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80" r:id="rId2"/>
    <p:sldId id="265" r:id="rId3"/>
    <p:sldId id="274" r:id="rId4"/>
    <p:sldId id="275" r:id="rId5"/>
    <p:sldId id="256" r:id="rId6"/>
    <p:sldId id="257" r:id="rId7"/>
    <p:sldId id="262" r:id="rId8"/>
    <p:sldId id="267" r:id="rId9"/>
    <p:sldId id="263" r:id="rId10"/>
    <p:sldId id="276" r:id="rId11"/>
    <p:sldId id="269" r:id="rId12"/>
    <p:sldId id="268" r:id="rId13"/>
    <p:sldId id="277" r:id="rId14"/>
    <p:sldId id="270" r:id="rId15"/>
    <p:sldId id="279" r:id="rId16"/>
    <p:sldId id="259" r:id="rId17"/>
    <p:sldId id="272" r:id="rId1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950" autoAdjust="0"/>
  </p:normalViewPr>
  <p:slideViewPr>
    <p:cSldViewPr snapToGrid="0" snapToObjects="1">
      <p:cViewPr varScale="1">
        <p:scale>
          <a:sx n="92" d="100"/>
          <a:sy n="92" d="100"/>
        </p:scale>
        <p:origin x="-18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AE3B96-B7C2-1C4E-B77B-EA6DFD9FE30F}" type="datetimeFigureOut">
              <a:rPr lang="fr-FR" smtClean="0"/>
              <a:pPr/>
              <a:t>29/11/18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042606-001D-A747-9523-633A8FAE5206}" type="slidenum">
              <a:rPr lang="fr-FR" smtClean="0"/>
              <a:pPr/>
              <a:t>‹#›</a:t>
            </a:fld>
            <a:endParaRPr lang="fr-FR"/>
          </a:p>
        </p:txBody>
      </p:sp>
    </p:spTree>
    <p:extLst>
      <p:ext uri="{BB962C8B-B14F-4D97-AF65-F5344CB8AC3E}">
        <p14:creationId xmlns:p14="http://schemas.microsoft.com/office/powerpoint/2010/main" val="1794761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057BD-F763-8444-8C72-8F548D2E60DC}" type="datetimeFigureOut">
              <a:rPr lang="fr-FR" smtClean="0"/>
              <a:pPr/>
              <a:t>29/11/18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A44E3F-6206-E14C-B276-2A0A192DFAC7}" type="slidenum">
              <a:rPr lang="fr-FR" smtClean="0"/>
              <a:pPr/>
              <a:t>‹#›</a:t>
            </a:fld>
            <a:endParaRPr lang="fr-FR"/>
          </a:p>
        </p:txBody>
      </p:sp>
    </p:spTree>
    <p:extLst>
      <p:ext uri="{BB962C8B-B14F-4D97-AF65-F5344CB8AC3E}">
        <p14:creationId xmlns:p14="http://schemas.microsoft.com/office/powerpoint/2010/main" val="5221341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a:t>
            </a:r>
            <a:r>
              <a:rPr lang="fr-FR" baseline="0" dirty="0" smtClean="0"/>
              <a:t> premier indicateur est l’évolution de températures, M Chaix, vous a montré ce qu’il en était du réchauffement climatique à l’échelle nationale, ce même constat peut être fait à l’échelle du SCoT, avec des évolutions de températures sur tout les territoires du SCoT.</a:t>
            </a:r>
          </a:p>
          <a:p>
            <a:r>
              <a:rPr lang="fr-FR" baseline="0" dirty="0" smtClean="0"/>
              <a:t>Nous avons également le même graphique, à l’échelle du SCoT avec le même constat, une inversion des tendances dans les années 90-91 avec des températures plus élevées que la moyenne symbolisé par les barres rouge.</a:t>
            </a:r>
          </a:p>
          <a:p>
            <a:endParaRPr lang="fr-FR" baseline="0" dirty="0" smtClean="0"/>
          </a:p>
          <a:p>
            <a:r>
              <a:rPr lang="fr-FR" baseline="0" dirty="0" smtClean="0"/>
              <a:t>Oui le réchauffement climatique est présent sur le SCoT.</a:t>
            </a:r>
            <a:endParaRPr lang="fr-FR" dirty="0"/>
          </a:p>
        </p:txBody>
      </p:sp>
      <p:sp>
        <p:nvSpPr>
          <p:cNvPr id="4" name="Espace réservé du numéro de diapositive 3"/>
          <p:cNvSpPr>
            <a:spLocks noGrp="1"/>
          </p:cNvSpPr>
          <p:nvPr>
            <p:ph type="sldNum" sz="quarter" idx="10"/>
          </p:nvPr>
        </p:nvSpPr>
        <p:spPr/>
        <p:txBody>
          <a:bodyPr/>
          <a:lstStyle/>
          <a:p>
            <a:fld id="{92A44E3F-6206-E14C-B276-2A0A192DFAC7}" type="slidenum">
              <a:rPr lang="fr-FR" smtClean="0"/>
              <a:pPr/>
              <a:t>5</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obtiendrons</a:t>
            </a:r>
            <a:r>
              <a:rPr lang="fr-FR" baseline="0" dirty="0" smtClean="0"/>
              <a:t> des cartes de sensibilité qui auront un ressemblance avec cette image, en aplat les masses d’eau souterraines et le chevelu des cours d’eau et en rouge les masses d’eau fortement sensible, en vert celles faiblement sensible et en orange celles moyennement sensible. </a:t>
            </a:r>
          </a:p>
          <a:p>
            <a:endParaRPr lang="fr-FR" baseline="0" dirty="0" smtClean="0"/>
          </a:p>
          <a:p>
            <a:r>
              <a:rPr lang="fr-FR" baseline="0" dirty="0" smtClean="0"/>
              <a:t>Que faut-il retenir de cette carte, premièrement que le territoire est globalement sensible au changement climatique et dans ce cas précis tout particulièrement du au déséquilibre </a:t>
            </a:r>
            <a:r>
              <a:rPr lang="fr-FR" baseline="0" dirty="0" err="1" smtClean="0"/>
              <a:t>quantitaif</a:t>
            </a:r>
            <a:r>
              <a:rPr lang="fr-FR" baseline="0" dirty="0" smtClean="0"/>
              <a:t> sur les ressource en eau, il faut également garder en mémoire, que l’artificialisation des sols est grandissante </a:t>
            </a:r>
            <a:endParaRPr lang="fr-FR" dirty="0" smtClean="0"/>
          </a:p>
        </p:txBody>
      </p:sp>
      <p:sp>
        <p:nvSpPr>
          <p:cNvPr id="4" name="Espace réservé du numéro de diapositive 3"/>
          <p:cNvSpPr>
            <a:spLocks noGrp="1"/>
          </p:cNvSpPr>
          <p:nvPr>
            <p:ph type="sldNum" sz="quarter" idx="10"/>
          </p:nvPr>
        </p:nvSpPr>
        <p:spPr/>
        <p:txBody>
          <a:bodyPr/>
          <a:lstStyle/>
          <a:p>
            <a:fld id="{92A44E3F-6206-E14C-B276-2A0A192DFAC7}" type="slidenum">
              <a:rPr lang="fr-FR" smtClean="0"/>
              <a:pPr/>
              <a:t>16</a:t>
            </a:fld>
            <a:endParaRPr lang="fr-FR"/>
          </a:p>
        </p:txBody>
      </p:sp>
    </p:spTree>
    <p:extLst>
      <p:ext uri="{BB962C8B-B14F-4D97-AF65-F5344CB8AC3E}">
        <p14:creationId xmlns:p14="http://schemas.microsoft.com/office/powerpoint/2010/main" val="1562009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Si l’on s’</a:t>
            </a:r>
            <a:r>
              <a:rPr lang="fr-FR" dirty="0" err="1" smtClean="0"/>
              <a:t>interresse</a:t>
            </a:r>
            <a:r>
              <a:rPr lang="fr-FR" dirty="0" smtClean="0"/>
              <a:t> à la pluviométrie,</a:t>
            </a:r>
            <a:r>
              <a:rPr lang="fr-FR" baseline="0" dirty="0" smtClean="0"/>
              <a:t> il n’y a pas de tendances nette sur les pluie annuelles. Cependant cela ne veut pas dire que dans une même année les </a:t>
            </a:r>
            <a:r>
              <a:rPr lang="fr-FR" baseline="0" dirty="0" err="1" smtClean="0"/>
              <a:t>extrèmes</a:t>
            </a:r>
            <a:r>
              <a:rPr lang="fr-FR" baseline="0" dirty="0" smtClean="0"/>
              <a:t> soient plus marquée (plus d’eau ou </a:t>
            </a:r>
            <a:r>
              <a:rPr lang="fr-FR" baseline="0" dirty="0" err="1" smtClean="0"/>
              <a:t>sécherresse</a:t>
            </a:r>
            <a:r>
              <a:rPr lang="fr-FR" baseline="0" dirty="0" smtClean="0"/>
              <a:t> plus marquée).</a:t>
            </a:r>
          </a:p>
          <a:p>
            <a:r>
              <a:rPr lang="fr-FR" baseline="0" dirty="0" smtClean="0"/>
              <a:t>Enfin le </a:t>
            </a:r>
            <a:r>
              <a:rPr lang="fr-FR" baseline="0" dirty="0" err="1" smtClean="0"/>
              <a:t>3eme</a:t>
            </a:r>
            <a:r>
              <a:rPr lang="fr-FR" baseline="0" dirty="0" smtClean="0"/>
              <a:t> indicateurs est le </a:t>
            </a:r>
            <a:r>
              <a:rPr lang="fr-FR" baseline="0" dirty="0" err="1" smtClean="0"/>
              <a:t>nmbre</a:t>
            </a:r>
            <a:r>
              <a:rPr lang="fr-FR" baseline="0" dirty="0" smtClean="0"/>
              <a:t> de jours de stress sur la ressource.</a:t>
            </a:r>
            <a:endParaRPr lang="fr-FR" dirty="0" smtClean="0"/>
          </a:p>
        </p:txBody>
      </p:sp>
      <p:sp>
        <p:nvSpPr>
          <p:cNvPr id="4" name="Espace réservé du numéro de diapositive 3"/>
          <p:cNvSpPr>
            <a:spLocks noGrp="1"/>
          </p:cNvSpPr>
          <p:nvPr>
            <p:ph type="sldNum" sz="quarter" idx="10"/>
          </p:nvPr>
        </p:nvSpPr>
        <p:spPr/>
        <p:txBody>
          <a:bodyPr/>
          <a:lstStyle/>
          <a:p>
            <a:fld id="{92A44E3F-6206-E14C-B276-2A0A192DFAC7}" type="slidenum">
              <a:rPr lang="fr-FR" smtClean="0"/>
              <a:pPr/>
              <a:t>6</a:t>
            </a:fld>
            <a:endParaRPr lang="fr-FR"/>
          </a:p>
        </p:txBody>
      </p:sp>
    </p:spTree>
    <p:extLst>
      <p:ext uri="{BB962C8B-B14F-4D97-AF65-F5344CB8AC3E}">
        <p14:creationId xmlns:p14="http://schemas.microsoft.com/office/powerpoint/2010/main" val="168976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Nous avons compté le nombre de jours où la ressource est en stress</a:t>
            </a:r>
            <a:r>
              <a:rPr lang="fr-FR" baseline="0" dirty="0" smtClean="0"/>
              <a:t>. On reprends les cours d’eau présent dans l’arrêté cadre sécheresse, que vous voyez de toutes les couleurs sur le graphique.</a:t>
            </a:r>
          </a:p>
          <a:p>
            <a:r>
              <a:rPr lang="fr-FR" baseline="0" dirty="0" smtClean="0"/>
              <a:t>Ce qu’il est important de retenir, c’est que les années de stress sont les mêmes d’un cours d’eau à l’autre, on peut voir le pic des années 1989/1990, ou la période de sécheresse entre 2003 et 2011 avec quelques années pluvieuses entre temps.</a:t>
            </a:r>
          </a:p>
          <a:p>
            <a:endParaRPr lang="fr-FR" baseline="0" dirty="0" smtClean="0"/>
          </a:p>
          <a:p>
            <a:endParaRPr lang="fr-FR" baseline="0" dirty="0" smtClean="0"/>
          </a:p>
          <a:p>
            <a:endParaRPr lang="fr-FR" baseline="0" dirty="0" smtClean="0"/>
          </a:p>
          <a:p>
            <a:endParaRPr lang="fr-FR" baseline="0" dirty="0" smtClean="0"/>
          </a:p>
          <a:p>
            <a:endParaRPr lang="fr-FR" dirty="0" smtClean="0"/>
          </a:p>
        </p:txBody>
      </p:sp>
      <p:sp>
        <p:nvSpPr>
          <p:cNvPr id="4" name="Espace réservé du numéro de diapositive 3"/>
          <p:cNvSpPr>
            <a:spLocks noGrp="1"/>
          </p:cNvSpPr>
          <p:nvPr>
            <p:ph type="sldNum" sz="quarter" idx="10"/>
          </p:nvPr>
        </p:nvSpPr>
        <p:spPr/>
        <p:txBody>
          <a:bodyPr/>
          <a:lstStyle/>
          <a:p>
            <a:fld id="{92A44E3F-6206-E14C-B276-2A0A192DFAC7}" type="slidenum">
              <a:rPr lang="fr-FR" smtClean="0"/>
              <a:pPr/>
              <a:t>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Si on fait</a:t>
            </a:r>
            <a:r>
              <a:rPr lang="fr-FR" baseline="0" dirty="0" smtClean="0"/>
              <a:t> une analyse similaire sur les ressources souterraines, on a pris les 3 points avec les données les plus longues. Ce que l’on peut voir c’est que à partir des années 90, les ressources sont plus souvent en stress et plus longtemps. </a:t>
            </a:r>
          </a:p>
          <a:p>
            <a:r>
              <a:rPr lang="fr-FR" baseline="0" dirty="0" smtClean="0"/>
              <a:t>Je vous ai parler le pluie, de cours d’eau et de nappe.</a:t>
            </a:r>
          </a:p>
        </p:txBody>
      </p:sp>
      <p:sp>
        <p:nvSpPr>
          <p:cNvPr id="4" name="Espace réservé du numéro de diapositive 3"/>
          <p:cNvSpPr>
            <a:spLocks noGrp="1"/>
          </p:cNvSpPr>
          <p:nvPr>
            <p:ph type="sldNum" sz="quarter" idx="10"/>
          </p:nvPr>
        </p:nvSpPr>
        <p:spPr/>
        <p:txBody>
          <a:bodyPr/>
          <a:lstStyle/>
          <a:p>
            <a:fld id="{4CB92101-28AA-0B4D-BE97-CE8CE00356A3}" type="slidenum">
              <a:rPr lang="fr-FR" smtClean="0"/>
              <a:pPr/>
              <a:t>8</a:t>
            </a:fld>
            <a:endParaRPr lang="fr-FR" dirty="0"/>
          </a:p>
        </p:txBody>
      </p:sp>
    </p:spTree>
    <p:extLst>
      <p:ext uri="{BB962C8B-B14F-4D97-AF65-F5344CB8AC3E}">
        <p14:creationId xmlns:p14="http://schemas.microsoft.com/office/powerpoint/2010/main" val="1656606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sym typeface="Wingdings"/>
              </a:rPr>
              <a:t>Quel lien peut on faire entre la pluie et la ressource en eau.</a:t>
            </a:r>
          </a:p>
          <a:p>
            <a:r>
              <a:rPr lang="fr-FR" baseline="0" dirty="0" smtClean="0">
                <a:sym typeface="Wingdings"/>
              </a:rPr>
              <a:t>Tout d’abord les cours d’eau, si on regarde la </a:t>
            </a:r>
            <a:r>
              <a:rPr lang="fr-FR" baseline="0" dirty="0" err="1" smtClean="0">
                <a:sym typeface="Wingdings"/>
              </a:rPr>
              <a:t>gresse</a:t>
            </a:r>
            <a:r>
              <a:rPr lang="fr-FR" baseline="0" dirty="0" smtClean="0">
                <a:sym typeface="Wingdings"/>
              </a:rPr>
              <a:t>, on voit assez vite que quand la ressource est en stress (les pics verts) </a:t>
            </a:r>
            <a:r>
              <a:rPr lang="fr-FR" baseline="0" dirty="0" err="1" smtClean="0">
                <a:sym typeface="Wingdings"/>
              </a:rPr>
              <a:t>nousa</a:t>
            </a:r>
            <a:r>
              <a:rPr lang="fr-FR" baseline="0" dirty="0" smtClean="0">
                <a:sym typeface="Wingdings"/>
              </a:rPr>
              <a:t> </a:t>
            </a:r>
            <a:r>
              <a:rPr lang="fr-FR" baseline="0" dirty="0" err="1" smtClean="0">
                <a:sym typeface="Wingdings"/>
              </a:rPr>
              <a:t>vons</a:t>
            </a:r>
            <a:r>
              <a:rPr lang="fr-FR" baseline="0" dirty="0" smtClean="0">
                <a:sym typeface="Wingdings"/>
              </a:rPr>
              <a:t> un pic rouge la même (peu de pluie). Le lien entre débit des cours et variations de pluviométrie est direct.</a:t>
            </a:r>
          </a:p>
          <a:p>
            <a:endParaRPr lang="fr-FR" baseline="0" dirty="0" smtClean="0">
              <a:sym typeface="Wingdings"/>
            </a:endParaRPr>
          </a:p>
          <a:p>
            <a:r>
              <a:rPr lang="fr-FR" baseline="0" dirty="0" smtClean="0">
                <a:sym typeface="Wingdings"/>
              </a:rPr>
              <a:t>Si on fait le même exercice sur les ressources souterraines, nous avons des années pluvieuses avec un stress sur la ressource et des années sèches avec un stress sur la ressource. Le lien entre pluie et eaux souterraines est pas du tout évident. Alors pourquoi, première cela dépend du type de pluie et de sa localisation, du type de masse d’eau qui réponds plus ou moins vite à la pluie et également de ce qui se passe en surface (sol plus ou moins perméable).</a:t>
            </a:r>
          </a:p>
          <a:p>
            <a:endParaRPr lang="fr-FR" baseline="0" dirty="0" smtClean="0">
              <a:sym typeface="Wingdings"/>
            </a:endParaRPr>
          </a:p>
          <a:p>
            <a:r>
              <a:rPr lang="fr-FR" baseline="0" dirty="0" smtClean="0">
                <a:sym typeface="Wingdings"/>
              </a:rPr>
              <a:t>Nous avons avec ces indicateurs présenté un premier historique et suivi du climat et des masses d’eau. Il est également important d’anticiper l’impact que pourrait avoir le changement climatique et c’est l’enjeux de ce que va vous présenter Cécile maintenant. </a:t>
            </a:r>
          </a:p>
          <a:p>
            <a:endParaRPr lang="fr-FR" baseline="0" dirty="0" smtClean="0">
              <a:sym typeface="Wingdings"/>
            </a:endParaRPr>
          </a:p>
          <a:p>
            <a:endParaRPr lang="fr-FR" baseline="0" dirty="0" smtClean="0">
              <a:sym typeface="Wingdings"/>
            </a:endParaRPr>
          </a:p>
          <a:p>
            <a:endParaRPr lang="fr-FR" baseline="0" dirty="0" smtClean="0">
              <a:sym typeface="Wingdings"/>
            </a:endParaRPr>
          </a:p>
          <a:p>
            <a:endParaRPr lang="fr-FR" baseline="0" dirty="0" smtClean="0">
              <a:sym typeface="Wingdings"/>
            </a:endParaRPr>
          </a:p>
          <a:p>
            <a:endParaRPr lang="fr-FR" dirty="0"/>
          </a:p>
        </p:txBody>
      </p:sp>
      <p:sp>
        <p:nvSpPr>
          <p:cNvPr id="4" name="Espace réservé du numéro de diapositive 3"/>
          <p:cNvSpPr>
            <a:spLocks noGrp="1"/>
          </p:cNvSpPr>
          <p:nvPr>
            <p:ph type="sldNum" sz="quarter" idx="10"/>
          </p:nvPr>
        </p:nvSpPr>
        <p:spPr/>
        <p:txBody>
          <a:bodyPr/>
          <a:lstStyle/>
          <a:p>
            <a:fld id="{92A44E3F-6206-E14C-B276-2A0A192DFAC7}" type="slidenum">
              <a:rPr lang="fr-FR" smtClean="0"/>
              <a:pPr/>
              <a:t>9</a:t>
            </a:fld>
            <a:endParaRPr lang="fr-FR"/>
          </a:p>
        </p:txBody>
      </p:sp>
    </p:spTree>
    <p:extLst>
      <p:ext uri="{BB962C8B-B14F-4D97-AF65-F5344CB8AC3E}">
        <p14:creationId xmlns:p14="http://schemas.microsoft.com/office/powerpoint/2010/main" val="117633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sym typeface="Wingdings"/>
              </a:rPr>
              <a:t>Attention à la Bièvre et à saint </a:t>
            </a:r>
            <a:r>
              <a:rPr lang="fr-FR" baseline="0" dirty="0" err="1" smtClean="0">
                <a:sym typeface="Wingdings"/>
              </a:rPr>
              <a:t>marcellin</a:t>
            </a:r>
            <a:endParaRPr lang="fr-FR" baseline="0" dirty="0" smtClean="0">
              <a:sym typeface="Wingding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Rajout BBR 2030 détaillé ?</a:t>
            </a:r>
          </a:p>
          <a:p>
            <a:endParaRPr lang="fr-FR" dirty="0" smtClean="0"/>
          </a:p>
          <a:p>
            <a:endParaRPr lang="fr-FR" dirty="0" smtClean="0"/>
          </a:p>
          <a:p>
            <a:r>
              <a:rPr lang="fr-FR" dirty="0" err="1" smtClean="0"/>
              <a:t>Sur-estimation</a:t>
            </a:r>
            <a:r>
              <a:rPr lang="fr-FR" baseline="0" dirty="0" smtClean="0"/>
              <a:t> de la population si calcul à partir du nombre de logement neuf inscrit dans le SCoT.</a:t>
            </a:r>
          </a:p>
          <a:p>
            <a:r>
              <a:rPr lang="fr-FR" baseline="0" dirty="0" smtClean="0"/>
              <a:t>Evaluation du SCoT, tendance de 0,6% de population en plus par an </a:t>
            </a:r>
            <a:r>
              <a:rPr lang="fr-FR" baseline="0" dirty="0" smtClean="0">
                <a:sym typeface="Wingdings"/>
              </a:rPr>
              <a:t> ce qui fait que la population 2030 calculée précedent est grosso modo également à celle de 2050 avec la tendance vu dans l’évaluatino.</a:t>
            </a:r>
          </a:p>
          <a:p>
            <a:r>
              <a:rPr lang="fr-FR" baseline="0" dirty="0" smtClean="0">
                <a:sym typeface="Wingdings"/>
              </a:rPr>
              <a:t>Pas de modifs sur la population.</a:t>
            </a:r>
          </a:p>
          <a:p>
            <a:endParaRPr lang="fr-FR" baseline="0" dirty="0" smtClean="0">
              <a:sym typeface="Wingdings"/>
            </a:endParaRPr>
          </a:p>
          <a:p>
            <a:r>
              <a:rPr lang="fr-FR" baseline="0" dirty="0" smtClean="0">
                <a:sym typeface="Wingdings"/>
              </a:rPr>
              <a:t>Seul truc qui change est donc la baisse de capacité de production en période d’étiage.</a:t>
            </a:r>
          </a:p>
          <a:p>
            <a:endParaRPr lang="fr-FR" dirty="0"/>
          </a:p>
        </p:txBody>
      </p:sp>
      <p:sp>
        <p:nvSpPr>
          <p:cNvPr id="4" name="Espace réservé du numéro de diapositive 3"/>
          <p:cNvSpPr>
            <a:spLocks noGrp="1"/>
          </p:cNvSpPr>
          <p:nvPr>
            <p:ph type="sldNum" sz="quarter" idx="10"/>
          </p:nvPr>
        </p:nvSpPr>
        <p:spPr/>
        <p:txBody>
          <a:bodyPr/>
          <a:lstStyle/>
          <a:p>
            <a:fld id="{4CB92101-28AA-0B4D-BE97-CE8CE00356A3}" type="slidenum">
              <a:rPr lang="fr-FR" smtClean="0"/>
              <a:pPr/>
              <a:t>12</a:t>
            </a:fld>
            <a:endParaRPr lang="fr-FR" dirty="0"/>
          </a:p>
        </p:txBody>
      </p:sp>
    </p:spTree>
    <p:extLst>
      <p:ext uri="{BB962C8B-B14F-4D97-AF65-F5344CB8AC3E}">
        <p14:creationId xmlns:p14="http://schemas.microsoft.com/office/powerpoint/2010/main" val="1738250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2A44E3F-6206-E14C-B276-2A0A192DFAC7}" type="slidenum">
              <a:rPr lang="fr-FR" smtClean="0"/>
              <a:pPr/>
              <a:t>13</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sensibilité au CC c’est quoi</a:t>
            </a:r>
            <a:r>
              <a:rPr lang="fr-FR" baseline="0" dirty="0" smtClean="0"/>
              <a:t>? C’est la proportion dans laquelle une masse d’eau est </a:t>
            </a:r>
            <a:r>
              <a:rPr lang="fr-FR" baseline="0" dirty="0" err="1" smtClean="0"/>
              <a:t>suscpetible</a:t>
            </a:r>
            <a:r>
              <a:rPr lang="fr-FR" baseline="0" dirty="0" smtClean="0"/>
              <a:t> d’être affectées par le CC. Peu importe quel scénarios climatique serait présent, comment la ressource va réagir. </a:t>
            </a:r>
          </a:p>
          <a:p>
            <a:endParaRPr lang="fr-FR" baseline="0" dirty="0" smtClean="0"/>
          </a:p>
          <a:p>
            <a:r>
              <a:rPr lang="fr-FR" baseline="0" dirty="0" smtClean="0"/>
              <a:t>Pourquoi introduire cette notion, c’est un thématique qui est transversale et permet de croiser, changement </a:t>
            </a:r>
            <a:r>
              <a:rPr lang="fr-FR" baseline="0" dirty="0" err="1" smtClean="0"/>
              <a:t>climaitque</a:t>
            </a:r>
            <a:r>
              <a:rPr lang="fr-FR" baseline="0" dirty="0" smtClean="0"/>
              <a:t>, aménagement du territoire et ressource en eau. Elle se définit sur une ressource mais les actions qui seront à mettre en places seront territoriales, intercommunales, … et enfin cela permettra de prioriser les actions à mettre en place.</a:t>
            </a:r>
          </a:p>
          <a:p>
            <a:endParaRPr lang="fr-FR" baseline="0" dirty="0" smtClean="0"/>
          </a:p>
          <a:p>
            <a:r>
              <a:rPr lang="fr-FR" baseline="0" dirty="0" smtClean="0"/>
              <a:t>Alors comment peut-on mesurer cette sensibilité au changement </a:t>
            </a:r>
            <a:r>
              <a:rPr lang="fr-FR" baseline="0" dirty="0" err="1" smtClean="0"/>
              <a:t>climaitque</a:t>
            </a:r>
            <a:r>
              <a:rPr lang="fr-FR" baseline="0" dirty="0" smtClean="0"/>
              <a:t>. Et bien nous sommes partis du postulat qu’une ressource dégradée aujourd’hui sera plus sensible aux variation climatiques futures. Et cette dégradation nous la mesurons à travers différents critères, l’inertie de la </a:t>
            </a:r>
            <a:r>
              <a:rPr lang="fr-FR" baseline="0" dirty="0" err="1" smtClean="0"/>
              <a:t>ressourec</a:t>
            </a:r>
            <a:r>
              <a:rPr lang="fr-FR" baseline="0" dirty="0" smtClean="0"/>
              <a:t> qui est le temps de réponse de la ressource à une variation climatique, la fonctionnalité des cours d’eau qui mesure comment l’homme a dégradé le fonctionnement naturel des cours d’eau, l’état qualitatif, a </a:t>
            </a:r>
            <a:r>
              <a:rPr lang="fr-FR" baseline="0" dirty="0" err="1" smtClean="0"/>
              <a:t>t-</a:t>
            </a:r>
            <a:r>
              <a:rPr lang="fr-FR" baseline="0" dirty="0" smtClean="0"/>
              <a:t> on atteint le bon état de la masse d’eau et enfin la pression des usages en regardant l’ensemble des prélèvements pouvant mettre en péril l’équilibre </a:t>
            </a:r>
            <a:r>
              <a:rPr lang="fr-FR" baseline="0" dirty="0" err="1" smtClean="0"/>
              <a:t>quantitaif</a:t>
            </a:r>
            <a:r>
              <a:rPr lang="fr-FR" baseline="0" dirty="0" smtClean="0"/>
              <a:t> de la </a:t>
            </a:r>
            <a:r>
              <a:rPr lang="fr-FR" baseline="0" dirty="0" err="1" smtClean="0"/>
              <a:t>resource</a:t>
            </a:r>
            <a:r>
              <a:rPr lang="fr-FR" baseline="0" dirty="0" smtClean="0"/>
              <a:t>. </a:t>
            </a:r>
          </a:p>
          <a:p>
            <a:endParaRPr lang="fr-FR" dirty="0" smtClean="0"/>
          </a:p>
          <a:p>
            <a:r>
              <a:rPr lang="fr-FR" smtClean="0"/>
              <a:t>En</a:t>
            </a:r>
            <a:r>
              <a:rPr lang="fr-FR" baseline="0" smtClean="0"/>
              <a:t> plus </a:t>
            </a:r>
            <a:r>
              <a:rPr lang="fr-FR" baseline="0" dirty="0" smtClean="0"/>
              <a:t>de ces 4 indicateurs analytique sur la ressource en eau, nous avons identifié un indicateur qu’il reste encore à approfondir qui est l’artificialisation des sols, et notamment l’impact qu’à l’imperméabilisation des sols en modifiant le fonctionnement naturel des la </a:t>
            </a:r>
            <a:r>
              <a:rPr lang="fr-FR" baseline="0" dirty="0" err="1" smtClean="0"/>
              <a:t>resource</a:t>
            </a:r>
            <a:r>
              <a:rPr lang="fr-FR" baseline="0" dirty="0" smtClean="0"/>
              <a:t> en eau sur tout un bassin versant. </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92A44E3F-6206-E14C-B276-2A0A192DFAC7}" type="slidenum">
              <a:rPr lang="fr-FR" smtClean="0"/>
              <a:pPr/>
              <a:t>14</a:t>
            </a:fld>
            <a:endParaRPr lang="fr-FR"/>
          </a:p>
        </p:txBody>
      </p:sp>
    </p:spTree>
    <p:extLst>
      <p:ext uri="{BB962C8B-B14F-4D97-AF65-F5344CB8AC3E}">
        <p14:creationId xmlns:p14="http://schemas.microsoft.com/office/powerpoint/2010/main" val="735902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L’un des moyens de </a:t>
            </a:r>
            <a:r>
              <a:rPr lang="fr-FR" dirty="0" err="1" smtClean="0"/>
              <a:t>visulaiser</a:t>
            </a:r>
            <a:r>
              <a:rPr lang="fr-FR" dirty="0" smtClean="0"/>
              <a:t> cette artificialisation</a:t>
            </a:r>
            <a:r>
              <a:rPr lang="fr-FR" baseline="0" dirty="0" smtClean="0"/>
              <a:t> du territoire est de regarder l’évolution de la tâche urbaine ici entre 1950 et 2015.</a:t>
            </a:r>
          </a:p>
          <a:p>
            <a:endParaRPr lang="fr-FR" baseline="0" dirty="0" smtClean="0"/>
          </a:p>
          <a:p>
            <a:r>
              <a:rPr lang="fr-FR" baseline="0" dirty="0" smtClean="0"/>
              <a:t>En voyant défiler ces cartes, nous pouvons nous rendre compte l’augmentation de la tâche urbaine est importante, ce qui laisse présager que la sensibilité du territoire augmente et qu’elle plus forte en 2015.</a:t>
            </a:r>
            <a:endParaRPr lang="fr-FR" dirty="0"/>
          </a:p>
        </p:txBody>
      </p:sp>
      <p:sp>
        <p:nvSpPr>
          <p:cNvPr id="4" name="Espace réservé du numéro de diapositive 3"/>
          <p:cNvSpPr>
            <a:spLocks noGrp="1"/>
          </p:cNvSpPr>
          <p:nvPr>
            <p:ph type="sldNum" sz="quarter" idx="10"/>
          </p:nvPr>
        </p:nvSpPr>
        <p:spPr/>
        <p:txBody>
          <a:bodyPr/>
          <a:lstStyle/>
          <a:p>
            <a:fld id="{92A44E3F-6206-E14C-B276-2A0A192DFAC7}" type="slidenum">
              <a:rPr lang="fr-FR" smtClean="0"/>
              <a:pPr/>
              <a:t>15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C86B7A0-7356-8C45-8C90-6492341873EB}" type="datetimeFigureOut">
              <a:rPr lang="fr-FR" smtClean="0"/>
              <a:pPr/>
              <a:t>29/11/18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4D7929-F69C-FA4A-8F94-79C02E9D7E7A}"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86B7A0-7356-8C45-8C90-6492341873EB}" type="datetimeFigureOut">
              <a:rPr lang="fr-FR" smtClean="0"/>
              <a:pPr/>
              <a:t>29/11/18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4D7929-F69C-FA4A-8F94-79C02E9D7E7A}"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86B7A0-7356-8C45-8C90-6492341873EB}" type="datetimeFigureOut">
              <a:rPr lang="fr-FR" smtClean="0"/>
              <a:pPr/>
              <a:t>29/11/18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4D7929-F69C-FA4A-8F94-79C02E9D7E7A}"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86B7A0-7356-8C45-8C90-6492341873EB}" type="datetimeFigureOut">
              <a:rPr lang="fr-FR" smtClean="0"/>
              <a:pPr/>
              <a:t>29/11/18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4D7929-F69C-FA4A-8F94-79C02E9D7E7A}"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C86B7A0-7356-8C45-8C90-6492341873EB}" type="datetimeFigureOut">
              <a:rPr lang="fr-FR" smtClean="0"/>
              <a:pPr/>
              <a:t>29/11/18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4D7929-F69C-FA4A-8F94-79C02E9D7E7A}"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C86B7A0-7356-8C45-8C90-6492341873EB}" type="datetimeFigureOut">
              <a:rPr lang="fr-FR" smtClean="0"/>
              <a:pPr/>
              <a:t>29/11/18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84D7929-F69C-FA4A-8F94-79C02E9D7E7A}"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C86B7A0-7356-8C45-8C90-6492341873EB}" type="datetimeFigureOut">
              <a:rPr lang="fr-FR" smtClean="0"/>
              <a:pPr/>
              <a:t>29/11/18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84D7929-F69C-FA4A-8F94-79C02E9D7E7A}"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AC86B7A0-7356-8C45-8C90-6492341873EB}" type="datetimeFigureOut">
              <a:rPr lang="fr-FR" smtClean="0"/>
              <a:pPr/>
              <a:t>29/11/18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84D7929-F69C-FA4A-8F94-79C02E9D7E7A}"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C86B7A0-7356-8C45-8C90-6492341873EB}" type="datetimeFigureOut">
              <a:rPr lang="fr-FR" smtClean="0"/>
              <a:pPr/>
              <a:t>29/11/18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84D7929-F69C-FA4A-8F94-79C02E9D7E7A}"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C86B7A0-7356-8C45-8C90-6492341873EB}" type="datetimeFigureOut">
              <a:rPr lang="fr-FR" smtClean="0"/>
              <a:pPr/>
              <a:t>29/11/18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84D7929-F69C-FA4A-8F94-79C02E9D7E7A}"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C86B7A0-7356-8C45-8C90-6492341873EB}" type="datetimeFigureOut">
              <a:rPr lang="fr-FR" smtClean="0"/>
              <a:pPr/>
              <a:t>29/11/18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84D7929-F69C-FA4A-8F94-79C02E9D7E7A}"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6B7A0-7356-8C45-8C90-6492341873EB}" type="datetimeFigureOut">
              <a:rPr lang="fr-FR" smtClean="0"/>
              <a:pPr/>
              <a:t>29/11/18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4D7929-F69C-FA4A-8F94-79C02E9D7E7A}"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ontours_SCoT.jpe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03318" y="1071302"/>
            <a:ext cx="5537364" cy="5741978"/>
          </a:xfrm>
          <a:prstGeom prst="rect">
            <a:avLst/>
          </a:prstGeom>
        </p:spPr>
      </p:pic>
      <p:pic>
        <p:nvPicPr>
          <p:cNvPr id="2" name="Image 1" descr="SCoT_transition_envi.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4314" y="0"/>
            <a:ext cx="3006376" cy="981246"/>
          </a:xfrm>
          <a:prstGeom prst="rect">
            <a:avLst/>
          </a:prstGeom>
        </p:spPr>
      </p:pic>
      <p:sp>
        <p:nvSpPr>
          <p:cNvPr id="3" name="ZoneTexte 2"/>
          <p:cNvSpPr txBox="1"/>
          <p:nvPr/>
        </p:nvSpPr>
        <p:spPr>
          <a:xfrm>
            <a:off x="1197175" y="2767281"/>
            <a:ext cx="6749651" cy="1323439"/>
          </a:xfrm>
          <a:prstGeom prst="rect">
            <a:avLst/>
          </a:prstGeom>
          <a:noFill/>
        </p:spPr>
        <p:txBody>
          <a:bodyPr wrap="square" rtlCol="0">
            <a:spAutoFit/>
          </a:bodyPr>
          <a:lstStyle/>
          <a:p>
            <a:pPr algn="ctr"/>
            <a:r>
              <a:rPr lang="fr-FR" sz="4000" b="1" cap="small" dirty="0" smtClean="0">
                <a:solidFill>
                  <a:schemeClr val="tx2"/>
                </a:solidFill>
              </a:rPr>
              <a:t>Changement Climatique et Ressource en Eau</a:t>
            </a:r>
            <a:endParaRPr lang="fr-FR" sz="4000" b="1" cap="small" dirty="0">
              <a:solidFill>
                <a:schemeClr val="tx2"/>
              </a:solidFill>
            </a:endParaRPr>
          </a:p>
        </p:txBody>
      </p:sp>
      <p:sp>
        <p:nvSpPr>
          <p:cNvPr id="4" name="ZoneTexte 3"/>
          <p:cNvSpPr txBox="1"/>
          <p:nvPr/>
        </p:nvSpPr>
        <p:spPr>
          <a:xfrm>
            <a:off x="6069724" y="6166949"/>
            <a:ext cx="3074276" cy="584776"/>
          </a:xfrm>
          <a:prstGeom prst="rect">
            <a:avLst/>
          </a:prstGeom>
          <a:noFill/>
        </p:spPr>
        <p:txBody>
          <a:bodyPr wrap="square" rtlCol="0">
            <a:spAutoFit/>
          </a:bodyPr>
          <a:lstStyle/>
          <a:p>
            <a:r>
              <a:rPr lang="fr-FR" dirty="0" smtClean="0"/>
              <a:t>29 novembre 2018</a:t>
            </a:r>
          </a:p>
          <a:p>
            <a:r>
              <a:rPr lang="fr-FR" sz="1400" dirty="0" smtClean="0"/>
              <a:t>Cécile </a:t>
            </a:r>
            <a:r>
              <a:rPr lang="fr-FR" sz="1400" dirty="0" err="1" smtClean="0"/>
              <a:t>Benech</a:t>
            </a:r>
            <a:r>
              <a:rPr lang="fr-FR" sz="1400" dirty="0" smtClean="0"/>
              <a:t> et Marie </a:t>
            </a:r>
            <a:r>
              <a:rPr lang="fr-FR" sz="1400" dirty="0" err="1"/>
              <a:t>A</a:t>
            </a:r>
            <a:r>
              <a:rPr lang="fr-FR" sz="1400" dirty="0" err="1" smtClean="0"/>
              <a:t>rdiet</a:t>
            </a:r>
            <a:endParaRPr lang="fr-FR" sz="1400" dirty="0"/>
          </a:p>
        </p:txBody>
      </p:sp>
      <p:sp>
        <p:nvSpPr>
          <p:cNvPr id="6" name="ZoneTexte 5"/>
          <p:cNvSpPr txBox="1"/>
          <p:nvPr/>
        </p:nvSpPr>
        <p:spPr>
          <a:xfrm>
            <a:off x="2286515" y="4449097"/>
            <a:ext cx="4570970" cy="461665"/>
          </a:xfrm>
          <a:prstGeom prst="rect">
            <a:avLst/>
          </a:prstGeom>
          <a:noFill/>
        </p:spPr>
        <p:txBody>
          <a:bodyPr wrap="square" rtlCol="0">
            <a:spAutoFit/>
          </a:bodyPr>
          <a:lstStyle/>
          <a:p>
            <a:pPr algn="ctr"/>
            <a:r>
              <a:rPr lang="fr-FR" sz="2400" b="1" cap="small" dirty="0" smtClean="0">
                <a:solidFill>
                  <a:schemeClr val="tx2"/>
                </a:solidFill>
              </a:rPr>
              <a:t>Quelle adaptation pour le SCoT ?</a:t>
            </a:r>
            <a:endParaRPr lang="fr-FR" sz="2400" b="1" cap="small" dirty="0">
              <a:solidFill>
                <a:schemeClr val="tx2"/>
              </a:solidFill>
            </a:endParaRPr>
          </a:p>
        </p:txBody>
      </p:sp>
    </p:spTree>
    <p:extLst>
      <p:ext uri="{BB962C8B-B14F-4D97-AF65-F5344CB8AC3E}">
        <p14:creationId xmlns:p14="http://schemas.microsoft.com/office/powerpoint/2010/main" val="35998122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ontours_SCoT.jpe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22121" y="904188"/>
            <a:ext cx="5699759" cy="5910374"/>
          </a:xfrm>
          <a:prstGeom prst="rect">
            <a:avLst/>
          </a:prstGeom>
        </p:spPr>
      </p:pic>
      <p:sp>
        <p:nvSpPr>
          <p:cNvPr id="2" name="ZoneTexte 1"/>
          <p:cNvSpPr txBox="1"/>
          <p:nvPr/>
        </p:nvSpPr>
        <p:spPr>
          <a:xfrm>
            <a:off x="863600" y="2489200"/>
            <a:ext cx="7704667" cy="646331"/>
          </a:xfrm>
          <a:prstGeom prst="rect">
            <a:avLst/>
          </a:prstGeom>
          <a:noFill/>
        </p:spPr>
        <p:txBody>
          <a:bodyPr wrap="square" rtlCol="0">
            <a:spAutoFit/>
          </a:bodyPr>
          <a:lstStyle/>
          <a:p>
            <a:pPr algn="ctr"/>
            <a:r>
              <a:rPr lang="fr-FR" sz="3600" b="1" dirty="0" smtClean="0">
                <a:solidFill>
                  <a:srgbClr val="1F497D"/>
                </a:solidFill>
              </a:rPr>
              <a:t>SCENARIOS QUANTITATIFS SUR L’AEP</a:t>
            </a:r>
            <a:endParaRPr lang="fr-FR" sz="3600" b="1" dirty="0">
              <a:solidFill>
                <a:srgbClr val="1F497D"/>
              </a:solidFill>
            </a:endParaRPr>
          </a:p>
        </p:txBody>
      </p:sp>
      <p:pic>
        <p:nvPicPr>
          <p:cNvPr id="3" name="Image 2" descr="SCoT_transition_envi.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8560" y="33327"/>
            <a:ext cx="1615440" cy="527261"/>
          </a:xfrm>
          <a:prstGeom prst="rect">
            <a:avLst/>
          </a:prstGeom>
        </p:spPr>
      </p:pic>
    </p:spTree>
    <p:extLst>
      <p:ext uri="{BB962C8B-B14F-4D97-AF65-F5344CB8AC3E}">
        <p14:creationId xmlns:p14="http://schemas.microsoft.com/office/powerpoint/2010/main" val="36869000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5EE57F7-38AC-BD43-9D58-40F9DAB4B614}" type="slidenum">
              <a:rPr lang="fr-FR" smtClean="0"/>
              <a:pPr/>
              <a:t>11</a:t>
            </a:fld>
            <a:endParaRPr lang="fr-FR" dirty="0"/>
          </a:p>
        </p:txBody>
      </p:sp>
      <p:sp>
        <p:nvSpPr>
          <p:cNvPr id="9" name="ZoneTexte 8"/>
          <p:cNvSpPr txBox="1"/>
          <p:nvPr/>
        </p:nvSpPr>
        <p:spPr>
          <a:xfrm>
            <a:off x="3086368" y="1810490"/>
            <a:ext cx="2006332" cy="738664"/>
          </a:xfrm>
          <a:prstGeom prst="rect">
            <a:avLst/>
          </a:prstGeom>
          <a:noFill/>
        </p:spPr>
        <p:txBody>
          <a:bodyPr wrap="square" rtlCol="0">
            <a:spAutoFit/>
          </a:bodyPr>
          <a:lstStyle/>
          <a:p>
            <a:pPr algn="ctr"/>
            <a:r>
              <a:rPr lang="fr-FR" sz="1400" dirty="0" smtClean="0"/>
              <a:t>- 5% de capacité de production </a:t>
            </a:r>
            <a:br>
              <a:rPr lang="fr-FR" sz="1400" dirty="0" smtClean="0"/>
            </a:br>
            <a:r>
              <a:rPr lang="fr-FR" sz="1400" dirty="0" smtClean="0"/>
              <a:t>en période d’étiage</a:t>
            </a:r>
            <a:endParaRPr lang="fr-FR" sz="1400" dirty="0"/>
          </a:p>
        </p:txBody>
      </p:sp>
      <p:sp>
        <p:nvSpPr>
          <p:cNvPr id="10" name="ZoneTexte 9"/>
          <p:cNvSpPr txBox="1"/>
          <p:nvPr/>
        </p:nvSpPr>
        <p:spPr>
          <a:xfrm>
            <a:off x="7252343" y="1792180"/>
            <a:ext cx="1624957" cy="738664"/>
          </a:xfrm>
          <a:prstGeom prst="rect">
            <a:avLst/>
          </a:prstGeom>
          <a:noFill/>
        </p:spPr>
        <p:txBody>
          <a:bodyPr wrap="square" rtlCol="0">
            <a:spAutoFit/>
          </a:bodyPr>
          <a:lstStyle/>
          <a:p>
            <a:pPr algn="ctr"/>
            <a:r>
              <a:rPr lang="fr-FR" sz="1400" dirty="0" smtClean="0"/>
              <a:t>- 15% de capacité de production </a:t>
            </a:r>
            <a:br>
              <a:rPr lang="fr-FR" sz="1400" dirty="0" smtClean="0"/>
            </a:br>
            <a:r>
              <a:rPr lang="fr-FR" sz="1400" dirty="0" smtClean="0"/>
              <a:t>en période d’étiage</a:t>
            </a:r>
            <a:endParaRPr lang="fr-FR" sz="1400" dirty="0"/>
          </a:p>
        </p:txBody>
      </p:sp>
      <p:sp>
        <p:nvSpPr>
          <p:cNvPr id="11" name="ZoneTexte 10"/>
          <p:cNvSpPr txBox="1"/>
          <p:nvPr/>
        </p:nvSpPr>
        <p:spPr>
          <a:xfrm>
            <a:off x="5271971" y="5232782"/>
            <a:ext cx="2805230" cy="523220"/>
          </a:xfrm>
          <a:prstGeom prst="rect">
            <a:avLst/>
          </a:prstGeom>
          <a:noFill/>
        </p:spPr>
        <p:txBody>
          <a:bodyPr wrap="square" rtlCol="0">
            <a:spAutoFit/>
          </a:bodyPr>
          <a:lstStyle/>
          <a:p>
            <a:pPr algn="ctr"/>
            <a:r>
              <a:rPr lang="fr-FR" sz="1400" dirty="0" smtClean="0"/>
              <a:t>- 25% de capacité de production </a:t>
            </a:r>
            <a:br>
              <a:rPr lang="fr-FR" sz="1400" dirty="0" smtClean="0"/>
            </a:br>
            <a:r>
              <a:rPr lang="fr-FR" sz="1400" dirty="0" smtClean="0"/>
              <a:t>en période d’étiage</a:t>
            </a:r>
            <a:endParaRPr lang="fr-FR" sz="1400" dirty="0"/>
          </a:p>
        </p:txBody>
      </p:sp>
      <p:pic>
        <p:nvPicPr>
          <p:cNvPr id="5" name="Image 4" descr="SCoT_transition_envi.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00065" y="0"/>
            <a:ext cx="1457651" cy="475532"/>
          </a:xfrm>
          <a:prstGeom prst="rect">
            <a:avLst/>
          </a:prstGeom>
        </p:spPr>
      </p:pic>
      <p:sp>
        <p:nvSpPr>
          <p:cNvPr id="15" name="Titre 1"/>
          <p:cNvSpPr txBox="1">
            <a:spLocks/>
          </p:cNvSpPr>
          <p:nvPr/>
        </p:nvSpPr>
        <p:spPr>
          <a:xfrm>
            <a:off x="0" y="3706644"/>
            <a:ext cx="2946400" cy="1111558"/>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800" b="1" dirty="0" smtClean="0">
                <a:solidFill>
                  <a:srgbClr val="1F497D"/>
                </a:solidFill>
              </a:rPr>
              <a:t>Capacité de production </a:t>
            </a:r>
            <a:br>
              <a:rPr lang="fr-FR" sz="1800" b="1" dirty="0" smtClean="0">
                <a:solidFill>
                  <a:srgbClr val="1F497D"/>
                </a:solidFill>
              </a:rPr>
            </a:br>
            <a:r>
              <a:rPr lang="fr-FR" sz="1800" b="1" dirty="0" smtClean="0">
                <a:solidFill>
                  <a:srgbClr val="1F497D"/>
                </a:solidFill>
              </a:rPr>
              <a:t>des captages et besoins en eau potable </a:t>
            </a:r>
          </a:p>
          <a:p>
            <a:r>
              <a:rPr lang="fr-FR" sz="1800" b="1" dirty="0" smtClean="0">
                <a:solidFill>
                  <a:srgbClr val="1F497D"/>
                </a:solidFill>
              </a:rPr>
              <a:t>Prospectives 2050</a:t>
            </a:r>
            <a:endParaRPr lang="fr-FR" sz="1800" b="1" dirty="0">
              <a:solidFill>
                <a:srgbClr val="1F497D"/>
              </a:solidFill>
            </a:endParaRPr>
          </a:p>
        </p:txBody>
      </p:sp>
      <p:pic>
        <p:nvPicPr>
          <p:cNvPr id="2" name="Image 1" descr="-5%_carteseule_avec ZRE.jpeg"/>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9707" y="66025"/>
            <a:ext cx="3348299" cy="3488929"/>
          </a:xfrm>
          <a:prstGeom prst="rect">
            <a:avLst/>
          </a:prstGeom>
        </p:spPr>
      </p:pic>
      <p:pic>
        <p:nvPicPr>
          <p:cNvPr id="3" name="Image 2" descr="Légende.jpe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486" y="5070580"/>
            <a:ext cx="2850914" cy="1546156"/>
          </a:xfrm>
          <a:prstGeom prst="rect">
            <a:avLst/>
          </a:prstGeom>
        </p:spPr>
      </p:pic>
      <p:pic>
        <p:nvPicPr>
          <p:cNvPr id="6" name="Image 5" descr="-15%_carteseule_avecZRE.jpeg"/>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833491" y="66025"/>
            <a:ext cx="3383999" cy="3490388"/>
          </a:xfrm>
          <a:prstGeom prst="rect">
            <a:avLst/>
          </a:prstGeom>
        </p:spPr>
      </p:pic>
      <p:pic>
        <p:nvPicPr>
          <p:cNvPr id="7" name="Image 6" descr="-25%_carteseule_avecZRE.jpeg"/>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836334" y="3292471"/>
            <a:ext cx="3335867" cy="3407869"/>
          </a:xfrm>
          <a:prstGeom prst="rect">
            <a:avLst/>
          </a:prstGeom>
        </p:spPr>
      </p:pic>
      <p:sp>
        <p:nvSpPr>
          <p:cNvPr id="8" name="ZoneTexte 7"/>
          <p:cNvSpPr txBox="1"/>
          <p:nvPr/>
        </p:nvSpPr>
        <p:spPr>
          <a:xfrm>
            <a:off x="-1711804" y="2112278"/>
            <a:ext cx="184666" cy="369332"/>
          </a:xfrm>
          <a:prstGeom prst="rect">
            <a:avLst/>
          </a:prstGeom>
          <a:noFill/>
        </p:spPr>
        <p:txBody>
          <a:bodyPr wrap="none" rtlCol="0">
            <a:spAutoFit/>
          </a:bodyPr>
          <a:lstStyle/>
          <a:p>
            <a:endParaRPr lang="fr-FR" dirty="0"/>
          </a:p>
        </p:txBody>
      </p:sp>
      <p:sp>
        <p:nvSpPr>
          <p:cNvPr id="13" name="Titre 1"/>
          <p:cNvSpPr txBox="1">
            <a:spLocks/>
          </p:cNvSpPr>
          <p:nvPr/>
        </p:nvSpPr>
        <p:spPr>
          <a:xfrm>
            <a:off x="6172201" y="3959022"/>
            <a:ext cx="2946400" cy="1111558"/>
          </a:xfrm>
          <a:prstGeom prst="rect">
            <a:avLst/>
          </a:prstGeom>
          <a:noFill/>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800" dirty="0" smtClean="0">
                <a:solidFill>
                  <a:srgbClr val="1F497D"/>
                </a:solidFill>
              </a:rPr>
              <a:t>Attention, les résultats sont à l’échelle de l’autorité organisatrice (2020).</a:t>
            </a:r>
            <a:endParaRPr lang="fr-FR" sz="1800" dirty="0">
              <a:solidFill>
                <a:srgbClr val="1F497D"/>
              </a:solidFill>
            </a:endParaRPr>
          </a:p>
        </p:txBody>
      </p:sp>
    </p:spTree>
    <p:extLst>
      <p:ext uri="{BB962C8B-B14F-4D97-AF65-F5344CB8AC3E}">
        <p14:creationId xmlns:p14="http://schemas.microsoft.com/office/powerpoint/2010/main" val="39813084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SCoT_transition_envi.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07287" y="0"/>
            <a:ext cx="1457651" cy="475532"/>
          </a:xfrm>
          <a:prstGeom prst="rect">
            <a:avLst/>
          </a:prstGeom>
        </p:spPr>
      </p:pic>
      <p:sp>
        <p:nvSpPr>
          <p:cNvPr id="12" name="ZoneTexte 11"/>
          <p:cNvSpPr txBox="1"/>
          <p:nvPr/>
        </p:nvSpPr>
        <p:spPr>
          <a:xfrm>
            <a:off x="4374800" y="317500"/>
            <a:ext cx="3378200" cy="584776"/>
          </a:xfrm>
          <a:prstGeom prst="rect">
            <a:avLst/>
          </a:prstGeom>
          <a:solidFill>
            <a:schemeClr val="bg1"/>
          </a:solidFill>
          <a:ln>
            <a:solidFill>
              <a:schemeClr val="tx1"/>
            </a:solidFill>
          </a:ln>
        </p:spPr>
        <p:txBody>
          <a:bodyPr wrap="square" rtlCol="0">
            <a:spAutoFit/>
          </a:bodyPr>
          <a:lstStyle/>
          <a:p>
            <a:r>
              <a:rPr lang="fr-FR" sz="1600" dirty="0" smtClean="0"/>
              <a:t>Hypothèse : -5% de capacité de production en période d’étiage</a:t>
            </a:r>
            <a:endParaRPr lang="fr-FR" sz="1600" dirty="0"/>
          </a:p>
        </p:txBody>
      </p:sp>
      <p:sp>
        <p:nvSpPr>
          <p:cNvPr id="4" name="Espace réservé du numéro de diapositive 3"/>
          <p:cNvSpPr>
            <a:spLocks noGrp="1"/>
          </p:cNvSpPr>
          <p:nvPr>
            <p:ph type="sldNum" sz="quarter" idx="4294967295"/>
          </p:nvPr>
        </p:nvSpPr>
        <p:spPr>
          <a:xfrm>
            <a:off x="8083200" y="5990903"/>
            <a:ext cx="609600" cy="521208"/>
          </a:xfrm>
          <a:prstGeom prst="rect">
            <a:avLst/>
          </a:prstGeom>
        </p:spPr>
        <p:txBody>
          <a:bodyPr/>
          <a:lstStyle/>
          <a:p>
            <a:fld id="{65EE57F7-38AC-BD43-9D58-40F9DAB4B614}" type="slidenum">
              <a:rPr lang="fr-FR" smtClean="0"/>
              <a:pPr/>
              <a:t>12</a:t>
            </a:fld>
            <a:endParaRPr lang="fr-FR" dirty="0"/>
          </a:p>
        </p:txBody>
      </p:sp>
      <p:sp>
        <p:nvSpPr>
          <p:cNvPr id="2" name="Titre 1"/>
          <p:cNvSpPr>
            <a:spLocks noGrp="1"/>
          </p:cNvSpPr>
          <p:nvPr>
            <p:ph type="title"/>
          </p:nvPr>
        </p:nvSpPr>
        <p:spPr>
          <a:xfrm>
            <a:off x="-1" y="-1878"/>
            <a:ext cx="4790289" cy="603953"/>
          </a:xfrm>
        </p:spPr>
        <p:txBody>
          <a:bodyPr>
            <a:normAutofit fontScale="90000"/>
          </a:bodyPr>
          <a:lstStyle/>
          <a:p>
            <a:r>
              <a:rPr lang="fr-FR" sz="2000" b="1" dirty="0" smtClean="0">
                <a:solidFill>
                  <a:srgbClr val="1F497D"/>
                </a:solidFill>
              </a:rPr>
              <a:t>Capacité de production des captages et besoins en eau potable - Prospectives 2050</a:t>
            </a:r>
            <a:endParaRPr lang="fr-FR" sz="2000" b="1" dirty="0">
              <a:solidFill>
                <a:srgbClr val="1F497D"/>
              </a:solidFill>
            </a:endParaRPr>
          </a:p>
        </p:txBody>
      </p:sp>
      <p:pic>
        <p:nvPicPr>
          <p:cNvPr id="17" name="Image 16" descr="-5%_carteseule_avec ZRE.jpeg"/>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12800" y="589832"/>
            <a:ext cx="5867400" cy="6032501"/>
          </a:xfrm>
          <a:prstGeom prst="rect">
            <a:avLst/>
          </a:prstGeom>
        </p:spPr>
      </p:pic>
      <p:grpSp>
        <p:nvGrpSpPr>
          <p:cNvPr id="21" name="Grouper 20"/>
          <p:cNvGrpSpPr/>
          <p:nvPr/>
        </p:nvGrpSpPr>
        <p:grpSpPr>
          <a:xfrm>
            <a:off x="812799" y="309687"/>
            <a:ext cx="6940201" cy="6479435"/>
            <a:chOff x="812799" y="309687"/>
            <a:chExt cx="6940201" cy="6479435"/>
          </a:xfrm>
        </p:grpSpPr>
        <p:pic>
          <p:nvPicPr>
            <p:cNvPr id="18" name="Image 17" descr="-15%_carteseule_avecZRE.jpeg"/>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12799" y="589832"/>
              <a:ext cx="5867401" cy="6199290"/>
            </a:xfrm>
            <a:prstGeom prst="rect">
              <a:avLst/>
            </a:prstGeom>
            <a:solidFill>
              <a:schemeClr val="bg1"/>
            </a:solidFill>
          </p:spPr>
        </p:pic>
        <p:sp>
          <p:nvSpPr>
            <p:cNvPr id="14" name="ZoneTexte 13"/>
            <p:cNvSpPr txBox="1"/>
            <p:nvPr/>
          </p:nvSpPr>
          <p:spPr>
            <a:xfrm>
              <a:off x="4374800" y="309687"/>
              <a:ext cx="3378200" cy="584776"/>
            </a:xfrm>
            <a:prstGeom prst="rect">
              <a:avLst/>
            </a:prstGeom>
            <a:solidFill>
              <a:schemeClr val="bg1"/>
            </a:solidFill>
            <a:ln>
              <a:solidFill>
                <a:schemeClr val="tx1"/>
              </a:solidFill>
            </a:ln>
          </p:spPr>
          <p:txBody>
            <a:bodyPr wrap="square" rtlCol="0">
              <a:spAutoFit/>
            </a:bodyPr>
            <a:lstStyle/>
            <a:p>
              <a:r>
                <a:rPr lang="fr-FR" sz="1600" dirty="0" smtClean="0"/>
                <a:t>Hypothèse : -15% de capacité de production en période d’étiage</a:t>
              </a:r>
              <a:endParaRPr lang="fr-FR" sz="1600" dirty="0"/>
            </a:p>
          </p:txBody>
        </p:sp>
      </p:grpSp>
      <p:grpSp>
        <p:nvGrpSpPr>
          <p:cNvPr id="22" name="Grouper 21"/>
          <p:cNvGrpSpPr/>
          <p:nvPr/>
        </p:nvGrpSpPr>
        <p:grpSpPr>
          <a:xfrm>
            <a:off x="-752172" y="310144"/>
            <a:ext cx="9144000" cy="6503888"/>
            <a:chOff x="-752172" y="310144"/>
            <a:chExt cx="9144000" cy="6503888"/>
          </a:xfrm>
        </p:grpSpPr>
        <p:sp>
          <p:nvSpPr>
            <p:cNvPr id="13" name="ZoneTexte 12"/>
            <p:cNvSpPr txBox="1"/>
            <p:nvPr/>
          </p:nvSpPr>
          <p:spPr>
            <a:xfrm>
              <a:off x="4377041" y="310144"/>
              <a:ext cx="3378200" cy="584776"/>
            </a:xfrm>
            <a:prstGeom prst="rect">
              <a:avLst/>
            </a:prstGeom>
            <a:solidFill>
              <a:schemeClr val="bg1"/>
            </a:solidFill>
            <a:ln>
              <a:solidFill>
                <a:schemeClr val="tx1"/>
              </a:solidFill>
            </a:ln>
          </p:spPr>
          <p:txBody>
            <a:bodyPr wrap="square" rtlCol="0">
              <a:spAutoFit/>
            </a:bodyPr>
            <a:lstStyle/>
            <a:p>
              <a:r>
                <a:rPr lang="fr-FR" sz="1600" dirty="0" smtClean="0"/>
                <a:t>Hypothèse : -25% de capacité de production en période d’étiage</a:t>
              </a:r>
              <a:endParaRPr lang="fr-FR" sz="1600" dirty="0"/>
            </a:p>
          </p:txBody>
        </p:sp>
        <p:pic>
          <p:nvPicPr>
            <p:cNvPr id="19" name="Image 18" descr="-25%_carteseule_avecZRE.jpeg"/>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2172" y="347787"/>
              <a:ext cx="9144000" cy="6466245"/>
            </a:xfrm>
            <a:prstGeom prst="rect">
              <a:avLst/>
            </a:prstGeom>
          </p:spPr>
        </p:pic>
      </p:grpSp>
      <p:pic>
        <p:nvPicPr>
          <p:cNvPr id="8" name="Image 7" descr="Légende.jpe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8901" y="5049924"/>
            <a:ext cx="2787126" cy="1523502"/>
          </a:xfrm>
          <a:prstGeom prst="rect">
            <a:avLst/>
          </a:prstGeom>
        </p:spPr>
      </p:pic>
      <p:pic>
        <p:nvPicPr>
          <p:cNvPr id="11" name="Image 10" descr="Plan_Sécu_pour encart.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37199" y="4136287"/>
            <a:ext cx="3542039" cy="2652835"/>
          </a:xfrm>
          <a:prstGeom prst="rect">
            <a:avLst/>
          </a:prstGeom>
          <a:solidFill>
            <a:schemeClr val="bg1"/>
          </a:solidFill>
        </p:spPr>
      </p:pic>
    </p:spTree>
    <p:extLst>
      <p:ext uri="{BB962C8B-B14F-4D97-AF65-F5344CB8AC3E}">
        <p14:creationId xmlns:p14="http://schemas.microsoft.com/office/powerpoint/2010/main" val="250037822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ontours_SCoT.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22121" y="904188"/>
            <a:ext cx="5699759" cy="5910374"/>
          </a:xfrm>
          <a:prstGeom prst="rect">
            <a:avLst/>
          </a:prstGeom>
        </p:spPr>
      </p:pic>
      <p:sp>
        <p:nvSpPr>
          <p:cNvPr id="2" name="ZoneTexte 1"/>
          <p:cNvSpPr txBox="1"/>
          <p:nvPr/>
        </p:nvSpPr>
        <p:spPr>
          <a:xfrm>
            <a:off x="533400" y="2387600"/>
            <a:ext cx="8077200" cy="1200329"/>
          </a:xfrm>
          <a:prstGeom prst="rect">
            <a:avLst/>
          </a:prstGeom>
          <a:noFill/>
        </p:spPr>
        <p:txBody>
          <a:bodyPr wrap="square" rtlCol="0">
            <a:spAutoFit/>
          </a:bodyPr>
          <a:lstStyle/>
          <a:p>
            <a:pPr algn="ctr"/>
            <a:r>
              <a:rPr lang="fr-FR" sz="3600" b="1" dirty="0" smtClean="0">
                <a:solidFill>
                  <a:srgbClr val="1F497D"/>
                </a:solidFill>
              </a:rPr>
              <a:t>SENSIBILITE DE LA RESSOURCE EN EAU AU CHANGEMENT CLIMATIQUE</a:t>
            </a:r>
            <a:endParaRPr lang="fr-FR" sz="3600" b="1" dirty="0">
              <a:solidFill>
                <a:srgbClr val="1F497D"/>
              </a:solidFill>
            </a:endParaRPr>
          </a:p>
        </p:txBody>
      </p:sp>
      <p:pic>
        <p:nvPicPr>
          <p:cNvPr id="3" name="Image 2" descr="SCoT_transition_envi.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8560" y="33327"/>
            <a:ext cx="1615440" cy="527261"/>
          </a:xfrm>
          <a:prstGeom prst="rect">
            <a:avLst/>
          </a:prstGeom>
        </p:spPr>
      </p:pic>
    </p:spTree>
    <p:extLst>
      <p:ext uri="{BB962C8B-B14F-4D97-AF65-F5344CB8AC3E}">
        <p14:creationId xmlns:p14="http://schemas.microsoft.com/office/powerpoint/2010/main" val="24269003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13360" y="79494"/>
            <a:ext cx="8544560" cy="400110"/>
          </a:xfrm>
          <a:prstGeom prst="rect">
            <a:avLst/>
          </a:prstGeom>
          <a:noFill/>
        </p:spPr>
        <p:txBody>
          <a:bodyPr wrap="square" rtlCol="0">
            <a:spAutoFit/>
          </a:bodyPr>
          <a:lstStyle/>
          <a:p>
            <a:r>
              <a:rPr lang="fr-FR" sz="2000" b="1" dirty="0" smtClean="0">
                <a:solidFill>
                  <a:schemeClr val="tx2"/>
                </a:solidFill>
              </a:rPr>
              <a:t>Sensibilité de la ressource en eau face au changement climatique</a:t>
            </a:r>
            <a:endParaRPr lang="fr-FR" sz="2000" b="1" dirty="0">
              <a:solidFill>
                <a:schemeClr val="tx2"/>
              </a:solidFill>
            </a:endParaRPr>
          </a:p>
        </p:txBody>
      </p:sp>
      <p:sp>
        <p:nvSpPr>
          <p:cNvPr id="6" name="ZoneTexte 5"/>
          <p:cNvSpPr txBox="1"/>
          <p:nvPr/>
        </p:nvSpPr>
        <p:spPr>
          <a:xfrm>
            <a:off x="213360" y="531892"/>
            <a:ext cx="8544560" cy="923330"/>
          </a:xfrm>
          <a:prstGeom prst="rect">
            <a:avLst/>
          </a:prstGeom>
          <a:noFill/>
        </p:spPr>
        <p:txBody>
          <a:bodyPr wrap="square" rtlCol="0">
            <a:spAutoFit/>
          </a:bodyPr>
          <a:lstStyle/>
          <a:p>
            <a:r>
              <a:rPr lang="fr-FR" b="1" dirty="0" smtClean="0"/>
              <a:t>De quoi parles t-on ?</a:t>
            </a:r>
          </a:p>
          <a:p>
            <a:r>
              <a:rPr lang="fr-FR" dirty="0" smtClean="0"/>
              <a:t>	Sensibilité : Proportion dans laquelle les masses d’eau sont susceptibles d’être affectées par le changement climatique.</a:t>
            </a:r>
          </a:p>
        </p:txBody>
      </p:sp>
      <p:pic>
        <p:nvPicPr>
          <p:cNvPr id="4" name="Image 3" descr="SCoT_transition_envi.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8560" y="33327"/>
            <a:ext cx="1615440" cy="527261"/>
          </a:xfrm>
          <a:prstGeom prst="rect">
            <a:avLst/>
          </a:prstGeom>
        </p:spPr>
      </p:pic>
      <p:sp>
        <p:nvSpPr>
          <p:cNvPr id="2" name="Rectangle 1"/>
          <p:cNvSpPr/>
          <p:nvPr/>
        </p:nvSpPr>
        <p:spPr>
          <a:xfrm>
            <a:off x="213360" y="1524252"/>
            <a:ext cx="8544560" cy="1200329"/>
          </a:xfrm>
          <a:prstGeom prst="rect">
            <a:avLst/>
          </a:prstGeom>
        </p:spPr>
        <p:txBody>
          <a:bodyPr wrap="square">
            <a:spAutoFit/>
          </a:bodyPr>
          <a:lstStyle/>
          <a:p>
            <a:r>
              <a:rPr lang="fr-FR" b="1" dirty="0"/>
              <a:t>Pourquoi parler de sensibilité au changement climatique et eau sur le </a:t>
            </a:r>
            <a:r>
              <a:rPr lang="fr-FR" b="1" dirty="0" smtClean="0"/>
              <a:t>SCoT ?</a:t>
            </a:r>
            <a:endParaRPr lang="fr-FR" b="1" dirty="0"/>
          </a:p>
          <a:p>
            <a:pPr marL="742950" lvl="1" indent="-285750">
              <a:buFont typeface="Arial"/>
              <a:buChar char="•"/>
            </a:pPr>
            <a:r>
              <a:rPr lang="fr-FR" dirty="0"/>
              <a:t>Une thématique transversale</a:t>
            </a:r>
          </a:p>
          <a:p>
            <a:pPr marL="742950" lvl="1" indent="-285750">
              <a:buFont typeface="Arial"/>
              <a:buChar char="•"/>
            </a:pPr>
            <a:r>
              <a:rPr lang="fr-FR" dirty="0"/>
              <a:t>Une sensibilité de la </a:t>
            </a:r>
            <a:r>
              <a:rPr lang="fr-FR" dirty="0" smtClean="0"/>
              <a:t>ressource oui,  </a:t>
            </a:r>
            <a:r>
              <a:rPr lang="fr-FR" dirty="0"/>
              <a:t>mais des actions territoriales</a:t>
            </a:r>
          </a:p>
          <a:p>
            <a:pPr marL="742950" lvl="1" indent="-285750">
              <a:buFont typeface="Arial"/>
              <a:buChar char="•"/>
            </a:pPr>
            <a:r>
              <a:rPr lang="fr-FR" dirty="0"/>
              <a:t>Prioriser les actions à mettre en place</a:t>
            </a:r>
          </a:p>
        </p:txBody>
      </p:sp>
      <p:sp>
        <p:nvSpPr>
          <p:cNvPr id="7" name="Rectangle 6"/>
          <p:cNvSpPr/>
          <p:nvPr/>
        </p:nvSpPr>
        <p:spPr>
          <a:xfrm>
            <a:off x="213360" y="2671136"/>
            <a:ext cx="8544560" cy="1200329"/>
          </a:xfrm>
          <a:prstGeom prst="rect">
            <a:avLst/>
          </a:prstGeom>
        </p:spPr>
        <p:txBody>
          <a:bodyPr wrap="square">
            <a:spAutoFit/>
          </a:bodyPr>
          <a:lstStyle/>
          <a:p>
            <a:r>
              <a:rPr lang="fr-FR" b="1" dirty="0" smtClean="0"/>
              <a:t>Comment évaluer cette sensibilité ?</a:t>
            </a:r>
          </a:p>
          <a:p>
            <a:r>
              <a:rPr lang="fr-FR" dirty="0" smtClean="0"/>
              <a:t>Postulat : une ressource dégradée aujourd’hui sera plus sensible aux variations climatiques futures.</a:t>
            </a:r>
          </a:p>
          <a:p>
            <a:endParaRPr lang="fr-FR" b="1" dirty="0"/>
          </a:p>
        </p:txBody>
      </p:sp>
      <p:graphicFrame>
        <p:nvGraphicFramePr>
          <p:cNvPr id="3" name="Tableau 2"/>
          <p:cNvGraphicFramePr>
            <a:graphicFrameLocks noGrp="1"/>
          </p:cNvGraphicFramePr>
          <p:nvPr>
            <p:extLst>
              <p:ext uri="{D42A27DB-BD31-4B8C-83A1-F6EECF244321}">
                <p14:modId xmlns:p14="http://schemas.microsoft.com/office/powerpoint/2010/main" val="820505618"/>
              </p:ext>
            </p:extLst>
          </p:nvPr>
        </p:nvGraphicFramePr>
        <p:xfrm>
          <a:off x="1127760" y="3659583"/>
          <a:ext cx="7945120" cy="1969928"/>
        </p:xfrm>
        <a:graphic>
          <a:graphicData uri="http://schemas.openxmlformats.org/drawingml/2006/table">
            <a:tbl>
              <a:tblPr firstRow="1" bandRow="1">
                <a:tableStyleId>{5C22544A-7EE6-4342-B048-85BDC9FD1C3A}</a:tableStyleId>
              </a:tblPr>
              <a:tblGrid>
                <a:gridCol w="2236967"/>
                <a:gridCol w="5708153"/>
              </a:tblGrid>
              <a:tr h="318921">
                <a:tc>
                  <a:txBody>
                    <a:bodyPr/>
                    <a:lstStyle/>
                    <a:p>
                      <a:pPr algn="ctr"/>
                      <a:r>
                        <a:rPr lang="fr-FR" sz="1400" dirty="0" smtClean="0"/>
                        <a:t>Indicateurs retenus</a:t>
                      </a:r>
                      <a:endParaRPr lang="fr-FR" sz="1400" dirty="0"/>
                    </a:p>
                  </a:txBody>
                  <a:tcPr/>
                </a:tc>
                <a:tc>
                  <a:txBody>
                    <a:bodyPr/>
                    <a:lstStyle/>
                    <a:p>
                      <a:r>
                        <a:rPr lang="fr-FR" sz="1400" dirty="0" smtClean="0"/>
                        <a:t>Définition</a:t>
                      </a:r>
                      <a:endParaRPr lang="fr-FR" sz="1400" dirty="0"/>
                    </a:p>
                  </a:txBody>
                  <a:tcPr/>
                </a:tc>
              </a:tr>
              <a:tr h="370840">
                <a:tc>
                  <a:txBody>
                    <a:bodyPr/>
                    <a:lstStyle/>
                    <a:p>
                      <a:pPr algn="ctr"/>
                      <a:r>
                        <a:rPr lang="fr-FR" sz="1400" dirty="0" smtClean="0"/>
                        <a:t>Inertie de la ressource</a:t>
                      </a:r>
                      <a:endParaRPr lang="fr-FR" sz="14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Temps de réaction d’une ressource à une variation climatique </a:t>
                      </a:r>
                      <a:endParaRPr lang="fr-FR" sz="1400" dirty="0"/>
                    </a:p>
                  </a:txBody>
                  <a:tcPr/>
                </a:tc>
              </a:tr>
              <a:tr h="370840">
                <a:tc>
                  <a:txBody>
                    <a:bodyPr/>
                    <a:lstStyle/>
                    <a:p>
                      <a:pPr algn="ctr"/>
                      <a:r>
                        <a:rPr lang="fr-FR" sz="1400" dirty="0" smtClean="0"/>
                        <a:t>Fonctionnalité des cours</a:t>
                      </a:r>
                      <a:r>
                        <a:rPr lang="fr-FR" sz="1400" baseline="0" dirty="0" smtClean="0"/>
                        <a:t> d’eau</a:t>
                      </a:r>
                      <a:endParaRPr lang="fr-FR" sz="14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Degré de dégradations anthropiques affectant le fonctionnement naturel des cours d’eau</a:t>
                      </a:r>
                      <a:endParaRPr lang="fr-FR" sz="1400" dirty="0"/>
                    </a:p>
                  </a:txBody>
                  <a:tcPr/>
                </a:tc>
              </a:tr>
              <a:tr h="370840">
                <a:tc>
                  <a:txBody>
                    <a:bodyPr/>
                    <a:lstStyle/>
                    <a:p>
                      <a:pPr algn="ctr"/>
                      <a:r>
                        <a:rPr lang="fr-FR" sz="1400" dirty="0" smtClean="0"/>
                        <a:t>Etat</a:t>
                      </a:r>
                      <a:r>
                        <a:rPr lang="fr-FR" sz="1400" baseline="0" dirty="0" smtClean="0"/>
                        <a:t> qualitatif</a:t>
                      </a:r>
                      <a:endParaRPr lang="fr-FR" sz="14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Atteinte ou non des objectifs de qualité des ressources</a:t>
                      </a:r>
                      <a:endParaRPr lang="fr-FR" sz="1400" dirty="0"/>
                    </a:p>
                  </a:txBody>
                  <a:tcPr/>
                </a:tc>
              </a:tr>
              <a:tr h="391168">
                <a:tc>
                  <a:txBody>
                    <a:bodyPr/>
                    <a:lstStyle/>
                    <a:p>
                      <a:pPr algn="ctr"/>
                      <a:r>
                        <a:rPr lang="fr-FR" sz="1400" dirty="0" smtClean="0"/>
                        <a:t>Pression</a:t>
                      </a:r>
                      <a:r>
                        <a:rPr lang="fr-FR" sz="1400" baseline="0" dirty="0" smtClean="0"/>
                        <a:t> des usages</a:t>
                      </a:r>
                      <a:endParaRPr lang="fr-FR" sz="14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Prélèvements mettant en péril ou non l’équilibre quantitatif de la ressource</a:t>
                      </a:r>
                    </a:p>
                  </a:txBody>
                  <a:tcPr/>
                </a:tc>
              </a:tr>
            </a:tbl>
          </a:graphicData>
        </a:graphic>
      </p:graphicFrame>
      <p:grpSp>
        <p:nvGrpSpPr>
          <p:cNvPr id="16" name="Grouper 15"/>
          <p:cNvGrpSpPr/>
          <p:nvPr/>
        </p:nvGrpSpPr>
        <p:grpSpPr>
          <a:xfrm>
            <a:off x="88900" y="3946946"/>
            <a:ext cx="1038860" cy="1633806"/>
            <a:chOff x="88900" y="4155440"/>
            <a:chExt cx="1038860" cy="1633806"/>
          </a:xfrm>
        </p:grpSpPr>
        <p:sp>
          <p:nvSpPr>
            <p:cNvPr id="8" name="Accolade ouvrante 7"/>
            <p:cNvSpPr/>
            <p:nvPr/>
          </p:nvSpPr>
          <p:spPr>
            <a:xfrm>
              <a:off x="894080" y="4155440"/>
              <a:ext cx="233680" cy="163380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3" name="ZoneTexte 12"/>
            <p:cNvSpPr txBox="1"/>
            <p:nvPr/>
          </p:nvSpPr>
          <p:spPr>
            <a:xfrm>
              <a:off x="88900" y="4783183"/>
              <a:ext cx="841960" cy="276999"/>
            </a:xfrm>
            <a:prstGeom prst="rect">
              <a:avLst/>
            </a:prstGeom>
            <a:noFill/>
          </p:spPr>
          <p:txBody>
            <a:bodyPr wrap="square" rtlCol="0">
              <a:normAutofit fontScale="92500"/>
            </a:bodyPr>
            <a:lstStyle/>
            <a:p>
              <a:r>
                <a:rPr lang="fr-FR" sz="1200" dirty="0" smtClean="0"/>
                <a:t>Analytique</a:t>
              </a:r>
              <a:endParaRPr lang="fr-FR" sz="1200" dirty="0"/>
            </a:p>
          </p:txBody>
        </p:sp>
      </p:grpSp>
      <p:graphicFrame>
        <p:nvGraphicFramePr>
          <p:cNvPr id="11" name="Tableau 10"/>
          <p:cNvGraphicFramePr>
            <a:graphicFrameLocks noGrp="1"/>
          </p:cNvGraphicFramePr>
          <p:nvPr>
            <p:extLst>
              <p:ext uri="{D42A27DB-BD31-4B8C-83A1-F6EECF244321}">
                <p14:modId xmlns:p14="http://schemas.microsoft.com/office/powerpoint/2010/main" val="402618947"/>
              </p:ext>
            </p:extLst>
          </p:nvPr>
        </p:nvGraphicFramePr>
        <p:xfrm>
          <a:off x="1069340" y="5889558"/>
          <a:ext cx="7945120" cy="822960"/>
        </p:xfrm>
        <a:graphic>
          <a:graphicData uri="http://schemas.openxmlformats.org/drawingml/2006/table">
            <a:tbl>
              <a:tblPr firstRow="1" bandRow="1">
                <a:tableStyleId>{5C22544A-7EE6-4342-B048-85BDC9FD1C3A}</a:tableStyleId>
              </a:tblPr>
              <a:tblGrid>
                <a:gridCol w="7945120"/>
              </a:tblGrid>
              <a:tr h="370840">
                <a:tc>
                  <a:txBody>
                    <a:bodyPr/>
                    <a:lstStyle/>
                    <a:p>
                      <a:pPr algn="l"/>
                      <a:r>
                        <a:rPr lang="fr-FR" sz="1600" b="0" dirty="0" smtClean="0">
                          <a:solidFill>
                            <a:schemeClr val="tx1"/>
                          </a:solidFill>
                        </a:rPr>
                        <a:t>Artificialisation</a:t>
                      </a:r>
                      <a:r>
                        <a:rPr lang="fr-FR" sz="1600" b="0" baseline="0" dirty="0" smtClean="0">
                          <a:solidFill>
                            <a:schemeClr val="tx1"/>
                          </a:solidFill>
                        </a:rPr>
                        <a:t> des sols ? </a:t>
                      </a:r>
                      <a:endParaRPr lang="fr-FR" sz="1600" b="0" dirty="0" smtClean="0">
                        <a:solidFill>
                          <a:schemeClr val="tx1"/>
                        </a:solidFill>
                      </a:endParaRPr>
                    </a:p>
                    <a:p>
                      <a:r>
                        <a:rPr lang="fr-FR" sz="1600" b="0" dirty="0" smtClean="0">
                          <a:solidFill>
                            <a:schemeClr val="tx1"/>
                          </a:solidFill>
                        </a:rPr>
                        <a:t>lien avec l’imperméabilisation des sols qui modifie le fonctionnement</a:t>
                      </a:r>
                      <a:r>
                        <a:rPr lang="fr-FR" sz="1600" b="0" baseline="0" dirty="0" smtClean="0">
                          <a:solidFill>
                            <a:schemeClr val="tx1"/>
                          </a:solidFill>
                        </a:rPr>
                        <a:t> du bassin versant et donc des ressources.</a:t>
                      </a:r>
                      <a:endParaRPr lang="fr-FR" sz="1600" b="0" dirty="0">
                        <a:solidFill>
                          <a:schemeClr val="tx1"/>
                        </a:solidFill>
                      </a:endParaRPr>
                    </a:p>
                  </a:txBody>
                  <a:tcPr anchor="ctr">
                    <a:solidFill>
                      <a:schemeClr val="accent6">
                        <a:lumMod val="40000"/>
                        <a:lumOff val="60000"/>
                      </a:schemeClr>
                    </a:solidFill>
                  </a:tcPr>
                </a:tc>
              </a:tr>
            </a:tbl>
          </a:graphicData>
        </a:graphic>
      </p:graphicFrame>
      <p:grpSp>
        <p:nvGrpSpPr>
          <p:cNvPr id="18" name="Grouper 17"/>
          <p:cNvGrpSpPr/>
          <p:nvPr/>
        </p:nvGrpSpPr>
        <p:grpSpPr>
          <a:xfrm>
            <a:off x="74674" y="5603048"/>
            <a:ext cx="3277072" cy="1109470"/>
            <a:chOff x="74674" y="5674509"/>
            <a:chExt cx="3277072" cy="1109470"/>
          </a:xfrm>
        </p:grpSpPr>
        <p:grpSp>
          <p:nvGrpSpPr>
            <p:cNvPr id="17" name="Grouper 16"/>
            <p:cNvGrpSpPr/>
            <p:nvPr/>
          </p:nvGrpSpPr>
          <p:grpSpPr>
            <a:xfrm>
              <a:off x="74674" y="5961019"/>
              <a:ext cx="1012446" cy="822960"/>
              <a:chOff x="74674" y="5961019"/>
              <a:chExt cx="1012446" cy="822960"/>
            </a:xfrm>
          </p:grpSpPr>
          <p:sp>
            <p:nvSpPr>
              <p:cNvPr id="9" name="Accolade ouvrante 8"/>
              <p:cNvSpPr/>
              <p:nvPr/>
            </p:nvSpPr>
            <p:spPr>
              <a:xfrm>
                <a:off x="853440" y="5961019"/>
                <a:ext cx="233680" cy="822960"/>
              </a:xfrm>
              <a:prstGeom prst="leftBrace">
                <a:avLst/>
              </a:prstGeom>
              <a:noFill/>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2" name="ZoneTexte 11"/>
              <p:cNvSpPr txBox="1"/>
              <p:nvPr/>
            </p:nvSpPr>
            <p:spPr>
              <a:xfrm>
                <a:off x="74674" y="6189980"/>
                <a:ext cx="794005" cy="276999"/>
              </a:xfrm>
              <a:prstGeom prst="rect">
                <a:avLst/>
              </a:prstGeom>
              <a:noFill/>
            </p:spPr>
            <p:txBody>
              <a:bodyPr wrap="square" rtlCol="0">
                <a:normAutofit/>
              </a:bodyPr>
              <a:lstStyle/>
              <a:p>
                <a:r>
                  <a:rPr lang="fr-FR" sz="1200" dirty="0" smtClean="0"/>
                  <a:t>Descriptif</a:t>
                </a:r>
                <a:endParaRPr lang="fr-FR" sz="1200" dirty="0"/>
              </a:p>
            </p:txBody>
          </p:sp>
        </p:grpSp>
        <p:sp>
          <p:nvSpPr>
            <p:cNvPr id="15" name="Rectangle 14"/>
            <p:cNvSpPr/>
            <p:nvPr/>
          </p:nvSpPr>
          <p:spPr>
            <a:xfrm>
              <a:off x="1127760" y="5674509"/>
              <a:ext cx="2223986" cy="338554"/>
            </a:xfrm>
            <a:prstGeom prst="rect">
              <a:avLst/>
            </a:prstGeom>
          </p:spPr>
          <p:txBody>
            <a:bodyPr wrap="none">
              <a:spAutoFit/>
            </a:bodyPr>
            <a:lstStyle/>
            <a:p>
              <a:r>
                <a:rPr lang="fr-FR" sz="1600" dirty="0"/>
                <a:t>Indicateur à </a:t>
              </a:r>
              <a:r>
                <a:rPr lang="fr-FR" sz="1600" dirty="0" smtClean="0"/>
                <a:t>approfondir  </a:t>
              </a:r>
              <a:endParaRPr lang="fr-FR" sz="1600" dirty="0"/>
            </a:p>
          </p:txBody>
        </p:sp>
      </p:grpSp>
    </p:spTree>
    <p:extLst>
      <p:ext uri="{BB962C8B-B14F-4D97-AF65-F5344CB8AC3E}">
        <p14:creationId xmlns:p14="http://schemas.microsoft.com/office/powerpoint/2010/main" val="279351932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r 7"/>
          <p:cNvGrpSpPr>
            <a:grpSpLocks noChangeAspect="1"/>
          </p:cNvGrpSpPr>
          <p:nvPr/>
        </p:nvGrpSpPr>
        <p:grpSpPr>
          <a:xfrm>
            <a:off x="1394036" y="573503"/>
            <a:ext cx="6079067" cy="6128319"/>
            <a:chOff x="1862667" y="651738"/>
            <a:chExt cx="5249334" cy="5291863"/>
          </a:xfrm>
          <a:solidFill>
            <a:schemeClr val="bg1"/>
          </a:solidFill>
        </p:grpSpPr>
        <p:pic>
          <p:nvPicPr>
            <p:cNvPr id="5" name="Image 4" descr="Tu_rug_1950.png"/>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20371" t="16508" r="22222" b="8025"/>
            <a:stretch/>
          </p:blipFill>
          <p:spPr>
            <a:xfrm>
              <a:off x="1862667" y="1066801"/>
              <a:ext cx="5249334" cy="4876800"/>
            </a:xfrm>
            <a:prstGeom prst="rect">
              <a:avLst/>
            </a:prstGeom>
            <a:grpFill/>
          </p:spPr>
        </p:pic>
        <p:sp>
          <p:nvSpPr>
            <p:cNvPr id="7" name="ZoneTexte 6"/>
            <p:cNvSpPr txBox="1"/>
            <p:nvPr/>
          </p:nvSpPr>
          <p:spPr>
            <a:xfrm>
              <a:off x="3386668" y="651738"/>
              <a:ext cx="2370666" cy="369332"/>
            </a:xfrm>
            <a:prstGeom prst="rect">
              <a:avLst/>
            </a:prstGeom>
            <a:grpFill/>
          </p:spPr>
          <p:txBody>
            <a:bodyPr wrap="square" rtlCol="0">
              <a:spAutoFit/>
            </a:bodyPr>
            <a:lstStyle/>
            <a:p>
              <a:r>
                <a:rPr lang="fr-FR" dirty="0" smtClean="0"/>
                <a:t>Tâche urbaine en 1950</a:t>
              </a:r>
              <a:endParaRPr lang="fr-FR" dirty="0"/>
            </a:p>
          </p:txBody>
        </p:sp>
      </p:grpSp>
      <p:grpSp>
        <p:nvGrpSpPr>
          <p:cNvPr id="11" name="Grouper 10"/>
          <p:cNvGrpSpPr>
            <a:grpSpLocks noChangeAspect="1"/>
          </p:cNvGrpSpPr>
          <p:nvPr/>
        </p:nvGrpSpPr>
        <p:grpSpPr>
          <a:xfrm>
            <a:off x="1405465" y="575547"/>
            <a:ext cx="6079068" cy="6126274"/>
            <a:chOff x="1862666" y="653503"/>
            <a:chExt cx="5249335" cy="5290098"/>
          </a:xfrm>
        </p:grpSpPr>
        <p:pic>
          <p:nvPicPr>
            <p:cNvPr id="9" name="Image 8" descr="Tu_rug_1968.png"/>
            <p:cNvPicPr>
              <a:picLocks noChangeAspect="1"/>
            </p:cNvPicPr>
            <p:nvPr/>
          </p:nvPicPr>
          <p:blipFill rotWithShape="1">
            <a:blip r:embed="rId4" cstate="screen">
              <a:extLst>
                <a:ext uri="{28A0092B-C50C-407E-A947-70E740481C1C}">
                  <a14:useLocalDpi xmlns:a14="http://schemas.microsoft.com/office/drawing/2010/main"/>
                </a:ext>
              </a:extLst>
            </a:blip>
            <a:srcRect l="20371" t="16508" r="22222" b="8025"/>
            <a:stretch/>
          </p:blipFill>
          <p:spPr>
            <a:xfrm>
              <a:off x="1862666" y="1066801"/>
              <a:ext cx="5249335" cy="4876800"/>
            </a:xfrm>
            <a:prstGeom prst="rect">
              <a:avLst/>
            </a:prstGeom>
          </p:spPr>
        </p:pic>
        <p:sp>
          <p:nvSpPr>
            <p:cNvPr id="10" name="ZoneTexte 9"/>
            <p:cNvSpPr txBox="1"/>
            <p:nvPr/>
          </p:nvSpPr>
          <p:spPr>
            <a:xfrm>
              <a:off x="3386666" y="653503"/>
              <a:ext cx="2370666" cy="369332"/>
            </a:xfrm>
            <a:prstGeom prst="rect">
              <a:avLst/>
            </a:prstGeom>
            <a:solidFill>
              <a:schemeClr val="bg1"/>
            </a:solidFill>
          </p:spPr>
          <p:txBody>
            <a:bodyPr wrap="square" rtlCol="0">
              <a:spAutoFit/>
            </a:bodyPr>
            <a:lstStyle/>
            <a:p>
              <a:r>
                <a:rPr lang="fr-FR" dirty="0" smtClean="0"/>
                <a:t>Tâche urbaine en 1968</a:t>
              </a:r>
              <a:endParaRPr lang="fr-FR" dirty="0"/>
            </a:p>
          </p:txBody>
        </p:sp>
      </p:grpSp>
      <p:grpSp>
        <p:nvGrpSpPr>
          <p:cNvPr id="14" name="Grouper 13"/>
          <p:cNvGrpSpPr>
            <a:grpSpLocks noChangeAspect="1"/>
          </p:cNvGrpSpPr>
          <p:nvPr/>
        </p:nvGrpSpPr>
        <p:grpSpPr>
          <a:xfrm>
            <a:off x="1405465" y="573503"/>
            <a:ext cx="6079068" cy="6123977"/>
            <a:chOff x="1862666" y="655486"/>
            <a:chExt cx="5249335" cy="5288115"/>
          </a:xfrm>
        </p:grpSpPr>
        <p:pic>
          <p:nvPicPr>
            <p:cNvPr id="12" name="Image 11" descr="Tu_rug_1982.png"/>
            <p:cNvPicPr>
              <a:picLocks noChangeAspect="1"/>
            </p:cNvPicPr>
            <p:nvPr/>
          </p:nvPicPr>
          <p:blipFill rotWithShape="1">
            <a:blip r:embed="rId5" cstate="screen">
              <a:extLst>
                <a:ext uri="{28A0092B-C50C-407E-A947-70E740481C1C}">
                  <a14:useLocalDpi xmlns:a14="http://schemas.microsoft.com/office/drawing/2010/main"/>
                </a:ext>
              </a:extLst>
            </a:blip>
            <a:srcRect l="20371" t="16508" r="22222" b="8025"/>
            <a:stretch/>
          </p:blipFill>
          <p:spPr>
            <a:xfrm>
              <a:off x="1862666" y="1066801"/>
              <a:ext cx="5249335" cy="4876800"/>
            </a:xfrm>
            <a:prstGeom prst="rect">
              <a:avLst/>
            </a:prstGeom>
          </p:spPr>
        </p:pic>
        <p:sp>
          <p:nvSpPr>
            <p:cNvPr id="13" name="ZoneTexte 12"/>
            <p:cNvSpPr txBox="1"/>
            <p:nvPr/>
          </p:nvSpPr>
          <p:spPr>
            <a:xfrm>
              <a:off x="3386667" y="655486"/>
              <a:ext cx="2370666" cy="369332"/>
            </a:xfrm>
            <a:prstGeom prst="rect">
              <a:avLst/>
            </a:prstGeom>
            <a:solidFill>
              <a:schemeClr val="bg1"/>
            </a:solidFill>
          </p:spPr>
          <p:txBody>
            <a:bodyPr wrap="square" rtlCol="0">
              <a:spAutoFit/>
            </a:bodyPr>
            <a:lstStyle/>
            <a:p>
              <a:r>
                <a:rPr lang="fr-FR" dirty="0" smtClean="0"/>
                <a:t>Tâche urbaine en 1982</a:t>
              </a:r>
              <a:endParaRPr lang="fr-FR" dirty="0"/>
            </a:p>
          </p:txBody>
        </p:sp>
      </p:grpSp>
      <p:grpSp>
        <p:nvGrpSpPr>
          <p:cNvPr id="17" name="Grouper 16"/>
          <p:cNvGrpSpPr>
            <a:grpSpLocks noChangeAspect="1"/>
          </p:cNvGrpSpPr>
          <p:nvPr/>
        </p:nvGrpSpPr>
        <p:grpSpPr>
          <a:xfrm>
            <a:off x="1405465" y="460313"/>
            <a:ext cx="6079068" cy="6388038"/>
            <a:chOff x="1862666" y="579865"/>
            <a:chExt cx="5249335" cy="5516134"/>
          </a:xfrm>
        </p:grpSpPr>
        <p:pic>
          <p:nvPicPr>
            <p:cNvPr id="15" name="Image 14" descr="Tu_rug_1999.png"/>
            <p:cNvPicPr>
              <a:picLocks noChangeAspect="1"/>
            </p:cNvPicPr>
            <p:nvPr/>
          </p:nvPicPr>
          <p:blipFill rotWithShape="1">
            <a:blip r:embed="rId6" cstate="screen">
              <a:extLst>
                <a:ext uri="{28A0092B-C50C-407E-A947-70E740481C1C}">
                  <a14:useLocalDpi xmlns:a14="http://schemas.microsoft.com/office/drawing/2010/main"/>
                </a:ext>
              </a:extLst>
            </a:blip>
            <a:srcRect l="20371" t="16508" r="22222" b="5666"/>
            <a:stretch/>
          </p:blipFill>
          <p:spPr>
            <a:xfrm>
              <a:off x="1862666" y="1066800"/>
              <a:ext cx="5249335" cy="5029199"/>
            </a:xfrm>
            <a:prstGeom prst="rect">
              <a:avLst/>
            </a:prstGeom>
          </p:spPr>
        </p:pic>
        <p:sp>
          <p:nvSpPr>
            <p:cNvPr id="16" name="ZoneTexte 15"/>
            <p:cNvSpPr txBox="1"/>
            <p:nvPr/>
          </p:nvSpPr>
          <p:spPr>
            <a:xfrm>
              <a:off x="3386667" y="579865"/>
              <a:ext cx="2370666" cy="369332"/>
            </a:xfrm>
            <a:prstGeom prst="rect">
              <a:avLst/>
            </a:prstGeom>
            <a:solidFill>
              <a:schemeClr val="bg1"/>
            </a:solidFill>
          </p:spPr>
          <p:txBody>
            <a:bodyPr wrap="square" rtlCol="0">
              <a:spAutoFit/>
            </a:bodyPr>
            <a:lstStyle/>
            <a:p>
              <a:r>
                <a:rPr lang="fr-FR" dirty="0" smtClean="0"/>
                <a:t>Tâche urbaine en 1999</a:t>
              </a:r>
              <a:endParaRPr lang="fr-FR" dirty="0"/>
            </a:p>
          </p:txBody>
        </p:sp>
      </p:grpSp>
      <p:grpSp>
        <p:nvGrpSpPr>
          <p:cNvPr id="20" name="Grouper 19"/>
          <p:cNvGrpSpPr>
            <a:grpSpLocks noChangeAspect="1"/>
          </p:cNvGrpSpPr>
          <p:nvPr/>
        </p:nvGrpSpPr>
        <p:grpSpPr>
          <a:xfrm>
            <a:off x="1373715" y="575547"/>
            <a:ext cx="6079068" cy="6251848"/>
            <a:chOff x="1862666" y="680535"/>
            <a:chExt cx="5249335" cy="5398532"/>
          </a:xfrm>
        </p:grpSpPr>
        <p:pic>
          <p:nvPicPr>
            <p:cNvPr id="18" name="Image 17" descr="Tu_rug_2015.png"/>
            <p:cNvPicPr>
              <a:picLocks noChangeAspect="1"/>
            </p:cNvPicPr>
            <p:nvPr/>
          </p:nvPicPr>
          <p:blipFill rotWithShape="1">
            <a:blip r:embed="rId7" cstate="screen">
              <a:extLst>
                <a:ext uri="{28A0092B-C50C-407E-A947-70E740481C1C}">
                  <a14:useLocalDpi xmlns:a14="http://schemas.microsoft.com/office/drawing/2010/main"/>
                </a:ext>
              </a:extLst>
            </a:blip>
            <a:srcRect l="20371" t="16246" r="22222" b="5928"/>
            <a:stretch/>
          </p:blipFill>
          <p:spPr>
            <a:xfrm>
              <a:off x="1862666" y="1049867"/>
              <a:ext cx="5249335" cy="5029200"/>
            </a:xfrm>
            <a:prstGeom prst="rect">
              <a:avLst/>
            </a:prstGeom>
          </p:spPr>
        </p:pic>
        <p:sp>
          <p:nvSpPr>
            <p:cNvPr id="19" name="ZoneTexte 18"/>
            <p:cNvSpPr txBox="1"/>
            <p:nvPr/>
          </p:nvSpPr>
          <p:spPr>
            <a:xfrm>
              <a:off x="3414083" y="680535"/>
              <a:ext cx="2370666" cy="369332"/>
            </a:xfrm>
            <a:prstGeom prst="rect">
              <a:avLst/>
            </a:prstGeom>
            <a:solidFill>
              <a:schemeClr val="bg1"/>
            </a:solidFill>
          </p:spPr>
          <p:txBody>
            <a:bodyPr wrap="square" rtlCol="0">
              <a:spAutoFit/>
            </a:bodyPr>
            <a:lstStyle/>
            <a:p>
              <a:r>
                <a:rPr lang="fr-FR" dirty="0" smtClean="0"/>
                <a:t>Tâche urbaine en 2015</a:t>
              </a:r>
              <a:endParaRPr lang="fr-FR" dirty="0"/>
            </a:p>
          </p:txBody>
        </p:sp>
      </p:grpSp>
      <p:grpSp>
        <p:nvGrpSpPr>
          <p:cNvPr id="3" name="Grouper 2"/>
          <p:cNvGrpSpPr/>
          <p:nvPr/>
        </p:nvGrpSpPr>
        <p:grpSpPr>
          <a:xfrm>
            <a:off x="6498577" y="4038600"/>
            <a:ext cx="2645423" cy="2663222"/>
            <a:chOff x="6498577" y="4038600"/>
            <a:chExt cx="2645423" cy="2663222"/>
          </a:xfrm>
        </p:grpSpPr>
        <p:pic>
          <p:nvPicPr>
            <p:cNvPr id="2" name="Image 1" descr="Page_de_garde.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277100" y="4038600"/>
              <a:ext cx="1037166" cy="1206500"/>
            </a:xfrm>
            <a:prstGeom prst="rect">
              <a:avLst/>
            </a:prstGeom>
          </p:spPr>
        </p:pic>
        <p:pic>
          <p:nvPicPr>
            <p:cNvPr id="21" name="Image 20" descr="Page_de_garde.pn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498577" y="5726806"/>
              <a:ext cx="2645423" cy="975016"/>
            </a:xfrm>
            <a:prstGeom prst="rect">
              <a:avLst/>
            </a:prstGeom>
          </p:spPr>
        </p:pic>
      </p:grpSp>
      <p:pic>
        <p:nvPicPr>
          <p:cNvPr id="23" name="Image 22" descr="SCoT_transition_envi.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528560" y="48286"/>
            <a:ext cx="1615440" cy="527261"/>
          </a:xfrm>
          <a:prstGeom prst="rect">
            <a:avLst/>
          </a:prstGeom>
        </p:spPr>
      </p:pic>
      <p:sp>
        <p:nvSpPr>
          <p:cNvPr id="22" name="ZoneTexte 21"/>
          <p:cNvSpPr txBox="1"/>
          <p:nvPr/>
        </p:nvSpPr>
        <p:spPr>
          <a:xfrm>
            <a:off x="0" y="118169"/>
            <a:ext cx="8034020" cy="400110"/>
          </a:xfrm>
          <a:prstGeom prst="rect">
            <a:avLst/>
          </a:prstGeom>
          <a:noFill/>
        </p:spPr>
        <p:txBody>
          <a:bodyPr wrap="square" rtlCol="0">
            <a:spAutoFit/>
          </a:bodyPr>
          <a:lstStyle/>
          <a:p>
            <a:r>
              <a:rPr lang="fr-FR" sz="2000" b="1" dirty="0" smtClean="0">
                <a:solidFill>
                  <a:schemeClr val="tx2"/>
                </a:solidFill>
              </a:rPr>
              <a:t>Doit-on prendre en compte l’évolution de la tâche urbaine sur le SCoT ?</a:t>
            </a:r>
            <a:endParaRPr lang="fr-FR" sz="2000" b="1" dirty="0">
              <a:solidFill>
                <a:schemeClr val="tx2"/>
              </a:solidFill>
            </a:endParaRPr>
          </a:p>
        </p:txBody>
      </p:sp>
    </p:spTree>
    <p:extLst>
      <p:ext uri="{BB962C8B-B14F-4D97-AF65-F5344CB8AC3E}">
        <p14:creationId xmlns:p14="http://schemas.microsoft.com/office/powerpoint/2010/main" val="12063161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015740" y="1435799"/>
            <a:ext cx="4856480" cy="2031325"/>
          </a:xfrm>
          <a:prstGeom prst="rect">
            <a:avLst/>
          </a:prstGeom>
          <a:noFill/>
        </p:spPr>
        <p:txBody>
          <a:bodyPr wrap="square" rtlCol="0">
            <a:spAutoFit/>
          </a:bodyPr>
          <a:lstStyle/>
          <a:p>
            <a:r>
              <a:rPr lang="fr-FR" b="1" dirty="0" smtClean="0"/>
              <a:t>Quels éléments retenir pour l’exemple présenté ?</a:t>
            </a:r>
          </a:p>
          <a:p>
            <a:pPr algn="just"/>
            <a:r>
              <a:rPr lang="fr-FR" b="1" dirty="0" smtClean="0"/>
              <a:t>	</a:t>
            </a:r>
          </a:p>
          <a:p>
            <a:pPr marL="285750" indent="-285750" algn="just">
              <a:buFont typeface="Arial"/>
              <a:buChar char="•"/>
            </a:pPr>
            <a:r>
              <a:rPr lang="fr-FR" dirty="0" smtClean="0"/>
              <a:t>Un territoire globalement sensible au changement climatique</a:t>
            </a:r>
          </a:p>
          <a:p>
            <a:pPr marL="285750" indent="-285750" algn="just">
              <a:buFont typeface="Arial"/>
              <a:buChar char="•"/>
            </a:pPr>
            <a:r>
              <a:rPr lang="fr-FR" dirty="0" smtClean="0"/>
              <a:t>Pour cet exemple, principalement dû au déséquilibre quantitatif</a:t>
            </a:r>
          </a:p>
          <a:p>
            <a:pPr marL="285750" indent="-285750" algn="just">
              <a:buFont typeface="Arial"/>
              <a:buChar char="•"/>
            </a:pPr>
            <a:r>
              <a:rPr lang="fr-FR" dirty="0" smtClean="0"/>
              <a:t>Une artificialisation des sols grandissante</a:t>
            </a:r>
          </a:p>
        </p:txBody>
      </p:sp>
      <p:pic>
        <p:nvPicPr>
          <p:cNvPr id="8" name="Image 7" descr="SCoT_transition_envi.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8560" y="33327"/>
            <a:ext cx="1615440" cy="527261"/>
          </a:xfrm>
          <a:prstGeom prst="rect">
            <a:avLst/>
          </a:prstGeom>
        </p:spPr>
      </p:pic>
      <p:sp>
        <p:nvSpPr>
          <p:cNvPr id="9" name="ZoneTexte 8"/>
          <p:cNvSpPr txBox="1"/>
          <p:nvPr/>
        </p:nvSpPr>
        <p:spPr>
          <a:xfrm>
            <a:off x="43180" y="48716"/>
            <a:ext cx="8544560" cy="400110"/>
          </a:xfrm>
          <a:prstGeom prst="rect">
            <a:avLst/>
          </a:prstGeom>
          <a:noFill/>
        </p:spPr>
        <p:txBody>
          <a:bodyPr wrap="square" rtlCol="0">
            <a:spAutoFit/>
          </a:bodyPr>
          <a:lstStyle/>
          <a:p>
            <a:r>
              <a:rPr lang="fr-FR" sz="2000" b="1" dirty="0" smtClean="0">
                <a:solidFill>
                  <a:schemeClr val="tx2"/>
                </a:solidFill>
              </a:rPr>
              <a:t>Sensibilité de la ressource en eau face au changement climatique</a:t>
            </a:r>
            <a:endParaRPr lang="fr-FR" sz="2000" b="1" dirty="0">
              <a:solidFill>
                <a:schemeClr val="tx2"/>
              </a:solidFill>
            </a:endParaRPr>
          </a:p>
        </p:txBody>
      </p:sp>
      <p:sp>
        <p:nvSpPr>
          <p:cNvPr id="10" name="Rectangle 9"/>
          <p:cNvSpPr/>
          <p:nvPr/>
        </p:nvSpPr>
        <p:spPr>
          <a:xfrm>
            <a:off x="4015740" y="3925540"/>
            <a:ext cx="4856480" cy="2031325"/>
          </a:xfrm>
          <a:prstGeom prst="rect">
            <a:avLst/>
          </a:prstGeom>
        </p:spPr>
        <p:txBody>
          <a:bodyPr wrap="square">
            <a:spAutoFit/>
          </a:bodyPr>
          <a:lstStyle/>
          <a:p>
            <a:pPr algn="just"/>
            <a:r>
              <a:rPr lang="fr-FR" b="1" dirty="0"/>
              <a:t>Quelles actions sur le territoire ?</a:t>
            </a:r>
          </a:p>
          <a:p>
            <a:pPr marL="285750" indent="-285750" algn="just">
              <a:buFont typeface="Arial"/>
              <a:buChar char="•"/>
            </a:pPr>
            <a:r>
              <a:rPr lang="fr-FR" b="1" dirty="0"/>
              <a:t>	</a:t>
            </a:r>
            <a:r>
              <a:rPr lang="fr-FR" dirty="0"/>
              <a:t>Economies d’eau sur tout les usages</a:t>
            </a:r>
          </a:p>
          <a:p>
            <a:pPr marL="285750" indent="-285750" algn="just">
              <a:buFont typeface="Arial"/>
              <a:buChar char="•"/>
            </a:pPr>
            <a:r>
              <a:rPr lang="fr-FR" dirty="0"/>
              <a:t>	</a:t>
            </a:r>
            <a:r>
              <a:rPr lang="fr-FR" dirty="0" smtClean="0"/>
              <a:t>Travailler </a:t>
            </a:r>
            <a:r>
              <a:rPr lang="fr-FR" dirty="0"/>
              <a:t>sur une meilleure répartition de la </a:t>
            </a:r>
            <a:r>
              <a:rPr lang="fr-FR" dirty="0" smtClean="0"/>
              <a:t>ressources</a:t>
            </a:r>
          </a:p>
          <a:p>
            <a:pPr marL="285750" indent="-285750" algn="just">
              <a:buFont typeface="Arial"/>
              <a:buChar char="•"/>
            </a:pPr>
            <a:r>
              <a:rPr lang="fr-FR" dirty="0"/>
              <a:t>	Construire autrement </a:t>
            </a:r>
            <a:r>
              <a:rPr lang="fr-FR" dirty="0" smtClean="0"/>
              <a:t>(territoire résilient)</a:t>
            </a:r>
            <a:endParaRPr lang="fr-FR" dirty="0"/>
          </a:p>
          <a:p>
            <a:pPr marL="285750" indent="-285750" algn="just">
              <a:buFont typeface="Arial"/>
              <a:buChar char="•"/>
            </a:pPr>
            <a:r>
              <a:rPr lang="fr-FR" dirty="0"/>
              <a:t>	</a:t>
            </a:r>
            <a:r>
              <a:rPr lang="fr-FR" dirty="0" smtClean="0"/>
              <a:t>Maintenir </a:t>
            </a:r>
            <a:r>
              <a:rPr lang="fr-FR" dirty="0"/>
              <a:t>l</a:t>
            </a:r>
            <a:r>
              <a:rPr lang="fr-FR" dirty="0" smtClean="0"/>
              <a:t>es </a:t>
            </a:r>
            <a:r>
              <a:rPr lang="fr-FR" dirty="0"/>
              <a:t>actions en place sur </a:t>
            </a:r>
            <a:r>
              <a:rPr lang="fr-FR" dirty="0" smtClean="0"/>
              <a:t>tous les domaines </a:t>
            </a:r>
            <a:r>
              <a:rPr lang="fr-FR" dirty="0"/>
              <a:t>(qualité, </a:t>
            </a:r>
            <a:r>
              <a:rPr lang="fr-FR" dirty="0" smtClean="0"/>
              <a:t>pluvial…</a:t>
            </a:r>
            <a:r>
              <a:rPr lang="fr-FR" dirty="0"/>
              <a:t>)</a:t>
            </a:r>
          </a:p>
        </p:txBody>
      </p:sp>
      <p:grpSp>
        <p:nvGrpSpPr>
          <p:cNvPr id="12" name="Grouper 11"/>
          <p:cNvGrpSpPr/>
          <p:nvPr/>
        </p:nvGrpSpPr>
        <p:grpSpPr>
          <a:xfrm>
            <a:off x="213360" y="708643"/>
            <a:ext cx="3267596" cy="5248222"/>
            <a:chOff x="213360" y="663834"/>
            <a:chExt cx="3267596" cy="5248222"/>
          </a:xfrm>
        </p:grpSpPr>
        <p:sp>
          <p:nvSpPr>
            <p:cNvPr id="3" name="ZoneTexte 2"/>
            <p:cNvSpPr txBox="1"/>
            <p:nvPr/>
          </p:nvSpPr>
          <p:spPr>
            <a:xfrm>
              <a:off x="213360" y="663834"/>
              <a:ext cx="2458720" cy="646331"/>
            </a:xfrm>
            <a:prstGeom prst="rect">
              <a:avLst/>
            </a:prstGeom>
            <a:noFill/>
          </p:spPr>
          <p:txBody>
            <a:bodyPr wrap="square" rtlCol="0">
              <a:spAutoFit/>
            </a:bodyPr>
            <a:lstStyle/>
            <a:p>
              <a:r>
                <a:rPr lang="fr-FR" b="1" dirty="0" smtClean="0"/>
                <a:t>Quelle représentation de la sensibilité ?</a:t>
              </a:r>
              <a:endParaRPr lang="fr-FR" b="1" dirty="0"/>
            </a:p>
          </p:txBody>
        </p:sp>
        <p:pic>
          <p:nvPicPr>
            <p:cNvPr id="11" name="Image 10" descr="Capture d’écran 2018-11-29 à 10.03.43.png"/>
            <p:cNvPicPr>
              <a:picLocks/>
            </p:cNvPicPr>
            <p:nvPr/>
          </p:nvPicPr>
          <p:blipFill>
            <a:blip r:embed="rId4"/>
            <a:stretch>
              <a:fillRect/>
            </a:stretch>
          </p:blipFill>
          <p:spPr>
            <a:xfrm>
              <a:off x="213360" y="1623623"/>
              <a:ext cx="3267596" cy="428843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0878" y="298978"/>
            <a:ext cx="6535522" cy="523220"/>
          </a:xfrm>
          <a:prstGeom prst="rect">
            <a:avLst/>
          </a:prstGeom>
          <a:noFill/>
        </p:spPr>
        <p:txBody>
          <a:bodyPr wrap="square" rtlCol="0">
            <a:spAutoFit/>
          </a:bodyPr>
          <a:lstStyle/>
          <a:p>
            <a:r>
              <a:rPr lang="fr-FR" sz="2800" b="1" dirty="0" smtClean="0">
                <a:solidFill>
                  <a:srgbClr val="1F497D"/>
                </a:solidFill>
              </a:rPr>
              <a:t>Quelles suites pour les travaux ?</a:t>
            </a:r>
            <a:endParaRPr lang="fr-FR" sz="2800" b="1" dirty="0">
              <a:solidFill>
                <a:srgbClr val="1F497D"/>
              </a:solidFill>
            </a:endParaRPr>
          </a:p>
        </p:txBody>
      </p:sp>
      <p:pic>
        <p:nvPicPr>
          <p:cNvPr id="3" name="Image 2" descr="SCoT_transition_envi.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28560" y="33327"/>
            <a:ext cx="1615440" cy="527261"/>
          </a:xfrm>
          <a:prstGeom prst="rect">
            <a:avLst/>
          </a:prstGeom>
        </p:spPr>
      </p:pic>
      <p:sp>
        <p:nvSpPr>
          <p:cNvPr id="4" name="ZoneTexte 3"/>
          <p:cNvSpPr txBox="1"/>
          <p:nvPr/>
        </p:nvSpPr>
        <p:spPr>
          <a:xfrm>
            <a:off x="220878" y="1576947"/>
            <a:ext cx="8719922" cy="3416320"/>
          </a:xfrm>
          <a:prstGeom prst="rect">
            <a:avLst/>
          </a:prstGeom>
          <a:noFill/>
        </p:spPr>
        <p:txBody>
          <a:bodyPr wrap="square" rtlCol="0">
            <a:spAutoFit/>
          </a:bodyPr>
          <a:lstStyle/>
          <a:p>
            <a:pPr marL="285750" indent="-285750" algn="just">
              <a:buFont typeface="Arial"/>
              <a:buChar char="•"/>
            </a:pPr>
            <a:r>
              <a:rPr lang="fr-FR" sz="2400" dirty="0" smtClean="0"/>
              <a:t>Améliorer la connaissance et compléter les résultats</a:t>
            </a:r>
          </a:p>
          <a:p>
            <a:pPr marL="285750" indent="-285750" algn="just">
              <a:buFont typeface="Arial"/>
              <a:buChar char="•"/>
            </a:pPr>
            <a:endParaRPr lang="fr-FR" sz="2400" dirty="0" smtClean="0"/>
          </a:p>
          <a:p>
            <a:pPr marL="285750" indent="-285750" algn="just">
              <a:buFont typeface="Arial"/>
              <a:buChar char="•"/>
            </a:pPr>
            <a:r>
              <a:rPr lang="fr-FR" sz="2400" dirty="0"/>
              <a:t>T</a:t>
            </a:r>
            <a:r>
              <a:rPr lang="fr-FR" sz="2400" dirty="0" smtClean="0"/>
              <a:t>erritorialisation de la thématique</a:t>
            </a:r>
          </a:p>
          <a:p>
            <a:pPr algn="just"/>
            <a:endParaRPr lang="fr-FR" sz="2400" dirty="0" smtClean="0"/>
          </a:p>
          <a:p>
            <a:pPr marL="285750" indent="-285750" algn="just">
              <a:buFont typeface="Arial"/>
              <a:buChar char="•"/>
            </a:pPr>
            <a:r>
              <a:rPr lang="fr-FR" sz="2400" dirty="0" smtClean="0"/>
              <a:t>Intégration des principaux résultats dans le </a:t>
            </a:r>
            <a:r>
              <a:rPr lang="fr-FR" sz="2400" dirty="0" err="1" smtClean="0"/>
              <a:t>SCoT</a:t>
            </a:r>
            <a:r>
              <a:rPr lang="fr-FR" sz="2400" dirty="0" smtClean="0"/>
              <a:t> : un enjeu de gouvernance</a:t>
            </a:r>
          </a:p>
          <a:p>
            <a:pPr lvl="1" algn="just"/>
            <a:endParaRPr lang="fr-FR" sz="2400" dirty="0" smtClean="0"/>
          </a:p>
          <a:p>
            <a:pPr lvl="1" algn="just"/>
            <a:r>
              <a:rPr lang="fr-FR" sz="2400" b="1" dirty="0" smtClean="0"/>
              <a:t>Quel niveau d’exigence au regard des enjeux de transition environnementale et climatique ?</a:t>
            </a:r>
            <a:endParaRPr lang="fr-FR" sz="2400" b="1" dirty="0"/>
          </a:p>
        </p:txBody>
      </p:sp>
    </p:spTree>
    <p:extLst>
      <p:ext uri="{BB962C8B-B14F-4D97-AF65-F5344CB8AC3E}">
        <p14:creationId xmlns:p14="http://schemas.microsoft.com/office/powerpoint/2010/main" val="34269822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6840" y="368311"/>
            <a:ext cx="7335520" cy="584776"/>
          </a:xfrm>
          <a:prstGeom prst="rect">
            <a:avLst/>
          </a:prstGeom>
          <a:noFill/>
        </p:spPr>
        <p:txBody>
          <a:bodyPr wrap="square" rtlCol="0">
            <a:spAutoFit/>
          </a:bodyPr>
          <a:lstStyle/>
          <a:p>
            <a:r>
              <a:rPr lang="fr-FR" sz="3200" b="1" dirty="0" smtClean="0">
                <a:solidFill>
                  <a:srgbClr val="1F497D"/>
                </a:solidFill>
              </a:rPr>
              <a:t>Le contexte</a:t>
            </a:r>
            <a:endParaRPr lang="fr-FR" sz="3200" dirty="0"/>
          </a:p>
        </p:txBody>
      </p:sp>
      <p:pic>
        <p:nvPicPr>
          <p:cNvPr id="3" name="Image 2" descr="SCoT_transition_envi.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28560" y="33327"/>
            <a:ext cx="1615440" cy="527261"/>
          </a:xfrm>
          <a:prstGeom prst="rect">
            <a:avLst/>
          </a:prstGeom>
        </p:spPr>
      </p:pic>
      <p:sp>
        <p:nvSpPr>
          <p:cNvPr id="6" name="ZoneTexte 5"/>
          <p:cNvSpPr txBox="1"/>
          <p:nvPr/>
        </p:nvSpPr>
        <p:spPr>
          <a:xfrm>
            <a:off x="116840" y="1308687"/>
            <a:ext cx="8938260" cy="5078313"/>
          </a:xfrm>
          <a:prstGeom prst="rect">
            <a:avLst/>
          </a:prstGeom>
          <a:noFill/>
        </p:spPr>
        <p:txBody>
          <a:bodyPr wrap="square" rtlCol="0">
            <a:spAutoFit/>
          </a:bodyPr>
          <a:lstStyle/>
          <a:p>
            <a:r>
              <a:rPr lang="fr-FR" sz="2400" b="1" dirty="0" smtClean="0"/>
              <a:t>Un </a:t>
            </a:r>
            <a:r>
              <a:rPr lang="fr-FR" sz="2400" b="1" dirty="0" err="1" smtClean="0"/>
              <a:t>SCoT</a:t>
            </a:r>
            <a:r>
              <a:rPr lang="fr-FR" sz="2400" b="1" dirty="0" smtClean="0"/>
              <a:t> novateur dans le domaine de l’eau</a:t>
            </a:r>
          </a:p>
          <a:p>
            <a:endParaRPr lang="fr-FR" sz="2400" dirty="0" smtClean="0"/>
          </a:p>
          <a:p>
            <a:pPr marL="285750" indent="-285750" algn="just">
              <a:buFont typeface="Arial"/>
              <a:buChar char="•"/>
            </a:pPr>
            <a:r>
              <a:rPr lang="fr-FR" sz="2400" dirty="0" smtClean="0"/>
              <a:t>Réalisation d’un Bilan </a:t>
            </a:r>
            <a:r>
              <a:rPr lang="fr-FR" sz="2400" dirty="0"/>
              <a:t>B</a:t>
            </a:r>
            <a:r>
              <a:rPr lang="fr-FR" sz="2400" dirty="0" smtClean="0"/>
              <a:t>esoins </a:t>
            </a:r>
            <a:r>
              <a:rPr lang="fr-FR" sz="2400" dirty="0"/>
              <a:t>R</a:t>
            </a:r>
            <a:r>
              <a:rPr lang="fr-FR" sz="2400" dirty="0" smtClean="0"/>
              <a:t>essources quantitatif et qualitatif de de l’alimentation en eau potable (2008 - 2010)</a:t>
            </a:r>
          </a:p>
          <a:p>
            <a:pPr marL="285750" indent="-285750" algn="just">
              <a:buFont typeface="Arial"/>
              <a:buChar char="•"/>
            </a:pPr>
            <a:r>
              <a:rPr lang="fr-FR" sz="2400" dirty="0" smtClean="0"/>
              <a:t>Un plan de sécurisation AEP intégré dans le DOO du </a:t>
            </a:r>
            <a:r>
              <a:rPr lang="fr-FR" sz="2400" dirty="0" err="1" smtClean="0"/>
              <a:t>SCoT</a:t>
            </a:r>
            <a:r>
              <a:rPr lang="fr-FR" sz="2400" dirty="0" smtClean="0"/>
              <a:t> approuvé en décembre 2012</a:t>
            </a:r>
          </a:p>
          <a:p>
            <a:pPr algn="just"/>
            <a:endParaRPr lang="fr-FR" sz="2400" dirty="0" smtClean="0"/>
          </a:p>
          <a:p>
            <a:pPr marL="285750" indent="-285750" algn="just">
              <a:buFont typeface="Arial"/>
              <a:buChar char="•"/>
            </a:pPr>
            <a:r>
              <a:rPr lang="fr-FR" sz="2400" dirty="0" smtClean="0"/>
              <a:t>Une actualisation complète des documents entre 2016 et 2017</a:t>
            </a:r>
          </a:p>
          <a:p>
            <a:pPr algn="just"/>
            <a:endParaRPr lang="fr-FR" sz="2400" dirty="0" smtClean="0"/>
          </a:p>
          <a:p>
            <a:pPr algn="just"/>
            <a:r>
              <a:rPr lang="fr-FR" sz="2400" dirty="0" smtClean="0">
                <a:latin typeface="Wingdings"/>
                <a:ea typeface="Wingdings"/>
                <a:cs typeface="Wingdings"/>
              </a:rPr>
              <a:t>	</a:t>
            </a:r>
            <a:r>
              <a:rPr lang="fr-FR" sz="2400" dirty="0" smtClean="0">
                <a:solidFill>
                  <a:schemeClr val="tx2"/>
                </a:solidFill>
                <a:latin typeface="Wingdings"/>
                <a:ea typeface="Wingdings"/>
                <a:cs typeface="Wingdings"/>
              </a:rPr>
              <a:t></a:t>
            </a:r>
            <a:r>
              <a:rPr lang="fr-FR" sz="2400" dirty="0" smtClean="0">
                <a:latin typeface="Wingdings"/>
                <a:ea typeface="Wingdings"/>
                <a:cs typeface="Wingdings"/>
              </a:rPr>
              <a:t> </a:t>
            </a:r>
            <a:r>
              <a:rPr lang="fr-FR" sz="2400" b="1" dirty="0" smtClean="0">
                <a:solidFill>
                  <a:schemeClr val="tx2"/>
                </a:solidFill>
              </a:rPr>
              <a:t>Une prise en compte des principaux résultats dans le bilan de la mise en </a:t>
            </a:r>
            <a:r>
              <a:rPr lang="fr-FR" sz="2400" b="1" dirty="0" err="1" smtClean="0">
                <a:solidFill>
                  <a:schemeClr val="tx2"/>
                </a:solidFill>
              </a:rPr>
              <a:t>oeuvre</a:t>
            </a:r>
            <a:r>
              <a:rPr lang="fr-FR" sz="2400" b="1" dirty="0" smtClean="0">
                <a:solidFill>
                  <a:schemeClr val="tx2"/>
                </a:solidFill>
              </a:rPr>
              <a:t> du document en 2018 avec émergence d’un enjeu </a:t>
            </a:r>
            <a:r>
              <a:rPr lang="fr-FR" sz="2400" b="1" dirty="0" err="1" smtClean="0">
                <a:solidFill>
                  <a:schemeClr val="tx2"/>
                </a:solidFill>
              </a:rPr>
              <a:t>SCoT</a:t>
            </a:r>
            <a:r>
              <a:rPr lang="fr-FR" sz="2400" b="1" dirty="0" smtClean="0">
                <a:solidFill>
                  <a:schemeClr val="tx2"/>
                </a:solidFill>
              </a:rPr>
              <a:t> pour les années à venir</a:t>
            </a:r>
          </a:p>
          <a:p>
            <a:endParaRPr lang="fr-FR" dirty="0" smtClean="0"/>
          </a:p>
          <a:p>
            <a:endParaRPr lang="fr-FR"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CoT_transition_envi.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28560" y="33327"/>
            <a:ext cx="1615440" cy="527261"/>
          </a:xfrm>
          <a:prstGeom prst="rect">
            <a:avLst/>
          </a:prstGeom>
        </p:spPr>
      </p:pic>
      <p:sp>
        <p:nvSpPr>
          <p:cNvPr id="3" name="ZoneTexte 2"/>
          <p:cNvSpPr txBox="1"/>
          <p:nvPr/>
        </p:nvSpPr>
        <p:spPr>
          <a:xfrm>
            <a:off x="116840" y="348638"/>
            <a:ext cx="8836660" cy="584776"/>
          </a:xfrm>
          <a:prstGeom prst="rect">
            <a:avLst/>
          </a:prstGeom>
          <a:noFill/>
        </p:spPr>
        <p:txBody>
          <a:bodyPr wrap="square" rtlCol="0">
            <a:spAutoFit/>
          </a:bodyPr>
          <a:lstStyle/>
          <a:p>
            <a:r>
              <a:rPr lang="fr-FR" sz="3200" b="1" dirty="0" smtClean="0">
                <a:solidFill>
                  <a:srgbClr val="1F497D"/>
                </a:solidFill>
              </a:rPr>
              <a:t>Le Contexte (suite)</a:t>
            </a:r>
            <a:endParaRPr lang="fr-FR" sz="3200" dirty="0"/>
          </a:p>
        </p:txBody>
      </p:sp>
      <p:sp>
        <p:nvSpPr>
          <p:cNvPr id="5" name="ZoneTexte 4"/>
          <p:cNvSpPr txBox="1"/>
          <p:nvPr/>
        </p:nvSpPr>
        <p:spPr>
          <a:xfrm>
            <a:off x="116840" y="1422987"/>
            <a:ext cx="8938260" cy="3970318"/>
          </a:xfrm>
          <a:prstGeom prst="rect">
            <a:avLst/>
          </a:prstGeom>
          <a:noFill/>
        </p:spPr>
        <p:txBody>
          <a:bodyPr wrap="square" rtlCol="0">
            <a:spAutoFit/>
          </a:bodyPr>
          <a:lstStyle/>
          <a:p>
            <a:pPr marL="342900" indent="-342900" algn="just">
              <a:buFont typeface="Arial"/>
              <a:buChar char="•"/>
            </a:pPr>
            <a:r>
              <a:rPr lang="fr-FR" sz="2400" b="1" dirty="0" smtClean="0">
                <a:solidFill>
                  <a:srgbClr val="1F497D"/>
                </a:solidFill>
              </a:rPr>
              <a:t>Une réponse locale aux enjeux</a:t>
            </a:r>
          </a:p>
          <a:p>
            <a:pPr marL="800100" lvl="1" indent="-342900" algn="just">
              <a:buFont typeface="Arial"/>
              <a:buChar char="•"/>
            </a:pPr>
            <a:r>
              <a:rPr lang="fr-FR" sz="2000" dirty="0" smtClean="0"/>
              <a:t>Croiser ressource en eau, aménagement du territoire et changement climatique dans le SCoT</a:t>
            </a:r>
            <a:endParaRPr lang="fr-FR" sz="2000" dirty="0"/>
          </a:p>
          <a:p>
            <a:pPr marL="800100" lvl="1" indent="-342900" algn="just">
              <a:buFont typeface="Arial"/>
              <a:buChar char="•"/>
            </a:pPr>
            <a:r>
              <a:rPr lang="fr-FR" sz="2000" dirty="0" smtClean="0"/>
              <a:t>Prendre en compte le SDAGE, notamment l’OF 0</a:t>
            </a:r>
          </a:p>
          <a:p>
            <a:pPr marL="742950" lvl="1" indent="-285750" algn="just">
              <a:buFont typeface="Arial"/>
              <a:buChar char="•"/>
            </a:pPr>
            <a:r>
              <a:rPr lang="fr-FR" sz="2000" dirty="0" smtClean="0"/>
              <a:t>Aider les territoires avec un cadre SCoT repris dans leurs travaux territoriaux (PCAET, PGRE,…)</a:t>
            </a:r>
          </a:p>
          <a:p>
            <a:pPr lvl="1" algn="just"/>
            <a:endParaRPr lang="fr-FR" sz="2400" dirty="0"/>
          </a:p>
          <a:p>
            <a:pPr marL="285750" indent="-285750" algn="just">
              <a:buFont typeface="Arial"/>
              <a:buChar char="•"/>
            </a:pPr>
            <a:r>
              <a:rPr lang="fr-FR" sz="2400" b="1" dirty="0" smtClean="0">
                <a:solidFill>
                  <a:srgbClr val="1F497D"/>
                </a:solidFill>
              </a:rPr>
              <a:t>Une méthodologie collective et multi partenariale en 3 grands axes</a:t>
            </a:r>
          </a:p>
          <a:p>
            <a:pPr marL="742950" lvl="1" indent="-285750" algn="just">
              <a:buFont typeface="Arial"/>
              <a:buChar char="•"/>
            </a:pPr>
            <a:r>
              <a:rPr lang="fr-FR" sz="2000" dirty="0" smtClean="0"/>
              <a:t>Des indicateurs historiques améliorant la connaissance</a:t>
            </a:r>
          </a:p>
          <a:p>
            <a:pPr marL="742950" lvl="1" indent="-285750" algn="just">
              <a:buFont typeface="Arial"/>
              <a:buChar char="•"/>
            </a:pPr>
            <a:r>
              <a:rPr lang="fr-FR" sz="2000" dirty="0" smtClean="0"/>
              <a:t>Des scénarios dans le cadre du Bilan Besoins </a:t>
            </a:r>
            <a:r>
              <a:rPr lang="fr-FR" sz="2000" dirty="0"/>
              <a:t>R</a:t>
            </a:r>
            <a:r>
              <a:rPr lang="fr-FR" sz="2000" dirty="0" smtClean="0"/>
              <a:t>essources pour appréhender l’impact du changement climatique sur la ressource en eau potable</a:t>
            </a:r>
          </a:p>
          <a:p>
            <a:pPr marL="742950" lvl="1" indent="-285750" algn="just">
              <a:buFont typeface="Arial"/>
              <a:buChar char="•"/>
            </a:pPr>
            <a:r>
              <a:rPr lang="fr-FR" sz="2000" dirty="0" smtClean="0"/>
              <a:t>Un travail sur la sensibilité de la ressource en eau</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ontours_SCoT.jpe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22121" y="904188"/>
            <a:ext cx="5699759" cy="5910374"/>
          </a:xfrm>
          <a:prstGeom prst="rect">
            <a:avLst/>
          </a:prstGeom>
        </p:spPr>
      </p:pic>
      <p:sp>
        <p:nvSpPr>
          <p:cNvPr id="2" name="ZoneTexte 1"/>
          <p:cNvSpPr txBox="1"/>
          <p:nvPr/>
        </p:nvSpPr>
        <p:spPr>
          <a:xfrm>
            <a:off x="914400" y="3105835"/>
            <a:ext cx="7315200" cy="646331"/>
          </a:xfrm>
          <a:prstGeom prst="rect">
            <a:avLst/>
          </a:prstGeom>
          <a:noFill/>
        </p:spPr>
        <p:txBody>
          <a:bodyPr wrap="square" rtlCol="0">
            <a:spAutoFit/>
          </a:bodyPr>
          <a:lstStyle/>
          <a:p>
            <a:pPr algn="ctr"/>
            <a:r>
              <a:rPr lang="fr-FR" sz="3600" b="1" dirty="0" smtClean="0">
                <a:solidFill>
                  <a:srgbClr val="1F497D"/>
                </a:solidFill>
              </a:rPr>
              <a:t>INDICATEURS HISTORIQUES</a:t>
            </a:r>
            <a:endParaRPr lang="fr-FR" sz="3600" b="1" dirty="0">
              <a:solidFill>
                <a:srgbClr val="1F497D"/>
              </a:solidFill>
            </a:endParaRPr>
          </a:p>
        </p:txBody>
      </p:sp>
      <p:pic>
        <p:nvPicPr>
          <p:cNvPr id="3" name="Image 2" descr="SCoT_transition_envi.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8560" y="33327"/>
            <a:ext cx="1615440" cy="527261"/>
          </a:xfrm>
          <a:prstGeom prst="rect">
            <a:avLst/>
          </a:prstGeom>
        </p:spPr>
      </p:pic>
    </p:spTree>
    <p:extLst>
      <p:ext uri="{BB962C8B-B14F-4D97-AF65-F5344CB8AC3E}">
        <p14:creationId xmlns:p14="http://schemas.microsoft.com/office/powerpoint/2010/main" val="30273495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r 5"/>
          <p:cNvGrpSpPr/>
          <p:nvPr/>
        </p:nvGrpSpPr>
        <p:grpSpPr>
          <a:xfrm>
            <a:off x="3107083" y="3027681"/>
            <a:ext cx="6036917" cy="3830320"/>
            <a:chOff x="3107083" y="3027681"/>
            <a:chExt cx="6036917" cy="3830320"/>
          </a:xfrm>
        </p:grpSpPr>
        <p:pic>
          <p:nvPicPr>
            <p:cNvPr id="8" name="Image 7" descr="Températures_SCoT_OK.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107083" y="3027681"/>
              <a:ext cx="6036917" cy="3830320"/>
            </a:xfrm>
            <a:prstGeom prst="rect">
              <a:avLst/>
            </a:prstGeom>
          </p:spPr>
        </p:pic>
        <p:sp>
          <p:nvSpPr>
            <p:cNvPr id="2" name="ZoneTexte 1"/>
            <p:cNvSpPr txBox="1"/>
            <p:nvPr/>
          </p:nvSpPr>
          <p:spPr>
            <a:xfrm>
              <a:off x="7212980" y="6316056"/>
              <a:ext cx="1642364" cy="276999"/>
            </a:xfrm>
            <a:prstGeom prst="rect">
              <a:avLst/>
            </a:prstGeom>
            <a:noFill/>
          </p:spPr>
          <p:txBody>
            <a:bodyPr wrap="square" rtlCol="0">
              <a:spAutoFit/>
            </a:bodyPr>
            <a:lstStyle/>
            <a:p>
              <a:r>
                <a:rPr lang="fr-FR" sz="1200" dirty="0" smtClean="0"/>
                <a:t>Données : SPAZM- EDF</a:t>
              </a:r>
              <a:endParaRPr lang="fr-FR" sz="1200" dirty="0"/>
            </a:p>
          </p:txBody>
        </p:sp>
      </p:grpSp>
      <p:sp>
        <p:nvSpPr>
          <p:cNvPr id="5" name="ZoneTexte 4"/>
          <p:cNvSpPr txBox="1"/>
          <p:nvPr/>
        </p:nvSpPr>
        <p:spPr>
          <a:xfrm>
            <a:off x="103110" y="33327"/>
            <a:ext cx="4683760" cy="830997"/>
          </a:xfrm>
          <a:prstGeom prst="rect">
            <a:avLst/>
          </a:prstGeom>
          <a:noFill/>
        </p:spPr>
        <p:txBody>
          <a:bodyPr wrap="square" rtlCol="0">
            <a:spAutoFit/>
          </a:bodyPr>
          <a:lstStyle/>
          <a:p>
            <a:r>
              <a:rPr lang="fr-FR" sz="2400" b="1" dirty="0" smtClean="0">
                <a:solidFill>
                  <a:srgbClr val="1F497D"/>
                </a:solidFill>
                <a:latin typeface="+mj-lt"/>
              </a:rPr>
              <a:t>Réchauffement climatique ?  </a:t>
            </a:r>
          </a:p>
          <a:p>
            <a:r>
              <a:rPr lang="fr-FR" sz="2400" b="1" dirty="0" smtClean="0">
                <a:solidFill>
                  <a:srgbClr val="1F497D"/>
                </a:solidFill>
                <a:latin typeface="+mj-lt"/>
              </a:rPr>
              <a:t>Une réalité sur le SCoT</a:t>
            </a:r>
            <a:endParaRPr lang="fr-FR" sz="2400" b="1" dirty="0">
              <a:solidFill>
                <a:srgbClr val="1F497D"/>
              </a:solidFill>
              <a:latin typeface="+mj-lt"/>
            </a:endParaRPr>
          </a:p>
        </p:txBody>
      </p:sp>
      <p:grpSp>
        <p:nvGrpSpPr>
          <p:cNvPr id="17" name="Grouper 16"/>
          <p:cNvGrpSpPr/>
          <p:nvPr/>
        </p:nvGrpSpPr>
        <p:grpSpPr>
          <a:xfrm>
            <a:off x="374076" y="988156"/>
            <a:ext cx="3676217" cy="3853489"/>
            <a:chOff x="403860" y="494992"/>
            <a:chExt cx="3834429" cy="4093941"/>
          </a:xfrm>
        </p:grpSpPr>
        <p:pic>
          <p:nvPicPr>
            <p:cNvPr id="4" name="Image 3" descr="SCoT_eclate_2018.jpeg"/>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03860" y="494992"/>
              <a:ext cx="3834429" cy="4093941"/>
            </a:xfrm>
            <a:prstGeom prst="rect">
              <a:avLst/>
            </a:prstGeom>
          </p:spPr>
        </p:pic>
        <p:grpSp>
          <p:nvGrpSpPr>
            <p:cNvPr id="16" name="Grouper 15"/>
            <p:cNvGrpSpPr/>
            <p:nvPr/>
          </p:nvGrpSpPr>
          <p:grpSpPr>
            <a:xfrm>
              <a:off x="760448" y="982949"/>
              <a:ext cx="3319629" cy="3235801"/>
              <a:chOff x="760448" y="982949"/>
              <a:chExt cx="3319629" cy="3235801"/>
            </a:xfrm>
          </p:grpSpPr>
          <p:sp>
            <p:nvSpPr>
              <p:cNvPr id="10" name="ZoneTexte 9"/>
              <p:cNvSpPr txBox="1"/>
              <p:nvPr/>
            </p:nvSpPr>
            <p:spPr>
              <a:xfrm>
                <a:off x="760448" y="1243060"/>
                <a:ext cx="783968" cy="369332"/>
              </a:xfrm>
              <a:prstGeom prst="rect">
                <a:avLst/>
              </a:prstGeom>
              <a:noFill/>
            </p:spPr>
            <p:txBody>
              <a:bodyPr wrap="square" rtlCol="0">
                <a:normAutofit fontScale="85000" lnSpcReduction="10000"/>
              </a:bodyPr>
              <a:lstStyle/>
              <a:p>
                <a:r>
                  <a:rPr lang="fr-FR" dirty="0" smtClean="0"/>
                  <a:t>+ 0,9°C</a:t>
                </a:r>
                <a:endParaRPr lang="fr-FR" dirty="0"/>
              </a:p>
            </p:txBody>
          </p:sp>
          <p:sp>
            <p:nvSpPr>
              <p:cNvPr id="11" name="ZoneTexte 10"/>
              <p:cNvSpPr txBox="1"/>
              <p:nvPr/>
            </p:nvSpPr>
            <p:spPr>
              <a:xfrm>
                <a:off x="2021083" y="982949"/>
                <a:ext cx="783968" cy="369332"/>
              </a:xfrm>
              <a:prstGeom prst="rect">
                <a:avLst/>
              </a:prstGeom>
              <a:noFill/>
            </p:spPr>
            <p:txBody>
              <a:bodyPr wrap="square" rtlCol="0">
                <a:normAutofit fontScale="85000" lnSpcReduction="10000"/>
              </a:bodyPr>
              <a:lstStyle/>
              <a:p>
                <a:r>
                  <a:rPr lang="fr-FR" dirty="0" smtClean="0"/>
                  <a:t>+ 0,8°C</a:t>
                </a:r>
                <a:endParaRPr lang="fr-FR" dirty="0"/>
              </a:p>
            </p:txBody>
          </p:sp>
          <p:sp>
            <p:nvSpPr>
              <p:cNvPr id="12" name="ZoneTexte 11"/>
              <p:cNvSpPr txBox="1"/>
              <p:nvPr/>
            </p:nvSpPr>
            <p:spPr>
              <a:xfrm>
                <a:off x="2290009" y="2366032"/>
                <a:ext cx="783968" cy="369332"/>
              </a:xfrm>
              <a:prstGeom prst="rect">
                <a:avLst/>
              </a:prstGeom>
              <a:noFill/>
            </p:spPr>
            <p:txBody>
              <a:bodyPr wrap="square" rtlCol="0">
                <a:normAutofit fontScale="85000" lnSpcReduction="10000"/>
              </a:bodyPr>
              <a:lstStyle/>
              <a:p>
                <a:r>
                  <a:rPr lang="fr-FR" dirty="0" smtClean="0"/>
                  <a:t>+ 0,8°C</a:t>
                </a:r>
                <a:endParaRPr lang="fr-FR" dirty="0"/>
              </a:p>
            </p:txBody>
          </p:sp>
          <p:sp>
            <p:nvSpPr>
              <p:cNvPr id="13" name="ZoneTexte 12"/>
              <p:cNvSpPr txBox="1"/>
              <p:nvPr/>
            </p:nvSpPr>
            <p:spPr>
              <a:xfrm>
                <a:off x="897168" y="2495818"/>
                <a:ext cx="898117" cy="369332"/>
              </a:xfrm>
              <a:prstGeom prst="rect">
                <a:avLst/>
              </a:prstGeom>
              <a:noFill/>
            </p:spPr>
            <p:txBody>
              <a:bodyPr wrap="square" rtlCol="0">
                <a:normAutofit lnSpcReduction="10000"/>
              </a:bodyPr>
              <a:lstStyle/>
              <a:p>
                <a:r>
                  <a:rPr lang="fr-FR" dirty="0" smtClean="0"/>
                  <a:t>+ 0,8°C</a:t>
                </a:r>
                <a:endParaRPr lang="fr-FR" dirty="0"/>
              </a:p>
            </p:txBody>
          </p:sp>
          <p:sp>
            <p:nvSpPr>
              <p:cNvPr id="14" name="ZoneTexte 13"/>
              <p:cNvSpPr txBox="1"/>
              <p:nvPr/>
            </p:nvSpPr>
            <p:spPr>
              <a:xfrm>
                <a:off x="3181960" y="1295400"/>
                <a:ext cx="898117" cy="369332"/>
              </a:xfrm>
              <a:prstGeom prst="rect">
                <a:avLst/>
              </a:prstGeom>
              <a:noFill/>
            </p:spPr>
            <p:txBody>
              <a:bodyPr wrap="square" rtlCol="0">
                <a:normAutofit lnSpcReduction="10000"/>
              </a:bodyPr>
              <a:lstStyle/>
              <a:p>
                <a:r>
                  <a:rPr lang="fr-FR" dirty="0" smtClean="0"/>
                  <a:t>+ 1°C</a:t>
                </a:r>
                <a:endParaRPr lang="fr-FR" dirty="0"/>
              </a:p>
            </p:txBody>
          </p:sp>
          <p:sp>
            <p:nvSpPr>
              <p:cNvPr id="15" name="ZoneTexte 14"/>
              <p:cNvSpPr txBox="1"/>
              <p:nvPr/>
            </p:nvSpPr>
            <p:spPr>
              <a:xfrm>
                <a:off x="2162804" y="3849418"/>
                <a:ext cx="718752" cy="369332"/>
              </a:xfrm>
              <a:prstGeom prst="rect">
                <a:avLst/>
              </a:prstGeom>
              <a:noFill/>
            </p:spPr>
            <p:txBody>
              <a:bodyPr wrap="square" rtlCol="0">
                <a:normAutofit lnSpcReduction="10000"/>
              </a:bodyPr>
              <a:lstStyle/>
              <a:p>
                <a:r>
                  <a:rPr lang="fr-FR" dirty="0" smtClean="0"/>
                  <a:t>+ 1°C</a:t>
                </a:r>
                <a:endParaRPr lang="fr-FR" dirty="0"/>
              </a:p>
            </p:txBody>
          </p:sp>
        </p:grpSp>
      </p:grpSp>
      <p:pic>
        <p:nvPicPr>
          <p:cNvPr id="18" name="Image 17" descr="SCoT_transition_envi.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28560" y="33327"/>
            <a:ext cx="1615440" cy="527261"/>
          </a:xfrm>
          <a:prstGeom prst="rect">
            <a:avLst/>
          </a:prstGeom>
        </p:spPr>
      </p:pic>
      <p:grpSp>
        <p:nvGrpSpPr>
          <p:cNvPr id="20" name="Grouper 19"/>
          <p:cNvGrpSpPr/>
          <p:nvPr/>
        </p:nvGrpSpPr>
        <p:grpSpPr>
          <a:xfrm>
            <a:off x="5218233" y="3712676"/>
            <a:ext cx="2232000" cy="1350239"/>
            <a:chOff x="5218233" y="3712676"/>
            <a:chExt cx="2232000" cy="1350239"/>
          </a:xfrm>
        </p:grpSpPr>
        <p:cxnSp>
          <p:nvCxnSpPr>
            <p:cNvPr id="3" name="Connecteur droit avec flèche 2"/>
            <p:cNvCxnSpPr>
              <a:stCxn id="9" idx="2"/>
            </p:cNvCxnSpPr>
            <p:nvPr/>
          </p:nvCxnSpPr>
          <p:spPr>
            <a:xfrm>
              <a:off x="6334233" y="4297452"/>
              <a:ext cx="878747" cy="765463"/>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9" name="ZoneTexte 8"/>
            <p:cNvSpPr txBox="1">
              <a:spLocks noChangeAspect="1"/>
            </p:cNvSpPr>
            <p:nvPr/>
          </p:nvSpPr>
          <p:spPr>
            <a:xfrm>
              <a:off x="5218233" y="3712676"/>
              <a:ext cx="2232000" cy="584776"/>
            </a:xfrm>
            <a:prstGeom prst="rect">
              <a:avLst/>
            </a:prstGeom>
            <a:solidFill>
              <a:schemeClr val="accent3">
                <a:lumMod val="40000"/>
                <a:lumOff val="60000"/>
              </a:schemeClr>
            </a:solidFill>
            <a:effectLst>
              <a:softEdge rad="76200"/>
            </a:effectLst>
          </p:spPr>
          <p:txBody>
            <a:bodyPr wrap="square" rtlCol="0">
              <a:spAutoFit/>
            </a:bodyPr>
            <a:lstStyle/>
            <a:p>
              <a:pPr algn="ctr"/>
              <a:r>
                <a:rPr lang="fr-FR" sz="1600" dirty="0" smtClean="0"/>
                <a:t>Inversion de la tendance (années 90) </a:t>
              </a:r>
              <a:endParaRPr lang="fr-FR" sz="1600" dirty="0"/>
            </a:p>
          </p:txBody>
        </p:sp>
      </p:grpSp>
      <p:sp>
        <p:nvSpPr>
          <p:cNvPr id="7" name="ZoneTexte 6"/>
          <p:cNvSpPr txBox="1"/>
          <p:nvPr/>
        </p:nvSpPr>
        <p:spPr>
          <a:xfrm>
            <a:off x="3492624" y="757323"/>
            <a:ext cx="3451218" cy="461665"/>
          </a:xfrm>
          <a:prstGeom prst="rect">
            <a:avLst/>
          </a:prstGeom>
          <a:noFill/>
        </p:spPr>
        <p:txBody>
          <a:bodyPr wrap="square" rtlCol="0">
            <a:spAutoFit/>
          </a:bodyPr>
          <a:lstStyle/>
          <a:p>
            <a:r>
              <a:rPr lang="fr-FR" sz="1200" dirty="0" smtClean="0"/>
              <a:t>Augmentation de température moyenne entre la période 1983 - 2012 et la période 1982 - 1953</a:t>
            </a:r>
          </a:p>
        </p:txBody>
      </p:sp>
      <p:grpSp>
        <p:nvGrpSpPr>
          <p:cNvPr id="24" name="Grouper 23"/>
          <p:cNvGrpSpPr/>
          <p:nvPr/>
        </p:nvGrpSpPr>
        <p:grpSpPr>
          <a:xfrm>
            <a:off x="4122057" y="1795094"/>
            <a:ext cx="5021943" cy="795187"/>
            <a:chOff x="4340319" y="2184503"/>
            <a:chExt cx="5021943" cy="795187"/>
          </a:xfrm>
        </p:grpSpPr>
        <p:sp>
          <p:nvSpPr>
            <p:cNvPr id="19" name="ZoneTexte 18"/>
            <p:cNvSpPr txBox="1"/>
            <p:nvPr/>
          </p:nvSpPr>
          <p:spPr>
            <a:xfrm>
              <a:off x="5005132" y="2184503"/>
              <a:ext cx="4357130" cy="738664"/>
            </a:xfrm>
            <a:prstGeom prst="rect">
              <a:avLst/>
            </a:prstGeom>
            <a:noFill/>
          </p:spPr>
          <p:txBody>
            <a:bodyPr wrap="square" rtlCol="0">
              <a:spAutoFit/>
            </a:bodyPr>
            <a:lstStyle/>
            <a:p>
              <a:pPr algn="ctr"/>
              <a:r>
                <a:rPr lang="fr-FR" sz="1400" i="1" dirty="0" smtClean="0"/>
                <a:t>Arrêt des données 2012</a:t>
              </a:r>
            </a:p>
            <a:p>
              <a:pPr algn="ctr"/>
              <a:r>
                <a:rPr lang="fr-FR" sz="1400" i="1" dirty="0" smtClean="0"/>
                <a:t>Températures toujours supérieures à la moyenne depuis 2012</a:t>
              </a:r>
              <a:endParaRPr lang="fr-FR" sz="1400" i="1" dirty="0"/>
            </a:p>
          </p:txBody>
        </p:sp>
        <p:grpSp>
          <p:nvGrpSpPr>
            <p:cNvPr id="23" name="Grouper 22"/>
            <p:cNvGrpSpPr>
              <a:grpSpLocks noChangeAspect="1"/>
            </p:cNvGrpSpPr>
            <p:nvPr/>
          </p:nvGrpSpPr>
          <p:grpSpPr>
            <a:xfrm>
              <a:off x="4340319" y="2210249"/>
              <a:ext cx="664813" cy="769441"/>
              <a:chOff x="4340319" y="2210249"/>
              <a:chExt cx="664813" cy="769441"/>
            </a:xfrm>
          </p:grpSpPr>
          <p:sp>
            <p:nvSpPr>
              <p:cNvPr id="21" name="Extraire 20"/>
              <p:cNvSpPr/>
              <p:nvPr/>
            </p:nvSpPr>
            <p:spPr>
              <a:xfrm>
                <a:off x="4340319" y="2288356"/>
                <a:ext cx="664813" cy="594449"/>
              </a:xfrm>
              <a:prstGeom prst="flowChartExtract">
                <a:avLst/>
              </a:prstGeom>
              <a:noFill/>
              <a:ln w="38100" cmpd="sng">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ZoneTexte 21"/>
              <p:cNvSpPr txBox="1"/>
              <p:nvPr/>
            </p:nvSpPr>
            <p:spPr>
              <a:xfrm>
                <a:off x="4484300" y="2210249"/>
                <a:ext cx="368435" cy="769441"/>
              </a:xfrm>
              <a:prstGeom prst="rect">
                <a:avLst/>
              </a:prstGeom>
              <a:noFill/>
            </p:spPr>
            <p:txBody>
              <a:bodyPr wrap="none" rtlCol="0">
                <a:normAutofit/>
              </a:bodyPr>
              <a:lstStyle/>
              <a:p>
                <a:r>
                  <a:rPr lang="fr-FR" sz="4400" dirty="0" smtClean="0">
                    <a:solidFill>
                      <a:srgbClr val="FF8000"/>
                    </a:solidFill>
                  </a:rPr>
                  <a:t>!</a:t>
                </a:r>
                <a:endParaRPr lang="fr-FR" sz="4400" dirty="0">
                  <a:solidFill>
                    <a:srgbClr val="FF8000"/>
                  </a:solidFill>
                </a:endParaRPr>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SCoT_transition_envi.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8560" y="0"/>
            <a:ext cx="1615440" cy="527261"/>
          </a:xfrm>
          <a:prstGeom prst="rect">
            <a:avLst/>
          </a:prstGeom>
        </p:spPr>
      </p:pic>
      <p:grpSp>
        <p:nvGrpSpPr>
          <p:cNvPr id="11" name="Grouper 10"/>
          <p:cNvGrpSpPr/>
          <p:nvPr/>
        </p:nvGrpSpPr>
        <p:grpSpPr>
          <a:xfrm>
            <a:off x="48331" y="591820"/>
            <a:ext cx="9028192" cy="6134202"/>
            <a:chOff x="0" y="402065"/>
            <a:chExt cx="9028192" cy="6134202"/>
          </a:xfrm>
        </p:grpSpPr>
        <p:pic>
          <p:nvPicPr>
            <p:cNvPr id="4" name="Image 3" descr="SCoT_eclate_2018.jpe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438539" y="2218827"/>
              <a:ext cx="2266922" cy="2420346"/>
            </a:xfrm>
            <a:prstGeom prst="rect">
              <a:avLst/>
            </a:prstGeom>
          </p:spPr>
        </p:pic>
        <p:pic>
          <p:nvPicPr>
            <p:cNvPr id="2" name="Image 1" descr="Bievre.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614939"/>
              <a:ext cx="2931050" cy="1696057"/>
            </a:xfrm>
            <a:prstGeom prst="rect">
              <a:avLst/>
            </a:prstGeom>
          </p:spPr>
        </p:pic>
        <p:pic>
          <p:nvPicPr>
            <p:cNvPr id="3" name="Image 2" descr="Grésvaudan.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09297" y="752474"/>
              <a:ext cx="2953215" cy="1770593"/>
            </a:xfrm>
            <a:prstGeom prst="rect">
              <a:avLst/>
            </a:prstGeom>
          </p:spPr>
        </p:pic>
        <p:pic>
          <p:nvPicPr>
            <p:cNvPr id="7" name="Image 6" descr="Métropole.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809297" y="2949575"/>
              <a:ext cx="3218895" cy="1870076"/>
            </a:xfrm>
            <a:prstGeom prst="rect">
              <a:avLst/>
            </a:prstGeom>
          </p:spPr>
        </p:pic>
        <p:pic>
          <p:nvPicPr>
            <p:cNvPr id="8" name="Image 7" descr="SudGrésivaudan.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26970" y="3636433"/>
              <a:ext cx="3004971" cy="1833033"/>
            </a:xfrm>
            <a:prstGeom prst="rect">
              <a:avLst/>
            </a:prstGeom>
          </p:spPr>
        </p:pic>
        <p:pic>
          <p:nvPicPr>
            <p:cNvPr id="9" name="Image 8" descr="Trieves.pn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280764" y="4819651"/>
              <a:ext cx="2888418" cy="1716616"/>
            </a:xfrm>
            <a:prstGeom prst="rect">
              <a:avLst/>
            </a:prstGeom>
          </p:spPr>
        </p:pic>
        <p:pic>
          <p:nvPicPr>
            <p:cNvPr id="10" name="Image 9" descr="Voironnais.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931050" y="402065"/>
              <a:ext cx="2774411" cy="1694353"/>
            </a:xfrm>
            <a:prstGeom prst="rect">
              <a:avLst/>
            </a:prstGeom>
          </p:spPr>
        </p:pic>
      </p:grpSp>
      <p:cxnSp>
        <p:nvCxnSpPr>
          <p:cNvPr id="13" name="Connecteur droit 12"/>
          <p:cNvCxnSpPr>
            <a:stCxn id="2" idx="3"/>
          </p:cNvCxnSpPr>
          <p:nvPr/>
        </p:nvCxnSpPr>
        <p:spPr>
          <a:xfrm>
            <a:off x="2979381" y="2652723"/>
            <a:ext cx="796752" cy="1786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a:stCxn id="8" idx="3"/>
          </p:cNvCxnSpPr>
          <p:nvPr/>
        </p:nvCxnSpPr>
        <p:spPr>
          <a:xfrm flipV="1">
            <a:off x="3180272" y="3826191"/>
            <a:ext cx="796592" cy="916514"/>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necteur droit 14"/>
          <p:cNvCxnSpPr>
            <a:endCxn id="9" idx="0"/>
          </p:cNvCxnSpPr>
          <p:nvPr/>
        </p:nvCxnSpPr>
        <p:spPr>
          <a:xfrm>
            <a:off x="4688064" y="4490822"/>
            <a:ext cx="85240" cy="518584"/>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cteur droit 15"/>
          <p:cNvCxnSpPr>
            <a:endCxn id="7" idx="1"/>
          </p:cNvCxnSpPr>
          <p:nvPr/>
        </p:nvCxnSpPr>
        <p:spPr>
          <a:xfrm>
            <a:off x="4840464" y="3610288"/>
            <a:ext cx="1017164" cy="4640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necteur droit 16"/>
          <p:cNvCxnSpPr>
            <a:stCxn id="3" idx="2"/>
          </p:cNvCxnSpPr>
          <p:nvPr/>
        </p:nvCxnSpPr>
        <p:spPr>
          <a:xfrm flipH="1">
            <a:off x="5297664" y="2712822"/>
            <a:ext cx="2036572" cy="2709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Connecteur droit 17"/>
          <p:cNvCxnSpPr>
            <a:stCxn id="10" idx="2"/>
          </p:cNvCxnSpPr>
          <p:nvPr/>
        </p:nvCxnSpPr>
        <p:spPr>
          <a:xfrm>
            <a:off x="4366587" y="2286173"/>
            <a:ext cx="321477" cy="426649"/>
          </a:xfrm>
          <a:prstGeom prst="line">
            <a:avLst/>
          </a:prstGeom>
        </p:spPr>
        <p:style>
          <a:lnRef idx="2">
            <a:schemeClr val="accent1"/>
          </a:lnRef>
          <a:fillRef idx="0">
            <a:schemeClr val="accent1"/>
          </a:fillRef>
          <a:effectRef idx="1">
            <a:schemeClr val="accent1"/>
          </a:effectRef>
          <a:fontRef idx="minor">
            <a:schemeClr val="tx1"/>
          </a:fontRef>
        </p:style>
      </p:cxnSp>
      <p:sp>
        <p:nvSpPr>
          <p:cNvPr id="5" name="ZoneTexte 4"/>
          <p:cNvSpPr txBox="1"/>
          <p:nvPr/>
        </p:nvSpPr>
        <p:spPr>
          <a:xfrm>
            <a:off x="89544" y="130155"/>
            <a:ext cx="4683760" cy="830997"/>
          </a:xfrm>
          <a:prstGeom prst="rect">
            <a:avLst/>
          </a:prstGeom>
          <a:noFill/>
        </p:spPr>
        <p:txBody>
          <a:bodyPr wrap="square" rtlCol="0">
            <a:spAutoFit/>
          </a:bodyPr>
          <a:lstStyle/>
          <a:p>
            <a:r>
              <a:rPr lang="fr-FR" sz="2400" b="1" dirty="0" smtClean="0">
                <a:solidFill>
                  <a:srgbClr val="1F497D"/>
                </a:solidFill>
              </a:rPr>
              <a:t>Pluviométrie - Pas de nette tendance sur le SCoT</a:t>
            </a:r>
          </a:p>
        </p:txBody>
      </p:sp>
      <p:sp>
        <p:nvSpPr>
          <p:cNvPr id="38" name="ZoneTexte 37"/>
          <p:cNvSpPr txBox="1"/>
          <p:nvPr/>
        </p:nvSpPr>
        <p:spPr>
          <a:xfrm>
            <a:off x="7212980" y="6316056"/>
            <a:ext cx="1642364" cy="276999"/>
          </a:xfrm>
          <a:prstGeom prst="rect">
            <a:avLst/>
          </a:prstGeom>
          <a:noFill/>
        </p:spPr>
        <p:txBody>
          <a:bodyPr wrap="square" rtlCol="0">
            <a:spAutoFit/>
          </a:bodyPr>
          <a:lstStyle/>
          <a:p>
            <a:r>
              <a:rPr lang="fr-FR" sz="1200" dirty="0" smtClean="0"/>
              <a:t>Données : SPAZM- EDF</a:t>
            </a:r>
            <a:endParaRPr lang="fr-FR" sz="12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3085" y="98923"/>
            <a:ext cx="4683760" cy="461665"/>
          </a:xfrm>
          <a:prstGeom prst="rect">
            <a:avLst/>
          </a:prstGeom>
          <a:noFill/>
        </p:spPr>
        <p:txBody>
          <a:bodyPr wrap="square" rtlCol="0">
            <a:spAutoFit/>
          </a:bodyPr>
          <a:lstStyle/>
          <a:p>
            <a:r>
              <a:rPr lang="fr-FR" sz="2400" b="1" dirty="0" smtClean="0">
                <a:solidFill>
                  <a:srgbClr val="1F497D"/>
                </a:solidFill>
              </a:rPr>
              <a:t>Jours de stress sur la ressource</a:t>
            </a:r>
          </a:p>
        </p:txBody>
      </p:sp>
      <p:sp>
        <p:nvSpPr>
          <p:cNvPr id="3" name="Espace réservé du numéro de diapositive 3"/>
          <p:cNvSpPr>
            <a:spLocks noGrp="1"/>
          </p:cNvSpPr>
          <p:nvPr>
            <p:ph type="sldNum" sz="quarter" idx="4294967295"/>
          </p:nvPr>
        </p:nvSpPr>
        <p:spPr>
          <a:xfrm>
            <a:off x="8239824" y="5455577"/>
            <a:ext cx="609600" cy="521208"/>
          </a:xfrm>
          <a:prstGeom prst="rect">
            <a:avLst/>
          </a:prstGeom>
        </p:spPr>
        <p:txBody>
          <a:bodyPr/>
          <a:lstStyle/>
          <a:p>
            <a:fld id="{65EE57F7-38AC-BD43-9D58-40F9DAB4B614}" type="slidenum">
              <a:rPr lang="fr-FR" smtClean="0"/>
              <a:pPr/>
              <a:t>7</a:t>
            </a:fld>
            <a:endParaRPr lang="fr-FR" dirty="0"/>
          </a:p>
        </p:txBody>
      </p:sp>
      <p:pic>
        <p:nvPicPr>
          <p:cNvPr id="7" name="Image 6" descr="Touslespoint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2888" y="1542363"/>
            <a:ext cx="8477764" cy="5037163"/>
          </a:xfrm>
          <a:prstGeom prst="rect">
            <a:avLst/>
          </a:prstGeom>
        </p:spPr>
      </p:pic>
      <p:pic>
        <p:nvPicPr>
          <p:cNvPr id="13" name="Image 12" descr="SCoT_transition_envi.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8560" y="33327"/>
            <a:ext cx="1615440" cy="527261"/>
          </a:xfrm>
          <a:prstGeom prst="rect">
            <a:avLst/>
          </a:prstGeom>
        </p:spPr>
      </p:pic>
      <p:grpSp>
        <p:nvGrpSpPr>
          <p:cNvPr id="5" name="Grouper 4"/>
          <p:cNvGrpSpPr/>
          <p:nvPr/>
        </p:nvGrpSpPr>
        <p:grpSpPr>
          <a:xfrm>
            <a:off x="1613256" y="696887"/>
            <a:ext cx="6335547" cy="3734755"/>
            <a:chOff x="1613256" y="696887"/>
            <a:chExt cx="6335547" cy="3734755"/>
          </a:xfrm>
        </p:grpSpPr>
        <p:grpSp>
          <p:nvGrpSpPr>
            <p:cNvPr id="14" name="Grouper 13"/>
            <p:cNvGrpSpPr/>
            <p:nvPr/>
          </p:nvGrpSpPr>
          <p:grpSpPr>
            <a:xfrm>
              <a:off x="1613256" y="696887"/>
              <a:ext cx="6335547" cy="2375855"/>
              <a:chOff x="1613256" y="696887"/>
              <a:chExt cx="6335547" cy="2375855"/>
            </a:xfrm>
          </p:grpSpPr>
          <p:grpSp>
            <p:nvGrpSpPr>
              <p:cNvPr id="8" name="Grouper 23"/>
              <p:cNvGrpSpPr/>
              <p:nvPr/>
            </p:nvGrpSpPr>
            <p:grpSpPr>
              <a:xfrm>
                <a:off x="1761911" y="1542363"/>
                <a:ext cx="3876889" cy="1530379"/>
                <a:chOff x="1835324" y="1278739"/>
                <a:chExt cx="4071846" cy="1652792"/>
              </a:xfrm>
            </p:grpSpPr>
            <p:cxnSp>
              <p:nvCxnSpPr>
                <p:cNvPr id="9" name="Connecteur droit avec flèche 8"/>
                <p:cNvCxnSpPr/>
                <p:nvPr/>
              </p:nvCxnSpPr>
              <p:spPr>
                <a:xfrm flipH="1">
                  <a:off x="1835324" y="1278739"/>
                  <a:ext cx="2939997" cy="1652792"/>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p:nvPr/>
              </p:nvCxnSpPr>
              <p:spPr>
                <a:xfrm>
                  <a:off x="4775321" y="1278739"/>
                  <a:ext cx="1131849" cy="151010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grpSp>
          <p:sp>
            <p:nvSpPr>
              <p:cNvPr id="6" name="ZoneTexte 5"/>
              <p:cNvSpPr txBox="1"/>
              <p:nvPr/>
            </p:nvSpPr>
            <p:spPr>
              <a:xfrm>
                <a:off x="1613256" y="696887"/>
                <a:ext cx="6335547" cy="615553"/>
              </a:xfrm>
              <a:prstGeom prst="rect">
                <a:avLst/>
              </a:prstGeom>
              <a:noFill/>
            </p:spPr>
            <p:txBody>
              <a:bodyPr wrap="square" rtlCol="0">
                <a:spAutoFit/>
              </a:bodyPr>
              <a:lstStyle/>
              <a:p>
                <a:pPr algn="ctr"/>
                <a:r>
                  <a:rPr lang="fr-FR" dirty="0" smtClean="0"/>
                  <a:t>Années de stress sont les mêmes sur tout le territoire </a:t>
                </a:r>
              </a:p>
              <a:p>
                <a:pPr algn="ctr"/>
                <a:r>
                  <a:rPr lang="fr-FR" sz="1600" dirty="0" smtClean="0"/>
                  <a:t>1989, 1990, 2003, 2004, 2005, 2006, 2009, 2011, 2017</a:t>
                </a:r>
                <a:endParaRPr lang="fr-FR" sz="1600" dirty="0"/>
              </a:p>
            </p:txBody>
          </p:sp>
        </p:grpSp>
        <p:sp>
          <p:nvSpPr>
            <p:cNvPr id="4" name="Ellipse 3"/>
            <p:cNvSpPr/>
            <p:nvPr/>
          </p:nvSpPr>
          <p:spPr>
            <a:xfrm>
              <a:off x="4561143" y="2940622"/>
              <a:ext cx="3128169" cy="1491020"/>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5" name="ZoneTexte 14"/>
          <p:cNvSpPr txBox="1"/>
          <p:nvPr/>
        </p:nvSpPr>
        <p:spPr>
          <a:xfrm>
            <a:off x="5300744" y="6579526"/>
            <a:ext cx="3843256" cy="276999"/>
          </a:xfrm>
          <a:prstGeom prst="rect">
            <a:avLst/>
          </a:prstGeom>
          <a:noFill/>
        </p:spPr>
        <p:txBody>
          <a:bodyPr wrap="square" rtlCol="0">
            <a:spAutoFit/>
          </a:bodyPr>
          <a:lstStyle/>
          <a:p>
            <a:r>
              <a:rPr lang="fr-FR" sz="1200" dirty="0" smtClean="0"/>
              <a:t>Données : Banque HYDRO, arrêté cadre sécheresse 2015</a:t>
            </a:r>
            <a:endParaRPr lang="fr-FR" sz="1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5EE57F7-38AC-BD43-9D58-40F9DAB4B614}" type="slidenum">
              <a:rPr lang="fr-FR" smtClean="0"/>
              <a:pPr/>
              <a:t>8</a:t>
            </a:fld>
            <a:endParaRPr lang="fr-FR" dirty="0"/>
          </a:p>
        </p:txBody>
      </p:sp>
      <p:pic>
        <p:nvPicPr>
          <p:cNvPr id="3" name="Image 2" descr="SCoT_transition_envi.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6349" y="3251"/>
            <a:ext cx="1457651" cy="475532"/>
          </a:xfrm>
          <a:prstGeom prst="rect">
            <a:avLst/>
          </a:prstGeom>
        </p:spPr>
      </p:pic>
      <p:sp>
        <p:nvSpPr>
          <p:cNvPr id="5" name="Titre 1"/>
          <p:cNvSpPr txBox="1">
            <a:spLocks/>
          </p:cNvSpPr>
          <p:nvPr/>
        </p:nvSpPr>
        <p:spPr>
          <a:xfrm>
            <a:off x="155787" y="117551"/>
            <a:ext cx="5889413" cy="532689"/>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fr-FR" b="1" dirty="0" smtClean="0">
                <a:solidFill>
                  <a:srgbClr val="1F497D"/>
                </a:solidFill>
              </a:rPr>
              <a:t>Eau</a:t>
            </a:r>
            <a:r>
              <a:rPr lang="fr-FR" dirty="0" smtClean="0">
                <a:solidFill>
                  <a:srgbClr val="1F497D"/>
                </a:solidFill>
              </a:rPr>
              <a:t> </a:t>
            </a:r>
            <a:r>
              <a:rPr lang="fr-FR" b="1" dirty="0" smtClean="0">
                <a:solidFill>
                  <a:srgbClr val="1F497D"/>
                </a:solidFill>
              </a:rPr>
              <a:t>souterraine</a:t>
            </a:r>
          </a:p>
        </p:txBody>
      </p:sp>
      <p:sp>
        <p:nvSpPr>
          <p:cNvPr id="6" name="Espace réservé du contenu 2"/>
          <p:cNvSpPr txBox="1">
            <a:spLocks/>
          </p:cNvSpPr>
          <p:nvPr/>
        </p:nvSpPr>
        <p:spPr>
          <a:xfrm>
            <a:off x="239438" y="724473"/>
            <a:ext cx="8582829" cy="469327"/>
          </a:xfrm>
          <a:prstGeom prst="rect">
            <a:avLst/>
          </a:prstGeom>
          <a:noFill/>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fr-FR" sz="1800" dirty="0" smtClean="0"/>
              <a:t>3 points avec historique supérieur à 30 ans </a:t>
            </a:r>
            <a:r>
              <a:rPr lang="fr-FR" sz="1800" dirty="0" smtClean="0">
                <a:sym typeface="Wingdings"/>
              </a:rPr>
              <a:t> même évolution</a:t>
            </a:r>
          </a:p>
        </p:txBody>
      </p:sp>
      <p:grpSp>
        <p:nvGrpSpPr>
          <p:cNvPr id="11" name="Grouper 12"/>
          <p:cNvGrpSpPr/>
          <p:nvPr/>
        </p:nvGrpSpPr>
        <p:grpSpPr>
          <a:xfrm>
            <a:off x="489133" y="1637727"/>
            <a:ext cx="8204200" cy="5002826"/>
            <a:chOff x="618067" y="1855174"/>
            <a:chExt cx="8204200" cy="5002826"/>
          </a:xfrm>
        </p:grpSpPr>
        <p:pic>
          <p:nvPicPr>
            <p:cNvPr id="4" name="Image 3" descr="Comparaison_3pt_ades.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067" y="1855174"/>
              <a:ext cx="8204200" cy="5002826"/>
            </a:xfrm>
            <a:prstGeom prst="rect">
              <a:avLst/>
            </a:prstGeom>
          </p:spPr>
        </p:pic>
        <p:grpSp>
          <p:nvGrpSpPr>
            <p:cNvPr id="12" name="Grouper 11"/>
            <p:cNvGrpSpPr/>
            <p:nvPr/>
          </p:nvGrpSpPr>
          <p:grpSpPr>
            <a:xfrm>
              <a:off x="2946960" y="2200689"/>
              <a:ext cx="2932430" cy="519988"/>
              <a:chOff x="5150410" y="1051696"/>
              <a:chExt cx="2932430" cy="519988"/>
            </a:xfrm>
          </p:grpSpPr>
          <p:sp>
            <p:nvSpPr>
              <p:cNvPr id="7" name="Accolade ouvrante 6"/>
              <p:cNvSpPr/>
              <p:nvPr/>
            </p:nvSpPr>
            <p:spPr>
              <a:xfrm rot="5400000">
                <a:off x="6344922" y="293218"/>
                <a:ext cx="381000" cy="217593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9" name="ZoneTexte 8"/>
              <p:cNvSpPr txBox="1"/>
              <p:nvPr/>
            </p:nvSpPr>
            <p:spPr>
              <a:xfrm>
                <a:off x="5150410" y="1051696"/>
                <a:ext cx="2932430" cy="246221"/>
              </a:xfrm>
              <a:prstGeom prst="rect">
                <a:avLst/>
              </a:prstGeom>
              <a:noFill/>
            </p:spPr>
            <p:txBody>
              <a:bodyPr wrap="square" rtlCol="0">
                <a:spAutoFit/>
              </a:bodyPr>
              <a:lstStyle/>
              <a:p>
                <a:pPr algn="ctr"/>
                <a:r>
                  <a:rPr lang="fr-FR" sz="900" dirty="0" smtClean="0"/>
                  <a:t>Alluvions Pla</a:t>
                </a:r>
                <a:r>
                  <a:rPr lang="fr-FR" sz="1000" dirty="0" smtClean="0"/>
                  <a:t>i</a:t>
                </a:r>
                <a:r>
                  <a:rPr lang="fr-FR" sz="900" dirty="0" smtClean="0"/>
                  <a:t>ne de Bièvre Liers Valloire</a:t>
                </a:r>
                <a:endParaRPr lang="fr-FR" sz="900" dirty="0"/>
              </a:p>
            </p:txBody>
          </p:sp>
        </p:grpSp>
        <p:grpSp>
          <p:nvGrpSpPr>
            <p:cNvPr id="13" name="Grouper 10"/>
            <p:cNvGrpSpPr/>
            <p:nvPr/>
          </p:nvGrpSpPr>
          <p:grpSpPr>
            <a:xfrm>
              <a:off x="1449918" y="2189062"/>
              <a:ext cx="2006604" cy="422622"/>
              <a:chOff x="1114638" y="1173062"/>
              <a:chExt cx="2006604" cy="422622"/>
            </a:xfrm>
          </p:grpSpPr>
          <p:sp>
            <p:nvSpPr>
              <p:cNvPr id="8" name="Accolade ouvrante 7"/>
              <p:cNvSpPr/>
              <p:nvPr/>
            </p:nvSpPr>
            <p:spPr>
              <a:xfrm rot="5400000">
                <a:off x="1957917" y="859085"/>
                <a:ext cx="228600" cy="124459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10" name="ZoneTexte 9"/>
              <p:cNvSpPr txBox="1"/>
              <p:nvPr/>
            </p:nvSpPr>
            <p:spPr>
              <a:xfrm>
                <a:off x="1114638" y="1173062"/>
                <a:ext cx="2006604" cy="246221"/>
              </a:xfrm>
              <a:prstGeom prst="rect">
                <a:avLst/>
              </a:prstGeom>
              <a:noFill/>
            </p:spPr>
            <p:txBody>
              <a:bodyPr wrap="square" rtlCol="0">
                <a:spAutoFit/>
              </a:bodyPr>
              <a:lstStyle/>
              <a:p>
                <a:pPr algn="ctr"/>
                <a:r>
                  <a:rPr lang="fr-FR" sz="1000" dirty="0" smtClean="0"/>
                  <a:t>Alluvions</a:t>
                </a:r>
                <a:r>
                  <a:rPr lang="fr-FR" sz="900" dirty="0" smtClean="0"/>
                  <a:t> Vallée de Vienne</a:t>
                </a:r>
                <a:endParaRPr lang="fr-FR" sz="900" dirty="0"/>
              </a:p>
            </p:txBody>
          </p:sp>
        </p:grpSp>
      </p:grpSp>
      <p:grpSp>
        <p:nvGrpSpPr>
          <p:cNvPr id="14" name="Grouper 16"/>
          <p:cNvGrpSpPr/>
          <p:nvPr/>
        </p:nvGrpSpPr>
        <p:grpSpPr>
          <a:xfrm>
            <a:off x="239439" y="1193800"/>
            <a:ext cx="5653362" cy="4750990"/>
            <a:chOff x="239439" y="1193800"/>
            <a:chExt cx="5653362" cy="4750990"/>
          </a:xfrm>
        </p:grpSpPr>
        <p:sp>
          <p:nvSpPr>
            <p:cNvPr id="15" name="Espace réservé du contenu 2"/>
            <p:cNvSpPr txBox="1">
              <a:spLocks/>
            </p:cNvSpPr>
            <p:nvPr/>
          </p:nvSpPr>
          <p:spPr>
            <a:xfrm>
              <a:off x="239439" y="1193800"/>
              <a:ext cx="5653362" cy="443927"/>
            </a:xfrm>
            <a:prstGeom prst="rect">
              <a:avLst/>
            </a:prstGeom>
            <a:noFill/>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fr-FR" sz="1800" dirty="0" smtClean="0"/>
                <a:t>Changement de tendance à partir des années 90</a:t>
              </a:r>
            </a:p>
          </p:txBody>
        </p:sp>
        <p:sp>
          <p:nvSpPr>
            <p:cNvPr id="16" name="Flèche vers la droite 15"/>
            <p:cNvSpPr/>
            <p:nvPr/>
          </p:nvSpPr>
          <p:spPr>
            <a:xfrm rot="3230339">
              <a:off x="3188603" y="5170297"/>
              <a:ext cx="1201852" cy="347133"/>
            </a:xfrm>
            <a:prstGeom prst="rightArrow">
              <a:avLst/>
            </a:prstGeom>
            <a:solidFill>
              <a:srgbClr val="80FF00"/>
            </a:solidFill>
            <a:ln>
              <a:solidFill>
                <a:srgbClr val="4000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17" name="ZoneTexte 16"/>
          <p:cNvSpPr txBox="1"/>
          <p:nvPr/>
        </p:nvSpPr>
        <p:spPr>
          <a:xfrm>
            <a:off x="5300744" y="6579526"/>
            <a:ext cx="3843256" cy="276999"/>
          </a:xfrm>
          <a:prstGeom prst="rect">
            <a:avLst/>
          </a:prstGeom>
          <a:noFill/>
        </p:spPr>
        <p:txBody>
          <a:bodyPr wrap="square" rtlCol="0">
            <a:spAutoFit/>
          </a:bodyPr>
          <a:lstStyle/>
          <a:p>
            <a:r>
              <a:rPr lang="fr-FR" sz="1200" dirty="0" smtClean="0"/>
              <a:t>Données : ADES, arrêté cadre sécheresse 2015</a:t>
            </a:r>
            <a:endParaRPr lang="fr-FR" sz="1200" dirty="0"/>
          </a:p>
        </p:txBody>
      </p:sp>
    </p:spTree>
    <p:extLst>
      <p:ext uri="{BB962C8B-B14F-4D97-AF65-F5344CB8AC3E}">
        <p14:creationId xmlns:p14="http://schemas.microsoft.com/office/powerpoint/2010/main" val="14061526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Monestier_pluvio_gresse_hydr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485" y="560588"/>
            <a:ext cx="5321425" cy="3249833"/>
          </a:xfrm>
          <a:prstGeom prst="rect">
            <a:avLst/>
          </a:prstGeom>
        </p:spPr>
      </p:pic>
      <p:sp>
        <p:nvSpPr>
          <p:cNvPr id="2" name="ZoneTexte 1"/>
          <p:cNvSpPr txBox="1"/>
          <p:nvPr/>
        </p:nvSpPr>
        <p:spPr>
          <a:xfrm>
            <a:off x="126465" y="63808"/>
            <a:ext cx="6553200" cy="461665"/>
          </a:xfrm>
          <a:prstGeom prst="rect">
            <a:avLst/>
          </a:prstGeom>
          <a:noFill/>
        </p:spPr>
        <p:txBody>
          <a:bodyPr wrap="square" rtlCol="0">
            <a:spAutoFit/>
          </a:bodyPr>
          <a:lstStyle/>
          <a:p>
            <a:r>
              <a:rPr lang="fr-FR" sz="2400" b="1" dirty="0" smtClean="0">
                <a:solidFill>
                  <a:schemeClr val="tx2"/>
                </a:solidFill>
              </a:rPr>
              <a:t>Quel lien entre la pluie et la ressource en eau ?</a:t>
            </a:r>
          </a:p>
        </p:txBody>
      </p:sp>
      <p:pic>
        <p:nvPicPr>
          <p:cNvPr id="5" name="Image 4" descr="SCoT_transition_envi.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8560" y="33327"/>
            <a:ext cx="1615440" cy="527261"/>
          </a:xfrm>
          <a:prstGeom prst="rect">
            <a:avLst/>
          </a:prstGeom>
        </p:spPr>
      </p:pic>
      <p:pic>
        <p:nvPicPr>
          <p:cNvPr id="3" name="Image 2" descr="Bievre_ADES_pluvio_ok.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94258" y="3550262"/>
            <a:ext cx="5349742" cy="3260055"/>
          </a:xfrm>
          <a:prstGeom prst="rect">
            <a:avLst/>
          </a:prstGeom>
        </p:spPr>
      </p:pic>
      <p:sp>
        <p:nvSpPr>
          <p:cNvPr id="7" name="ZoneTexte 6"/>
          <p:cNvSpPr txBox="1"/>
          <p:nvPr/>
        </p:nvSpPr>
        <p:spPr>
          <a:xfrm>
            <a:off x="5668679" y="945273"/>
            <a:ext cx="3322920" cy="646331"/>
          </a:xfrm>
          <a:prstGeom prst="rect">
            <a:avLst/>
          </a:prstGeom>
          <a:noFill/>
        </p:spPr>
        <p:txBody>
          <a:bodyPr wrap="square" rtlCol="0">
            <a:spAutoFit/>
          </a:bodyPr>
          <a:lstStyle/>
          <a:p>
            <a:pPr algn="ctr"/>
            <a:r>
              <a:rPr lang="fr-FR" dirty="0" smtClean="0"/>
              <a:t>Réponse directe des cours d’eau aux variations de pluviométrie</a:t>
            </a:r>
            <a:endParaRPr lang="fr-FR" dirty="0"/>
          </a:p>
        </p:txBody>
      </p:sp>
      <p:sp>
        <p:nvSpPr>
          <p:cNvPr id="8" name="ZoneTexte 7"/>
          <p:cNvSpPr txBox="1"/>
          <p:nvPr/>
        </p:nvSpPr>
        <p:spPr>
          <a:xfrm>
            <a:off x="343372" y="4878763"/>
            <a:ext cx="3322920" cy="923330"/>
          </a:xfrm>
          <a:prstGeom prst="rect">
            <a:avLst/>
          </a:prstGeom>
          <a:noFill/>
        </p:spPr>
        <p:txBody>
          <a:bodyPr wrap="square" rtlCol="0">
            <a:spAutoFit/>
          </a:bodyPr>
          <a:lstStyle/>
          <a:p>
            <a:pPr algn="ctr"/>
            <a:r>
              <a:rPr lang="fr-FR" dirty="0" smtClean="0"/>
              <a:t>Pas de lien direct</a:t>
            </a:r>
            <a:br>
              <a:rPr lang="fr-FR" dirty="0" smtClean="0"/>
            </a:br>
            <a:r>
              <a:rPr lang="fr-FR" dirty="0" smtClean="0"/>
              <a:t> entre les eaux souterraines et la pluviométrie cumulée</a:t>
            </a:r>
            <a:endParaRPr lang="fr-FR" dirty="0"/>
          </a:p>
        </p:txBody>
      </p:sp>
      <p:sp>
        <p:nvSpPr>
          <p:cNvPr id="9" name="ZoneTexte 8"/>
          <p:cNvSpPr txBox="1"/>
          <p:nvPr/>
        </p:nvSpPr>
        <p:spPr>
          <a:xfrm>
            <a:off x="-1308161" y="2052865"/>
            <a:ext cx="184666" cy="369332"/>
          </a:xfrm>
          <a:prstGeom prst="rect">
            <a:avLst/>
          </a:prstGeom>
          <a:noFill/>
        </p:spPr>
        <p:txBody>
          <a:bodyPr wrap="none" rtlCol="0">
            <a:spAutoFit/>
          </a:bodyPr>
          <a:lstStyle/>
          <a:p>
            <a:endParaRPr lang="fr-FR" dirty="0"/>
          </a:p>
        </p:txBody>
      </p:sp>
      <p:sp>
        <p:nvSpPr>
          <p:cNvPr id="10" name="ZoneTexte 9"/>
          <p:cNvSpPr txBox="1"/>
          <p:nvPr/>
        </p:nvSpPr>
        <p:spPr>
          <a:xfrm>
            <a:off x="6708440" y="6240930"/>
            <a:ext cx="2283159" cy="646331"/>
          </a:xfrm>
          <a:prstGeom prst="rect">
            <a:avLst/>
          </a:prstGeom>
          <a:noFill/>
        </p:spPr>
        <p:txBody>
          <a:bodyPr wrap="square" rtlCol="0">
            <a:spAutoFit/>
          </a:bodyPr>
          <a:lstStyle/>
          <a:p>
            <a:r>
              <a:rPr lang="fr-FR" sz="900" dirty="0" smtClean="0"/>
              <a:t>Données pluviométrie : SPAZM- EDF</a:t>
            </a:r>
          </a:p>
          <a:p>
            <a:r>
              <a:rPr lang="fr-FR" sz="900" dirty="0"/>
              <a:t>Données </a:t>
            </a:r>
            <a:r>
              <a:rPr lang="fr-FR" sz="900" dirty="0" smtClean="0"/>
              <a:t>stress sur la ressource: </a:t>
            </a:r>
            <a:r>
              <a:rPr lang="fr-FR" sz="900" dirty="0"/>
              <a:t>ADES, arrêté cadre sécheresse 2015</a:t>
            </a:r>
          </a:p>
          <a:p>
            <a:endParaRPr lang="fr-FR" sz="900" dirty="0"/>
          </a:p>
        </p:txBody>
      </p:sp>
      <p:sp>
        <p:nvSpPr>
          <p:cNvPr id="11" name="ZoneTexte 10"/>
          <p:cNvSpPr txBox="1"/>
          <p:nvPr/>
        </p:nvSpPr>
        <p:spPr>
          <a:xfrm>
            <a:off x="2108200" y="2971458"/>
            <a:ext cx="2623285" cy="507831"/>
          </a:xfrm>
          <a:prstGeom prst="rect">
            <a:avLst/>
          </a:prstGeom>
          <a:noFill/>
        </p:spPr>
        <p:txBody>
          <a:bodyPr wrap="square" rtlCol="0">
            <a:spAutoFit/>
          </a:bodyPr>
          <a:lstStyle/>
          <a:p>
            <a:r>
              <a:rPr lang="fr-FR" sz="900" dirty="0" smtClean="0"/>
              <a:t>Données pluviométrie : EDF</a:t>
            </a:r>
          </a:p>
          <a:p>
            <a:r>
              <a:rPr lang="fr-FR" sz="900" dirty="0"/>
              <a:t>Données stress sur la ressource: </a:t>
            </a:r>
            <a:r>
              <a:rPr lang="fr-FR" sz="900" dirty="0" smtClean="0"/>
              <a:t>Banque HYDRO, </a:t>
            </a:r>
            <a:r>
              <a:rPr lang="fr-FR" sz="900" dirty="0"/>
              <a:t>arrêté cadre sécheresse </a:t>
            </a:r>
            <a:r>
              <a:rPr lang="fr-FR" sz="900" dirty="0" smtClean="0"/>
              <a:t>2015</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3309</TotalTime>
  <Words>1794</Words>
  <Application>Microsoft Macintosh PowerPoint</Application>
  <PresentationFormat>Présentation à l'écran (4:3)</PresentationFormat>
  <Paragraphs>177</Paragraphs>
  <Slides>17</Slides>
  <Notes>10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Capacité de production des captages et besoins en eau potable - Prospectives 2050</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Marie Ardiet</dc:creator>
  <cp:lastModifiedBy>Marie Ardiet</cp:lastModifiedBy>
  <cp:revision>168</cp:revision>
  <dcterms:created xsi:type="dcterms:W3CDTF">2018-11-29T08:21:22Z</dcterms:created>
  <dcterms:modified xsi:type="dcterms:W3CDTF">2018-11-29T09:18:41Z</dcterms:modified>
</cp:coreProperties>
</file>