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6" r:id="rId2"/>
    <p:sldId id="519" r:id="rId3"/>
    <p:sldId id="514" r:id="rId4"/>
    <p:sldId id="517" r:id="rId5"/>
    <p:sldId id="453" r:id="rId6"/>
    <p:sldId id="490" r:id="rId7"/>
    <p:sldId id="491" r:id="rId8"/>
    <p:sldId id="492" r:id="rId9"/>
    <p:sldId id="493" r:id="rId10"/>
    <p:sldId id="494" r:id="rId11"/>
    <p:sldId id="495" r:id="rId12"/>
    <p:sldId id="507" r:id="rId13"/>
    <p:sldId id="496" r:id="rId14"/>
    <p:sldId id="500" r:id="rId15"/>
    <p:sldId id="498" r:id="rId16"/>
    <p:sldId id="499" r:id="rId17"/>
    <p:sldId id="512" r:id="rId18"/>
    <p:sldId id="501" r:id="rId19"/>
    <p:sldId id="508" r:id="rId20"/>
    <p:sldId id="518" r:id="rId21"/>
    <p:sldId id="509" r:id="rId22"/>
    <p:sldId id="502" r:id="rId23"/>
    <p:sldId id="510" r:id="rId24"/>
    <p:sldId id="505" r:id="rId25"/>
    <p:sldId id="506" r:id="rId26"/>
    <p:sldId id="511" r:id="rId27"/>
    <p:sldId id="522" r:id="rId28"/>
    <p:sldId id="521" r:id="rId29"/>
    <p:sldId id="523" r:id="rId30"/>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CCFF"/>
    <a:srgbClr val="FFFF00"/>
    <a:srgbClr val="40E06A"/>
    <a:srgbClr val="05C72A"/>
    <a:srgbClr val="00CC66"/>
    <a:srgbClr val="33CC33"/>
    <a:srgbClr val="2339BB"/>
    <a:srgbClr val="FFF1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451" autoAdjust="0"/>
  </p:normalViewPr>
  <p:slideViewPr>
    <p:cSldViewPr>
      <p:cViewPr>
        <p:scale>
          <a:sx n="100" d="100"/>
          <a:sy n="100" d="100"/>
        </p:scale>
        <p:origin x="-2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0A825F-F4F5-41D1-BD1D-FCD669BE439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FR"/>
        </a:p>
      </dgm:t>
    </dgm:pt>
    <dgm:pt modelId="{19169A8B-44DC-45EE-A246-7251266B2DD9}">
      <dgm:prSet phldrT="[Texte]" custT="1"/>
      <dgm:spPr>
        <a:solidFill>
          <a:srgbClr val="99CCFF">
            <a:alpha val="49804"/>
          </a:srgbClr>
        </a:solidFill>
      </dgm:spPr>
      <dgm:t>
        <a:bodyPr/>
        <a:lstStyle/>
        <a:p>
          <a:r>
            <a:rPr lang="fr-FR" sz="2800" b="1" cap="small" dirty="0" smtClean="0">
              <a:latin typeface="Decima" panose="02000506000000020004" pitchFamily="2" charset="0"/>
            </a:rPr>
            <a:t>Organisation du territoire</a:t>
          </a:r>
        </a:p>
        <a:p>
          <a:r>
            <a:rPr lang="fr-FR" sz="1800" b="1" cap="small" dirty="0" smtClean="0">
              <a:latin typeface="Decima" panose="02000506000000020004" pitchFamily="2" charset="0"/>
            </a:rPr>
            <a:t>Pour une Métropole montagne forte de ses diversités</a:t>
          </a:r>
          <a:endParaRPr lang="fr-FR" sz="1800" dirty="0"/>
        </a:p>
      </dgm:t>
    </dgm:pt>
    <dgm:pt modelId="{DD221AE4-EB41-42F7-8092-92BA5078AE55}" type="parTrans" cxnId="{6642C820-E3F3-4FDC-BE51-9F965B1505CD}">
      <dgm:prSet/>
      <dgm:spPr/>
      <dgm:t>
        <a:bodyPr/>
        <a:lstStyle/>
        <a:p>
          <a:endParaRPr lang="fr-FR"/>
        </a:p>
      </dgm:t>
    </dgm:pt>
    <dgm:pt modelId="{9784074C-A1B2-4A2F-AF26-4EAD2D68F2D8}" type="sibTrans" cxnId="{6642C820-E3F3-4FDC-BE51-9F965B1505CD}">
      <dgm:prSet/>
      <dgm:spPr/>
      <dgm:t>
        <a:bodyPr/>
        <a:lstStyle/>
        <a:p>
          <a:endParaRPr lang="fr-FR"/>
        </a:p>
      </dgm:t>
    </dgm:pt>
    <dgm:pt modelId="{863F3DA4-797C-47C8-9374-5F45F9EB07B6}">
      <dgm:prSet phldrT="[Texte]" custT="1"/>
      <dgm:spPr>
        <a:solidFill>
          <a:srgbClr val="92D050">
            <a:alpha val="49804"/>
          </a:srgbClr>
        </a:solidFill>
      </dgm:spPr>
      <dgm:t>
        <a:bodyPr/>
        <a:lstStyle/>
        <a:p>
          <a:r>
            <a:rPr lang="fr-FR" sz="2000" b="1" cap="small" dirty="0" smtClean="0">
              <a:latin typeface="Decima" panose="02000506000000020004" pitchFamily="2" charset="0"/>
            </a:rPr>
            <a:t>Economie- recherche-université</a:t>
          </a:r>
        </a:p>
        <a:p>
          <a:r>
            <a:rPr lang="fr-FR" sz="1800" b="0" cap="small" dirty="0" smtClean="0">
              <a:latin typeface="Decima" panose="02000506000000020004" pitchFamily="2" charset="0"/>
            </a:rPr>
            <a:t>Pour une Métropole qui encourage l’innovation et l’emploi</a:t>
          </a:r>
        </a:p>
      </dgm:t>
    </dgm:pt>
    <dgm:pt modelId="{976950BC-59CA-482E-8C60-C57728350080}" type="parTrans" cxnId="{823A9542-3AD4-4DAF-AEE0-E881B08AC934}">
      <dgm:prSet/>
      <dgm:spPr/>
      <dgm:t>
        <a:bodyPr/>
        <a:lstStyle/>
        <a:p>
          <a:endParaRPr lang="fr-FR"/>
        </a:p>
      </dgm:t>
    </dgm:pt>
    <dgm:pt modelId="{9B191976-6397-43E0-861C-1ACF2595AFBD}" type="sibTrans" cxnId="{823A9542-3AD4-4DAF-AEE0-E881B08AC934}">
      <dgm:prSet/>
      <dgm:spPr/>
      <dgm:t>
        <a:bodyPr/>
        <a:lstStyle/>
        <a:p>
          <a:endParaRPr lang="fr-FR"/>
        </a:p>
      </dgm:t>
    </dgm:pt>
    <dgm:pt modelId="{4295ACE1-E53A-44E6-9927-BDB8F8284563}">
      <dgm:prSet phldrT="[Texte]" custT="1"/>
      <dgm:spPr>
        <a:solidFill>
          <a:srgbClr val="92D050">
            <a:alpha val="49804"/>
          </a:srgbClr>
        </a:solidFill>
      </dgm:spPr>
      <dgm:t>
        <a:bodyPr/>
        <a:lstStyle/>
        <a:p>
          <a:r>
            <a:rPr lang="fr-FR" sz="2000" b="1" cap="small" dirty="0" smtClean="0">
              <a:latin typeface="Decima" panose="02000506000000020004" pitchFamily="2" charset="0"/>
            </a:rPr>
            <a:t>Environnement et cadre de vie</a:t>
          </a:r>
        </a:p>
        <a:p>
          <a:r>
            <a:rPr lang="fr-FR" sz="1800" b="0" cap="small" dirty="0" smtClean="0">
              <a:latin typeface="Decima" panose="02000506000000020004" pitchFamily="2" charset="0"/>
            </a:rPr>
            <a:t>Pour une Métropole durable et agréable a vivre</a:t>
          </a:r>
          <a:endParaRPr lang="fr-FR" sz="1800" b="0" dirty="0"/>
        </a:p>
      </dgm:t>
    </dgm:pt>
    <dgm:pt modelId="{8FE98294-58A4-44A3-9979-1921843A2F0F}" type="parTrans" cxnId="{FDEA4F74-EAC4-44FE-954A-A3375DB8A5C0}">
      <dgm:prSet/>
      <dgm:spPr/>
      <dgm:t>
        <a:bodyPr/>
        <a:lstStyle/>
        <a:p>
          <a:endParaRPr lang="fr-FR"/>
        </a:p>
      </dgm:t>
    </dgm:pt>
    <dgm:pt modelId="{65ED52D1-8B97-437F-8F5B-6D6DC2395EE8}" type="sibTrans" cxnId="{FDEA4F74-EAC4-44FE-954A-A3375DB8A5C0}">
      <dgm:prSet/>
      <dgm:spPr/>
      <dgm:t>
        <a:bodyPr/>
        <a:lstStyle/>
        <a:p>
          <a:endParaRPr lang="fr-FR"/>
        </a:p>
      </dgm:t>
    </dgm:pt>
    <dgm:pt modelId="{1D2452A2-A57B-4838-81D1-AA220C4DD960}">
      <dgm:prSet phldrT="[Texte]" custT="1"/>
      <dgm:spPr>
        <a:solidFill>
          <a:srgbClr val="92D050">
            <a:alpha val="49804"/>
          </a:srgbClr>
        </a:solidFill>
      </dgm:spPr>
      <dgm:t>
        <a:bodyPr/>
        <a:lstStyle/>
        <a:p>
          <a:r>
            <a:rPr lang="fr-FR" sz="2000" b="1" cap="small" dirty="0" smtClean="0">
              <a:latin typeface="Decima" panose="02000506000000020004" pitchFamily="2" charset="0"/>
            </a:rPr>
            <a:t>Habitat et politique de la ville</a:t>
          </a:r>
        </a:p>
        <a:p>
          <a:r>
            <a:rPr lang="fr-FR" sz="1800" b="0" cap="small" dirty="0" smtClean="0">
              <a:latin typeface="Decima" panose="02000506000000020004" pitchFamily="2" charset="0"/>
            </a:rPr>
            <a:t>Pour une Métropole solidaire</a:t>
          </a:r>
          <a:endParaRPr lang="fr-FR" sz="1800" b="0" dirty="0"/>
        </a:p>
      </dgm:t>
    </dgm:pt>
    <dgm:pt modelId="{FD86FE21-3CF3-42DD-9EB8-FA84F980CBE2}" type="parTrans" cxnId="{76B207FD-F722-42B3-817F-3364752E8E8E}">
      <dgm:prSet/>
      <dgm:spPr/>
      <dgm:t>
        <a:bodyPr/>
        <a:lstStyle/>
        <a:p>
          <a:endParaRPr lang="fr-FR"/>
        </a:p>
      </dgm:t>
    </dgm:pt>
    <dgm:pt modelId="{C27CDC0D-4B28-4023-BC5F-2503AB09440C}" type="sibTrans" cxnId="{76B207FD-F722-42B3-817F-3364752E8E8E}">
      <dgm:prSet/>
      <dgm:spPr/>
      <dgm:t>
        <a:bodyPr/>
        <a:lstStyle/>
        <a:p>
          <a:endParaRPr lang="fr-FR"/>
        </a:p>
      </dgm:t>
    </dgm:pt>
    <dgm:pt modelId="{73F9305E-4064-40ED-B268-C7E37B907B5C}">
      <dgm:prSet custT="1"/>
      <dgm:spPr>
        <a:solidFill>
          <a:srgbClr val="92D050">
            <a:alpha val="49804"/>
          </a:srgbClr>
        </a:solidFill>
      </dgm:spPr>
      <dgm:t>
        <a:bodyPr/>
        <a:lstStyle/>
        <a:p>
          <a:r>
            <a:rPr lang="fr-FR" sz="2000" b="1" cap="small" dirty="0" smtClean="0">
              <a:latin typeface="Decima" panose="02000506000000020004" pitchFamily="2" charset="0"/>
            </a:rPr>
            <a:t>Transports et déplacement</a:t>
          </a:r>
        </a:p>
        <a:p>
          <a:r>
            <a:rPr lang="fr-FR" sz="1800" b="0" cap="small" dirty="0" smtClean="0">
              <a:latin typeface="Decima" panose="02000506000000020004" pitchFamily="2" charset="0"/>
            </a:rPr>
            <a:t>Pour une Métropole apaisée assurant une mobilité efficace et adaptée aux besoins des territoires</a:t>
          </a:r>
        </a:p>
      </dgm:t>
    </dgm:pt>
    <dgm:pt modelId="{F1C72C85-CF6B-428F-B3A9-7033DACA5185}" type="parTrans" cxnId="{93DB642D-7A17-48EE-B653-07BE9D0D5A46}">
      <dgm:prSet/>
      <dgm:spPr/>
      <dgm:t>
        <a:bodyPr/>
        <a:lstStyle/>
        <a:p>
          <a:endParaRPr lang="fr-FR"/>
        </a:p>
      </dgm:t>
    </dgm:pt>
    <dgm:pt modelId="{3E56848B-D69C-4DF3-B654-BD8FB2881A7A}" type="sibTrans" cxnId="{93DB642D-7A17-48EE-B653-07BE9D0D5A46}">
      <dgm:prSet/>
      <dgm:spPr/>
      <dgm:t>
        <a:bodyPr/>
        <a:lstStyle/>
        <a:p>
          <a:endParaRPr lang="fr-FR"/>
        </a:p>
      </dgm:t>
    </dgm:pt>
    <dgm:pt modelId="{FD64D689-2E96-4E86-ACFE-DE84F35EA5CF}" type="pres">
      <dgm:prSet presAssocID="{5D0A825F-F4F5-41D1-BD1D-FCD669BE439E}" presName="composite" presStyleCnt="0">
        <dgm:presLayoutVars>
          <dgm:chMax val="1"/>
          <dgm:dir/>
          <dgm:resizeHandles val="exact"/>
        </dgm:presLayoutVars>
      </dgm:prSet>
      <dgm:spPr/>
      <dgm:t>
        <a:bodyPr/>
        <a:lstStyle/>
        <a:p>
          <a:endParaRPr lang="fr-FR"/>
        </a:p>
      </dgm:t>
    </dgm:pt>
    <dgm:pt modelId="{156E7F57-3FAD-466A-A0DB-03A443C9F63E}" type="pres">
      <dgm:prSet presAssocID="{5D0A825F-F4F5-41D1-BD1D-FCD669BE439E}" presName="radial" presStyleCnt="0">
        <dgm:presLayoutVars>
          <dgm:animLvl val="ctr"/>
        </dgm:presLayoutVars>
      </dgm:prSet>
      <dgm:spPr/>
    </dgm:pt>
    <dgm:pt modelId="{4A6499F1-0990-4A67-AD0E-44F241F64A22}" type="pres">
      <dgm:prSet presAssocID="{19169A8B-44DC-45EE-A246-7251266B2DD9}" presName="centerShape" presStyleLbl="vennNode1" presStyleIdx="0" presStyleCnt="5" custScaleX="107646" custScaleY="97639"/>
      <dgm:spPr/>
      <dgm:t>
        <a:bodyPr/>
        <a:lstStyle/>
        <a:p>
          <a:endParaRPr lang="fr-FR"/>
        </a:p>
      </dgm:t>
    </dgm:pt>
    <dgm:pt modelId="{85E4419F-2096-47A6-9AF7-F4C8215C528B}" type="pres">
      <dgm:prSet presAssocID="{863F3DA4-797C-47C8-9374-5F45F9EB07B6}" presName="node" presStyleLbl="vennNode1" presStyleIdx="1" presStyleCnt="5" custScaleX="268391" custScaleY="119716">
        <dgm:presLayoutVars>
          <dgm:bulletEnabled val="1"/>
        </dgm:presLayoutVars>
      </dgm:prSet>
      <dgm:spPr/>
      <dgm:t>
        <a:bodyPr/>
        <a:lstStyle/>
        <a:p>
          <a:endParaRPr lang="fr-FR"/>
        </a:p>
      </dgm:t>
    </dgm:pt>
    <dgm:pt modelId="{90F7CBB7-5334-4DB1-95A2-A15154A10E2E}" type="pres">
      <dgm:prSet presAssocID="{4295ACE1-E53A-44E6-9927-BDB8F8284563}" presName="node" presStyleLbl="vennNode1" presStyleIdx="2" presStyleCnt="5" custScaleX="135671" custScaleY="245817" custRadScaleRad="127683">
        <dgm:presLayoutVars>
          <dgm:bulletEnabled val="1"/>
        </dgm:presLayoutVars>
      </dgm:prSet>
      <dgm:spPr/>
      <dgm:t>
        <a:bodyPr/>
        <a:lstStyle/>
        <a:p>
          <a:endParaRPr lang="fr-FR"/>
        </a:p>
      </dgm:t>
    </dgm:pt>
    <dgm:pt modelId="{20D1BCE8-C9E3-4090-ADE9-3C7D38F59536}" type="pres">
      <dgm:prSet presAssocID="{1D2452A2-A57B-4838-81D1-AA220C4DD960}" presName="node" presStyleLbl="vennNode1" presStyleIdx="3" presStyleCnt="5" custScaleX="240517" custScaleY="99641" custRadScaleRad="121515">
        <dgm:presLayoutVars>
          <dgm:bulletEnabled val="1"/>
        </dgm:presLayoutVars>
      </dgm:prSet>
      <dgm:spPr/>
      <dgm:t>
        <a:bodyPr/>
        <a:lstStyle/>
        <a:p>
          <a:endParaRPr lang="fr-FR"/>
        </a:p>
      </dgm:t>
    </dgm:pt>
    <dgm:pt modelId="{164BADFA-369F-4D10-B907-40BDE3145C36}" type="pres">
      <dgm:prSet presAssocID="{73F9305E-4064-40ED-B268-C7E37B907B5C}" presName="node" presStyleLbl="vennNode1" presStyleIdx="4" presStyleCnt="5" custScaleX="126543" custScaleY="245817" custRadScaleRad="125935">
        <dgm:presLayoutVars>
          <dgm:bulletEnabled val="1"/>
        </dgm:presLayoutVars>
      </dgm:prSet>
      <dgm:spPr/>
      <dgm:t>
        <a:bodyPr/>
        <a:lstStyle/>
        <a:p>
          <a:endParaRPr lang="fr-FR"/>
        </a:p>
      </dgm:t>
    </dgm:pt>
  </dgm:ptLst>
  <dgm:cxnLst>
    <dgm:cxn modelId="{5363AE12-6749-4797-87F5-EA4F9D06532A}" type="presOf" srcId="{19169A8B-44DC-45EE-A246-7251266B2DD9}" destId="{4A6499F1-0990-4A67-AD0E-44F241F64A22}" srcOrd="0" destOrd="0" presId="urn:microsoft.com/office/officeart/2005/8/layout/radial3"/>
    <dgm:cxn modelId="{40AA8006-978E-49AC-AB30-134648871FB0}" type="presOf" srcId="{863F3DA4-797C-47C8-9374-5F45F9EB07B6}" destId="{85E4419F-2096-47A6-9AF7-F4C8215C528B}" srcOrd="0" destOrd="0" presId="urn:microsoft.com/office/officeart/2005/8/layout/radial3"/>
    <dgm:cxn modelId="{02641991-BF4A-4FBA-990B-E182DFAD8942}" type="presOf" srcId="{5D0A825F-F4F5-41D1-BD1D-FCD669BE439E}" destId="{FD64D689-2E96-4E86-ACFE-DE84F35EA5CF}" srcOrd="0" destOrd="0" presId="urn:microsoft.com/office/officeart/2005/8/layout/radial3"/>
    <dgm:cxn modelId="{76B207FD-F722-42B3-817F-3364752E8E8E}" srcId="{19169A8B-44DC-45EE-A246-7251266B2DD9}" destId="{1D2452A2-A57B-4838-81D1-AA220C4DD960}" srcOrd="2" destOrd="0" parTransId="{FD86FE21-3CF3-42DD-9EB8-FA84F980CBE2}" sibTransId="{C27CDC0D-4B28-4023-BC5F-2503AB09440C}"/>
    <dgm:cxn modelId="{F6550FD2-1BC6-475C-AAA8-FECA09AFD3B4}" type="presOf" srcId="{4295ACE1-E53A-44E6-9927-BDB8F8284563}" destId="{90F7CBB7-5334-4DB1-95A2-A15154A10E2E}" srcOrd="0" destOrd="0" presId="urn:microsoft.com/office/officeart/2005/8/layout/radial3"/>
    <dgm:cxn modelId="{93DB642D-7A17-48EE-B653-07BE9D0D5A46}" srcId="{19169A8B-44DC-45EE-A246-7251266B2DD9}" destId="{73F9305E-4064-40ED-B268-C7E37B907B5C}" srcOrd="3" destOrd="0" parTransId="{F1C72C85-CF6B-428F-B3A9-7033DACA5185}" sibTransId="{3E56848B-D69C-4DF3-B654-BD8FB2881A7A}"/>
    <dgm:cxn modelId="{35F19EE0-1C0A-4307-BC12-3BAD37DCC1DD}" type="presOf" srcId="{1D2452A2-A57B-4838-81D1-AA220C4DD960}" destId="{20D1BCE8-C9E3-4090-ADE9-3C7D38F59536}" srcOrd="0" destOrd="0" presId="urn:microsoft.com/office/officeart/2005/8/layout/radial3"/>
    <dgm:cxn modelId="{6642C820-E3F3-4FDC-BE51-9F965B1505CD}" srcId="{5D0A825F-F4F5-41D1-BD1D-FCD669BE439E}" destId="{19169A8B-44DC-45EE-A246-7251266B2DD9}" srcOrd="0" destOrd="0" parTransId="{DD221AE4-EB41-42F7-8092-92BA5078AE55}" sibTransId="{9784074C-A1B2-4A2F-AF26-4EAD2D68F2D8}"/>
    <dgm:cxn modelId="{FDEA4F74-EAC4-44FE-954A-A3375DB8A5C0}" srcId="{19169A8B-44DC-45EE-A246-7251266B2DD9}" destId="{4295ACE1-E53A-44E6-9927-BDB8F8284563}" srcOrd="1" destOrd="0" parTransId="{8FE98294-58A4-44A3-9979-1921843A2F0F}" sibTransId="{65ED52D1-8B97-437F-8F5B-6D6DC2395EE8}"/>
    <dgm:cxn modelId="{823A9542-3AD4-4DAF-AEE0-E881B08AC934}" srcId="{19169A8B-44DC-45EE-A246-7251266B2DD9}" destId="{863F3DA4-797C-47C8-9374-5F45F9EB07B6}" srcOrd="0" destOrd="0" parTransId="{976950BC-59CA-482E-8C60-C57728350080}" sibTransId="{9B191976-6397-43E0-861C-1ACF2595AFBD}"/>
    <dgm:cxn modelId="{0DF9EC06-F036-4DD3-A779-AF8A3C331558}" type="presOf" srcId="{73F9305E-4064-40ED-B268-C7E37B907B5C}" destId="{164BADFA-369F-4D10-B907-40BDE3145C36}" srcOrd="0" destOrd="0" presId="urn:microsoft.com/office/officeart/2005/8/layout/radial3"/>
    <dgm:cxn modelId="{8CD45876-8CEA-4FD2-B2E4-902A2B6F35B3}" type="presParOf" srcId="{FD64D689-2E96-4E86-ACFE-DE84F35EA5CF}" destId="{156E7F57-3FAD-466A-A0DB-03A443C9F63E}" srcOrd="0" destOrd="0" presId="urn:microsoft.com/office/officeart/2005/8/layout/radial3"/>
    <dgm:cxn modelId="{5CF442C6-AEE3-4215-829A-B5026437FD8A}" type="presParOf" srcId="{156E7F57-3FAD-466A-A0DB-03A443C9F63E}" destId="{4A6499F1-0990-4A67-AD0E-44F241F64A22}" srcOrd="0" destOrd="0" presId="urn:microsoft.com/office/officeart/2005/8/layout/radial3"/>
    <dgm:cxn modelId="{70BDD119-7CE0-4391-B8E2-C00C0D31A43D}" type="presParOf" srcId="{156E7F57-3FAD-466A-A0DB-03A443C9F63E}" destId="{85E4419F-2096-47A6-9AF7-F4C8215C528B}" srcOrd="1" destOrd="0" presId="urn:microsoft.com/office/officeart/2005/8/layout/radial3"/>
    <dgm:cxn modelId="{CD2EB1F2-092B-420A-AADA-CAE3DAE0A517}" type="presParOf" srcId="{156E7F57-3FAD-466A-A0DB-03A443C9F63E}" destId="{90F7CBB7-5334-4DB1-95A2-A15154A10E2E}" srcOrd="2" destOrd="0" presId="urn:microsoft.com/office/officeart/2005/8/layout/radial3"/>
    <dgm:cxn modelId="{E46481A8-107F-45A8-8788-AD6A3B7054BB}" type="presParOf" srcId="{156E7F57-3FAD-466A-A0DB-03A443C9F63E}" destId="{20D1BCE8-C9E3-4090-ADE9-3C7D38F59536}" srcOrd="3" destOrd="0" presId="urn:microsoft.com/office/officeart/2005/8/layout/radial3"/>
    <dgm:cxn modelId="{7BBA759C-630F-43C0-BA2E-4485BA390EDE}" type="presParOf" srcId="{156E7F57-3FAD-466A-A0DB-03A443C9F63E}" destId="{164BADFA-369F-4D10-B907-40BDE3145C3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499F1-0990-4A67-AD0E-44F241F64A22}">
      <dsp:nvSpPr>
        <dsp:cNvPr id="0" name=""/>
        <dsp:cNvSpPr/>
      </dsp:nvSpPr>
      <dsp:spPr>
        <a:xfrm>
          <a:off x="2448269" y="1435560"/>
          <a:ext cx="3525663" cy="3197910"/>
        </a:xfrm>
        <a:prstGeom prst="ellipse">
          <a:avLst/>
        </a:prstGeom>
        <a:solidFill>
          <a:srgbClr val="99CCFF">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b="1" kern="1200" cap="small" dirty="0" smtClean="0">
              <a:latin typeface="Decima" panose="02000506000000020004" pitchFamily="2" charset="0"/>
            </a:rPr>
            <a:t>Organisation du territoire</a:t>
          </a:r>
        </a:p>
        <a:p>
          <a:pPr lvl="0" algn="ctr" defTabSz="1244600">
            <a:lnSpc>
              <a:spcPct val="90000"/>
            </a:lnSpc>
            <a:spcBef>
              <a:spcPct val="0"/>
            </a:spcBef>
            <a:spcAft>
              <a:spcPct val="35000"/>
            </a:spcAft>
          </a:pPr>
          <a:r>
            <a:rPr lang="fr-FR" sz="1800" b="1" kern="1200" cap="small" dirty="0" smtClean="0">
              <a:latin typeface="Decima" panose="02000506000000020004" pitchFamily="2" charset="0"/>
            </a:rPr>
            <a:t>Pour une Métropole montagne forte de ses diversités</a:t>
          </a:r>
          <a:endParaRPr lang="fr-FR" sz="1800" kern="1200" dirty="0"/>
        </a:p>
      </dsp:txBody>
      <dsp:txXfrm>
        <a:off x="2964590" y="1903883"/>
        <a:ext cx="2493021" cy="2261264"/>
      </dsp:txXfrm>
    </dsp:sp>
    <dsp:sp modelId="{85E4419F-2096-47A6-9AF7-F4C8215C528B}">
      <dsp:nvSpPr>
        <dsp:cNvPr id="0" name=""/>
        <dsp:cNvSpPr/>
      </dsp:nvSpPr>
      <dsp:spPr>
        <a:xfrm>
          <a:off x="2013489" y="-78663"/>
          <a:ext cx="4395223" cy="1960492"/>
        </a:xfrm>
        <a:prstGeom prst="ellipse">
          <a:avLst/>
        </a:prstGeom>
        <a:solidFill>
          <a:srgbClr val="92D05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cap="small" dirty="0" smtClean="0">
              <a:latin typeface="Decima" panose="02000506000000020004" pitchFamily="2" charset="0"/>
            </a:rPr>
            <a:t>Economie- recherche-université</a:t>
          </a:r>
        </a:p>
        <a:p>
          <a:pPr lvl="0" algn="ctr" defTabSz="889000">
            <a:lnSpc>
              <a:spcPct val="90000"/>
            </a:lnSpc>
            <a:spcBef>
              <a:spcPct val="0"/>
            </a:spcBef>
            <a:spcAft>
              <a:spcPct val="35000"/>
            </a:spcAft>
          </a:pPr>
          <a:r>
            <a:rPr lang="fr-FR" sz="1800" b="0" kern="1200" cap="small" dirty="0" smtClean="0">
              <a:latin typeface="Decima" panose="02000506000000020004" pitchFamily="2" charset="0"/>
            </a:rPr>
            <a:t>Pour une Métropole qui encourage l’innovation et l’emploi</a:t>
          </a:r>
        </a:p>
      </dsp:txBody>
      <dsp:txXfrm>
        <a:off x="2657155" y="208444"/>
        <a:ext cx="3107891" cy="1386278"/>
      </dsp:txXfrm>
    </dsp:sp>
    <dsp:sp modelId="{90F7CBB7-5334-4DB1-95A2-A15154A10E2E}">
      <dsp:nvSpPr>
        <dsp:cNvPr id="0" name=""/>
        <dsp:cNvSpPr/>
      </dsp:nvSpPr>
      <dsp:spPr>
        <a:xfrm>
          <a:off x="5823607" y="1021742"/>
          <a:ext cx="2221774" cy="4025546"/>
        </a:xfrm>
        <a:prstGeom prst="ellipse">
          <a:avLst/>
        </a:prstGeom>
        <a:solidFill>
          <a:srgbClr val="92D05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cap="small" dirty="0" smtClean="0">
              <a:latin typeface="Decima" panose="02000506000000020004" pitchFamily="2" charset="0"/>
            </a:rPr>
            <a:t>Environnement et cadre de vie</a:t>
          </a:r>
        </a:p>
        <a:p>
          <a:pPr lvl="0" algn="ctr" defTabSz="889000">
            <a:lnSpc>
              <a:spcPct val="90000"/>
            </a:lnSpc>
            <a:spcBef>
              <a:spcPct val="0"/>
            </a:spcBef>
            <a:spcAft>
              <a:spcPct val="35000"/>
            </a:spcAft>
          </a:pPr>
          <a:r>
            <a:rPr lang="fr-FR" sz="1800" b="0" kern="1200" cap="small" dirty="0" smtClean="0">
              <a:latin typeface="Decima" panose="02000506000000020004" pitchFamily="2" charset="0"/>
            </a:rPr>
            <a:t>Pour une Métropole durable et agréable a vivre</a:t>
          </a:r>
          <a:endParaRPr lang="fr-FR" sz="1800" b="0" kern="1200" dirty="0"/>
        </a:p>
      </dsp:txBody>
      <dsp:txXfrm>
        <a:off x="6148978" y="1611270"/>
        <a:ext cx="1571032" cy="2846490"/>
      </dsp:txXfrm>
    </dsp:sp>
    <dsp:sp modelId="{20D1BCE8-C9E3-4090-ADE9-3C7D38F59536}">
      <dsp:nvSpPr>
        <dsp:cNvPr id="0" name=""/>
        <dsp:cNvSpPr/>
      </dsp:nvSpPr>
      <dsp:spPr>
        <a:xfrm>
          <a:off x="2241724" y="4351579"/>
          <a:ext cx="3938753" cy="1631740"/>
        </a:xfrm>
        <a:prstGeom prst="ellipse">
          <a:avLst/>
        </a:prstGeom>
        <a:solidFill>
          <a:srgbClr val="92D05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cap="small" dirty="0" smtClean="0">
              <a:latin typeface="Decima" panose="02000506000000020004" pitchFamily="2" charset="0"/>
            </a:rPr>
            <a:t>Habitat et politique de la ville</a:t>
          </a:r>
        </a:p>
        <a:p>
          <a:pPr lvl="0" algn="ctr" defTabSz="889000">
            <a:lnSpc>
              <a:spcPct val="90000"/>
            </a:lnSpc>
            <a:spcBef>
              <a:spcPct val="0"/>
            </a:spcBef>
            <a:spcAft>
              <a:spcPct val="35000"/>
            </a:spcAft>
          </a:pPr>
          <a:r>
            <a:rPr lang="fr-FR" sz="1800" b="0" kern="1200" cap="small" dirty="0" smtClean="0">
              <a:latin typeface="Decima" panose="02000506000000020004" pitchFamily="2" charset="0"/>
            </a:rPr>
            <a:t>Pour une Métropole solidaire</a:t>
          </a:r>
          <a:endParaRPr lang="fr-FR" sz="1800" b="0" kern="1200" dirty="0"/>
        </a:p>
      </dsp:txBody>
      <dsp:txXfrm>
        <a:off x="2818541" y="4590542"/>
        <a:ext cx="2785119" cy="1153814"/>
      </dsp:txXfrm>
    </dsp:sp>
    <dsp:sp modelId="{164BADFA-369F-4D10-B907-40BDE3145C36}">
      <dsp:nvSpPr>
        <dsp:cNvPr id="0" name=""/>
        <dsp:cNvSpPr/>
      </dsp:nvSpPr>
      <dsp:spPr>
        <a:xfrm>
          <a:off x="488845" y="1021742"/>
          <a:ext cx="2072292" cy="4025546"/>
        </a:xfrm>
        <a:prstGeom prst="ellipse">
          <a:avLst/>
        </a:prstGeom>
        <a:solidFill>
          <a:srgbClr val="92D05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cap="small" dirty="0" smtClean="0">
              <a:latin typeface="Decima" panose="02000506000000020004" pitchFamily="2" charset="0"/>
            </a:rPr>
            <a:t>Transports et déplacement</a:t>
          </a:r>
        </a:p>
        <a:p>
          <a:pPr lvl="0" algn="ctr" defTabSz="889000">
            <a:lnSpc>
              <a:spcPct val="90000"/>
            </a:lnSpc>
            <a:spcBef>
              <a:spcPct val="0"/>
            </a:spcBef>
            <a:spcAft>
              <a:spcPct val="35000"/>
            </a:spcAft>
          </a:pPr>
          <a:r>
            <a:rPr lang="fr-FR" sz="1800" b="0" kern="1200" cap="small" dirty="0" smtClean="0">
              <a:latin typeface="Decima" panose="02000506000000020004" pitchFamily="2" charset="0"/>
            </a:rPr>
            <a:t>Pour une Métropole apaisée assurant une mobilité efficace et adaptée aux besoins des territoires</a:t>
          </a:r>
        </a:p>
      </dsp:txBody>
      <dsp:txXfrm>
        <a:off x="792325" y="1611270"/>
        <a:ext cx="1465332" cy="284649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9" y="0"/>
            <a:ext cx="2946400" cy="496888"/>
          </a:xfrm>
          <a:prstGeom prst="rect">
            <a:avLst/>
          </a:prstGeom>
        </p:spPr>
        <p:txBody>
          <a:bodyPr vert="horz" lIns="91440" tIns="45720" rIns="91440" bIns="45720" rtlCol="0"/>
          <a:lstStyle>
            <a:lvl1pPr algn="r">
              <a:defRPr sz="1200"/>
            </a:lvl1pPr>
          </a:lstStyle>
          <a:p>
            <a:fld id="{4587F97D-3B47-41F1-9C38-3B50684E1393}" type="datetimeFigureOut">
              <a:rPr lang="fr-FR" smtClean="0"/>
              <a:pPr/>
              <a:t>06/12/2016</a:t>
            </a:fld>
            <a:endParaRPr lang="fr-FR"/>
          </a:p>
        </p:txBody>
      </p:sp>
      <p:sp>
        <p:nvSpPr>
          <p:cNvPr id="4" name="Espace réservé du pied de page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9" y="9428164"/>
            <a:ext cx="2946400" cy="496887"/>
          </a:xfrm>
          <a:prstGeom prst="rect">
            <a:avLst/>
          </a:prstGeom>
        </p:spPr>
        <p:txBody>
          <a:bodyPr vert="horz" lIns="91440" tIns="45720" rIns="91440" bIns="45720" rtlCol="0" anchor="b"/>
          <a:lstStyle>
            <a:lvl1pPr algn="r">
              <a:defRPr sz="1200"/>
            </a:lvl1pPr>
          </a:lstStyle>
          <a:p>
            <a:fld id="{0238ED18-490D-4AE3-AA2F-F41A0F03B285}" type="slidenum">
              <a:rPr lang="fr-FR" smtClean="0"/>
              <a:pPr/>
              <a:t>‹N°›</a:t>
            </a:fld>
            <a:endParaRPr lang="fr-FR"/>
          </a:p>
        </p:txBody>
      </p:sp>
    </p:spTree>
    <p:extLst>
      <p:ext uri="{BB962C8B-B14F-4D97-AF65-F5344CB8AC3E}">
        <p14:creationId xmlns:p14="http://schemas.microsoft.com/office/powerpoint/2010/main" val="4278770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6332"/>
          </a:xfrm>
          <a:prstGeom prst="rect">
            <a:avLst/>
          </a:prstGeom>
        </p:spPr>
        <p:txBody>
          <a:bodyPr vert="horz" lIns="91321" tIns="45661" rIns="91321" bIns="45661"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6332"/>
          </a:xfrm>
          <a:prstGeom prst="rect">
            <a:avLst/>
          </a:prstGeom>
        </p:spPr>
        <p:txBody>
          <a:bodyPr vert="horz" lIns="91321" tIns="45661" rIns="91321" bIns="45661" rtlCol="0"/>
          <a:lstStyle>
            <a:lvl1pPr algn="r">
              <a:defRPr sz="1200"/>
            </a:lvl1pPr>
          </a:lstStyle>
          <a:p>
            <a:fld id="{5BAF5BD7-1D54-434B-98DB-2574A8EF441B}" type="datetimeFigureOut">
              <a:rPr lang="fr-FR" smtClean="0"/>
              <a:pPr/>
              <a:t>06/12/2016</a:t>
            </a:fld>
            <a:endParaRPr lang="fr-FR"/>
          </a:p>
        </p:txBody>
      </p:sp>
      <p:sp>
        <p:nvSpPr>
          <p:cNvPr id="4" name="Espace réservé de l'image des diapositives 3"/>
          <p:cNvSpPr>
            <a:spLocks noGrp="1" noRot="1" noChangeAspect="1"/>
          </p:cNvSpPr>
          <p:nvPr>
            <p:ph type="sldImg" idx="2"/>
          </p:nvPr>
        </p:nvSpPr>
        <p:spPr>
          <a:xfrm>
            <a:off x="919163" y="744538"/>
            <a:ext cx="4960937" cy="3721100"/>
          </a:xfrm>
          <a:prstGeom prst="rect">
            <a:avLst/>
          </a:prstGeom>
          <a:noFill/>
          <a:ln w="12700">
            <a:solidFill>
              <a:prstClr val="black"/>
            </a:solidFill>
          </a:ln>
        </p:spPr>
        <p:txBody>
          <a:bodyPr vert="horz" lIns="91321" tIns="45661" rIns="91321" bIns="45661"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321" tIns="45661" rIns="91321" bIns="4566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428584"/>
            <a:ext cx="2945659" cy="496332"/>
          </a:xfrm>
          <a:prstGeom prst="rect">
            <a:avLst/>
          </a:prstGeom>
        </p:spPr>
        <p:txBody>
          <a:bodyPr vert="horz" lIns="91321" tIns="45661" rIns="91321" bIns="45661"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428584"/>
            <a:ext cx="2945659" cy="496332"/>
          </a:xfrm>
          <a:prstGeom prst="rect">
            <a:avLst/>
          </a:prstGeom>
        </p:spPr>
        <p:txBody>
          <a:bodyPr vert="horz" lIns="91321" tIns="45661" rIns="91321" bIns="45661" rtlCol="0" anchor="b"/>
          <a:lstStyle>
            <a:lvl1pPr algn="r">
              <a:defRPr sz="1200"/>
            </a:lvl1pPr>
          </a:lstStyle>
          <a:p>
            <a:fld id="{06155A01-2F6D-4CD8-821D-D769A0B33C36}" type="slidenum">
              <a:rPr lang="fr-FR" smtClean="0"/>
              <a:pPr/>
              <a:t>‹N°›</a:t>
            </a:fld>
            <a:endParaRPr lang="fr-FR"/>
          </a:p>
        </p:txBody>
      </p:sp>
    </p:spTree>
    <p:extLst>
      <p:ext uri="{BB962C8B-B14F-4D97-AF65-F5344CB8AC3E}">
        <p14:creationId xmlns:p14="http://schemas.microsoft.com/office/powerpoint/2010/main" val="264967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180153" y="954361"/>
            <a:ext cx="4437371" cy="3434426"/>
          </a:xfrm>
          <a:prstGeom prst="rect">
            <a:avLst/>
          </a:prstGeom>
          <a:solidFill>
            <a:srgbClr val="FFFFFF"/>
          </a:solidFill>
          <a:ln w="9360">
            <a:solidFill>
              <a:srgbClr val="000000"/>
            </a:solidFill>
            <a:miter lim="800000"/>
            <a:headEnd/>
            <a:tailEnd/>
          </a:ln>
        </p:spPr>
        <p:txBody>
          <a:bodyPr wrap="none" lIns="91303" tIns="45651" rIns="91303" bIns="45651"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dirty="0">
              <a:ea typeface="MS Gothic" pitchFamily="49" charset="-128"/>
            </a:endParaRPr>
          </a:p>
        </p:txBody>
      </p:sp>
      <p:sp>
        <p:nvSpPr>
          <p:cNvPr id="43011" name="Rectangle 2"/>
          <p:cNvSpPr>
            <a:spLocks noGrp="1" noChangeArrowheads="1"/>
          </p:cNvSpPr>
          <p:nvPr>
            <p:ph type="body"/>
          </p:nvPr>
        </p:nvSpPr>
        <p:spPr>
          <a:xfrm>
            <a:off x="1052696" y="4722336"/>
            <a:ext cx="4656092" cy="37695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4" y="954361"/>
            <a:ext cx="4437371" cy="3434426"/>
          </a:xfrm>
          <a:prstGeom prst="rect">
            <a:avLst/>
          </a:prstGeom>
          <a:solidFill>
            <a:srgbClr val="FFFFFF"/>
          </a:solidFill>
          <a:ln w="9360">
            <a:solidFill>
              <a:srgbClr val="000000"/>
            </a:solidFill>
            <a:miter lim="800000"/>
            <a:headEnd/>
            <a:tailEnd/>
          </a:ln>
        </p:spPr>
        <p:txBody>
          <a:bodyPr wrap="none" lIns="91294" tIns="45647" rIns="91294" bIns="45647"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877" algn="l"/>
                <a:tab pos="892510" algn="l"/>
                <a:tab pos="1341143" algn="l"/>
                <a:tab pos="1789776" algn="l"/>
                <a:tab pos="2238408" algn="l"/>
                <a:tab pos="2687042" algn="l"/>
                <a:tab pos="3135674" algn="l"/>
                <a:tab pos="3584308" algn="l"/>
                <a:tab pos="4032940" algn="l"/>
                <a:tab pos="4481573" algn="l"/>
                <a:tab pos="4928621" algn="l"/>
                <a:tab pos="5378839" algn="l"/>
                <a:tab pos="5827472" algn="l"/>
                <a:tab pos="6274520" algn="l"/>
                <a:tab pos="6724738" algn="l"/>
                <a:tab pos="7173371" algn="l"/>
                <a:tab pos="7620419" algn="l"/>
                <a:tab pos="8070637" algn="l"/>
                <a:tab pos="8519269" algn="l"/>
                <a:tab pos="896631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3" y="954361"/>
            <a:ext cx="4437371" cy="3434426"/>
          </a:xfrm>
          <a:prstGeom prst="rect">
            <a:avLst/>
          </a:prstGeom>
          <a:solidFill>
            <a:srgbClr val="FFFFFF"/>
          </a:solidFill>
          <a:ln w="9360">
            <a:solidFill>
              <a:srgbClr val="000000"/>
            </a:solidFill>
            <a:miter lim="800000"/>
            <a:headEnd/>
            <a:tailEnd/>
          </a:ln>
        </p:spPr>
        <p:txBody>
          <a:bodyPr wrap="none" lIns="91303" tIns="45651" rIns="91303" bIns="45651"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922" algn="l"/>
                <a:tab pos="892601" algn="l"/>
                <a:tab pos="1341279" algn="l"/>
                <a:tab pos="1789958" algn="l"/>
                <a:tab pos="2238636" algn="l"/>
                <a:tab pos="2687315" algn="l"/>
                <a:tab pos="3135993" algn="l"/>
                <a:tab pos="3584672" algn="l"/>
                <a:tab pos="4033350" algn="l"/>
                <a:tab pos="4482029" algn="l"/>
                <a:tab pos="4929122" algn="l"/>
                <a:tab pos="5379386" algn="l"/>
                <a:tab pos="5828064" algn="l"/>
                <a:tab pos="6275157" algn="l"/>
                <a:tab pos="6725421" algn="l"/>
                <a:tab pos="7174100" algn="l"/>
                <a:tab pos="7621193" algn="l"/>
                <a:tab pos="8071456" algn="l"/>
                <a:tab pos="8520134" algn="l"/>
                <a:tab pos="896722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4" y="954361"/>
            <a:ext cx="4437371" cy="3434426"/>
          </a:xfrm>
          <a:prstGeom prst="rect">
            <a:avLst/>
          </a:prstGeom>
          <a:solidFill>
            <a:srgbClr val="FFFFFF"/>
          </a:solidFill>
          <a:ln w="9360">
            <a:solidFill>
              <a:srgbClr val="000000"/>
            </a:solidFill>
            <a:miter lim="800000"/>
            <a:headEnd/>
            <a:tailEnd/>
          </a:ln>
        </p:spPr>
        <p:txBody>
          <a:bodyPr wrap="none" lIns="91294" tIns="45647" rIns="91294" bIns="45647"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877" algn="l"/>
                <a:tab pos="892510" algn="l"/>
                <a:tab pos="1341143" algn="l"/>
                <a:tab pos="1789776" algn="l"/>
                <a:tab pos="2238408" algn="l"/>
                <a:tab pos="2687042" algn="l"/>
                <a:tab pos="3135674" algn="l"/>
                <a:tab pos="3584308" algn="l"/>
                <a:tab pos="4032940" algn="l"/>
                <a:tab pos="4481573" algn="l"/>
                <a:tab pos="4928621" algn="l"/>
                <a:tab pos="5378839" algn="l"/>
                <a:tab pos="5827472" algn="l"/>
                <a:tab pos="6274520" algn="l"/>
                <a:tab pos="6724738" algn="l"/>
                <a:tab pos="7173371" algn="l"/>
                <a:tab pos="7620419" algn="l"/>
                <a:tab pos="8070637" algn="l"/>
                <a:tab pos="8519269" algn="l"/>
                <a:tab pos="896631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3" y="954361"/>
            <a:ext cx="4437371" cy="3434426"/>
          </a:xfrm>
          <a:prstGeom prst="rect">
            <a:avLst/>
          </a:prstGeom>
          <a:solidFill>
            <a:srgbClr val="FFFFFF"/>
          </a:solidFill>
          <a:ln w="9360">
            <a:solidFill>
              <a:srgbClr val="000000"/>
            </a:solidFill>
            <a:miter lim="800000"/>
            <a:headEnd/>
            <a:tailEnd/>
          </a:ln>
        </p:spPr>
        <p:txBody>
          <a:bodyPr wrap="none" lIns="91303" tIns="45651" rIns="91303" bIns="45651"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922" algn="l"/>
                <a:tab pos="892601" algn="l"/>
                <a:tab pos="1341279" algn="l"/>
                <a:tab pos="1789958" algn="l"/>
                <a:tab pos="2238636" algn="l"/>
                <a:tab pos="2687315" algn="l"/>
                <a:tab pos="3135993" algn="l"/>
                <a:tab pos="3584672" algn="l"/>
                <a:tab pos="4033350" algn="l"/>
                <a:tab pos="4482029" algn="l"/>
                <a:tab pos="4929122" algn="l"/>
                <a:tab pos="5379386" algn="l"/>
                <a:tab pos="5828064" algn="l"/>
                <a:tab pos="6275157" algn="l"/>
                <a:tab pos="6725421" algn="l"/>
                <a:tab pos="7174100" algn="l"/>
                <a:tab pos="7621193" algn="l"/>
                <a:tab pos="8071456" algn="l"/>
                <a:tab pos="8520134" algn="l"/>
                <a:tab pos="896722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3" y="954361"/>
            <a:ext cx="4437371" cy="3434426"/>
          </a:xfrm>
          <a:prstGeom prst="rect">
            <a:avLst/>
          </a:prstGeom>
          <a:solidFill>
            <a:srgbClr val="FFFFFF"/>
          </a:solidFill>
          <a:ln w="9360">
            <a:solidFill>
              <a:srgbClr val="000000"/>
            </a:solidFill>
            <a:miter lim="800000"/>
            <a:headEnd/>
            <a:tailEnd/>
          </a:ln>
        </p:spPr>
        <p:txBody>
          <a:bodyPr wrap="none" lIns="91303" tIns="45651" rIns="91303" bIns="45651"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922" algn="l"/>
                <a:tab pos="892601" algn="l"/>
                <a:tab pos="1341279" algn="l"/>
                <a:tab pos="1789958" algn="l"/>
                <a:tab pos="2238636" algn="l"/>
                <a:tab pos="2687315" algn="l"/>
                <a:tab pos="3135993" algn="l"/>
                <a:tab pos="3584672" algn="l"/>
                <a:tab pos="4033350" algn="l"/>
                <a:tab pos="4482029" algn="l"/>
                <a:tab pos="4929122" algn="l"/>
                <a:tab pos="5379386" algn="l"/>
                <a:tab pos="5828064" algn="l"/>
                <a:tab pos="6275157" algn="l"/>
                <a:tab pos="6725421" algn="l"/>
                <a:tab pos="7174100" algn="l"/>
                <a:tab pos="7621193" algn="l"/>
                <a:tab pos="8071456" algn="l"/>
                <a:tab pos="8520134" algn="l"/>
                <a:tab pos="896722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80153" y="954361"/>
            <a:ext cx="4437371" cy="3434426"/>
          </a:xfrm>
          <a:prstGeom prst="rect">
            <a:avLst/>
          </a:prstGeom>
          <a:solidFill>
            <a:srgbClr val="FFFFFF"/>
          </a:solidFill>
          <a:ln w="9360">
            <a:solidFill>
              <a:srgbClr val="000000"/>
            </a:solidFill>
            <a:miter lim="800000"/>
            <a:headEnd/>
            <a:tailEnd/>
          </a:ln>
        </p:spPr>
        <p:txBody>
          <a:bodyPr wrap="none" lIns="91303" tIns="45651" rIns="91303" bIns="45651"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a:lnSpc>
                <a:spcPct val="93000"/>
              </a:lnSpc>
              <a:buClr>
                <a:srgbClr val="000000"/>
              </a:buClr>
              <a:buSzPct val="100000"/>
              <a:buFont typeface="Times New Roman" pitchFamily="18" charset="0"/>
              <a:buNone/>
            </a:pPr>
            <a:endParaRPr lang="fr-FR" altLang="fr-FR" sz="1800">
              <a:solidFill>
                <a:srgbClr val="FFFFFF"/>
              </a:solidFill>
              <a:latin typeface="Arial" pitchFamily="34" charset="0"/>
              <a:ea typeface="Arial Unicode MS" pitchFamily="34" charset="-128"/>
              <a:cs typeface="Arial Unicode MS" pitchFamily="34" charset="-128"/>
            </a:endParaRPr>
          </a:p>
        </p:txBody>
      </p:sp>
      <p:sp>
        <p:nvSpPr>
          <p:cNvPr id="44035" name="Text Box 3"/>
          <p:cNvSpPr>
            <a:spLocks noGrp="1" noChangeArrowheads="1"/>
          </p:cNvSpPr>
          <p:nvPr>
            <p:ph type="body"/>
          </p:nvPr>
        </p:nvSpPr>
        <p:spPr>
          <a:xfrm>
            <a:off x="1052696" y="4722337"/>
            <a:ext cx="4656092" cy="4621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9"/>
              </a:spcBef>
              <a:tabLst>
                <a:tab pos="0" algn="l"/>
                <a:tab pos="443922" algn="l"/>
                <a:tab pos="892601" algn="l"/>
                <a:tab pos="1341279" algn="l"/>
                <a:tab pos="1789958" algn="l"/>
                <a:tab pos="2238636" algn="l"/>
                <a:tab pos="2687315" algn="l"/>
                <a:tab pos="3135993" algn="l"/>
                <a:tab pos="3584672" algn="l"/>
                <a:tab pos="4033350" algn="l"/>
                <a:tab pos="4482029" algn="l"/>
                <a:tab pos="4929122" algn="l"/>
                <a:tab pos="5379386" algn="l"/>
                <a:tab pos="5828064" algn="l"/>
                <a:tab pos="6275157" algn="l"/>
                <a:tab pos="6725421" algn="l"/>
                <a:tab pos="7174100" algn="l"/>
                <a:tab pos="7621193" algn="l"/>
                <a:tab pos="8071456" algn="l"/>
                <a:tab pos="8520134" algn="l"/>
                <a:tab pos="8967227" algn="l"/>
              </a:tabLst>
            </a:pPr>
            <a:endParaRPr lang="fr-FR" altLang="fr-FR" smtClean="0">
              <a:latin typeface="Times New Roman" pitchFamily="18"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0937" cy="3721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155A01-2F6D-4CD8-821D-D769A0B33C36}" type="slidenum">
              <a:rPr lang="fr-FR" smtClean="0"/>
              <a:pPr/>
              <a:t>13</a:t>
            </a:fld>
            <a:endParaRPr lang="fr-FR"/>
          </a:p>
        </p:txBody>
      </p:sp>
    </p:spTree>
    <p:extLst>
      <p:ext uri="{BB962C8B-B14F-4D97-AF65-F5344CB8AC3E}">
        <p14:creationId xmlns:p14="http://schemas.microsoft.com/office/powerpoint/2010/main" val="4093327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DF29FFA-9679-48F1-9710-E409D890703F}" type="datetime1">
              <a:rPr lang="fr-FR" smtClean="0"/>
              <a:t>06/12/2016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0A856D-0C83-4BA4-BF99-351FA56B81DD}" type="datetime1">
              <a:rPr lang="fr-FR" smtClean="0"/>
              <a:t>06/12/2016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BF9968A-3EF8-4D25-AD16-391610BA3F36}" type="datetime1">
              <a:rPr lang="fr-FR" smtClean="0"/>
              <a:t>06/12/2016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a:xfrm>
            <a:off x="457200" y="1700812"/>
            <a:ext cx="8229600" cy="4525963"/>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a:xfrm>
            <a:off x="255043" y="6381332"/>
            <a:ext cx="2133600" cy="365125"/>
          </a:xfrm>
        </p:spPr>
        <p:txBody>
          <a:bodyPr/>
          <a:lstStyle>
            <a:lvl1pPr algn="l">
              <a:defRPr/>
            </a:lvl1pPr>
          </a:lstStyle>
          <a:p>
            <a:fld id="{1C7A1904-49EE-4DBA-8686-2F0AC22A4E8D}" type="slidenum">
              <a:rPr lang="fr-FR" smtClean="0"/>
              <a:pPr/>
              <a:t>‹N°›</a:t>
            </a:fld>
            <a:endParaRPr lang="fr-FR" dirty="0"/>
          </a:p>
        </p:txBody>
      </p:sp>
      <p:sp>
        <p:nvSpPr>
          <p:cNvPr id="7" name="Rectangle 6"/>
          <p:cNvSpPr/>
          <p:nvPr userDrawn="1"/>
        </p:nvSpPr>
        <p:spPr>
          <a:xfrm>
            <a:off x="0" y="1"/>
            <a:ext cx="9144000" cy="692696"/>
          </a:xfrm>
          <a:prstGeom prst="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W:\100000\100100\100102\_Administration\02- Logos - charte graphique\Logo\Cartouche_Metropo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5" y="110506"/>
            <a:ext cx="2099521" cy="47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100000\100100\100102\_Participation\06- Plan Local d'Urbanisme Métropolitain\06- Concertation\01- Communication et doc support\00- Plan Com et charte graphique\Commune\PLUI.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43041" y="52820"/>
            <a:ext cx="1300299" cy="56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1360C3C-6AB7-42C4-8C6C-3F16698A36EB}" type="datetime1">
              <a:rPr lang="fr-FR" smtClean="0"/>
              <a:t>06/12/2016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30E6918-9A20-475C-8DAB-2F402FBB912F}" type="datetime1">
              <a:rPr lang="fr-FR" smtClean="0"/>
              <a:t>06/12/2016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31BEF11-4AF1-4B02-87A6-827C7DF2E839}" type="datetime1">
              <a:rPr lang="fr-FR" smtClean="0"/>
              <a:t>06/12/2016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E17BC68-663C-4839-B72B-FAAC9D008D7F}" type="datetime1">
              <a:rPr lang="fr-FR" smtClean="0"/>
              <a:t>06/12/2016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E1F8130-9F44-4F95-9100-2465E125A99B}" type="datetime1">
              <a:rPr lang="fr-FR" smtClean="0"/>
              <a:t>06/12/2016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5AC59CD-40C0-45BF-B84A-1CD890E9E80F}" type="datetime1">
              <a:rPr lang="fr-FR" smtClean="0"/>
              <a:t>06/12/2016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274C6DB-1549-41D7-A187-DA63430314C9}" type="datetime1">
              <a:rPr lang="fr-FR" smtClean="0"/>
              <a:t>06/12/2016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BB9F63-D888-443B-9DB3-161B422527B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10BF9-8698-4B18-91DD-22FD5E3D8577}" type="datetime1">
              <a:rPr lang="fr-FR" smtClean="0"/>
              <a:t>06/12/2016</a:t>
            </a:fld>
            <a:endParaRPr lang="fr-FR"/>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B9F63-D888-443B-9DB3-161B422527B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3.wdp"/><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
          <p:cNvSpPr>
            <a:spLocks noChangeArrowheads="1"/>
          </p:cNvSpPr>
          <p:nvPr/>
        </p:nvSpPr>
        <p:spPr bwMode="auto">
          <a:xfrm>
            <a:off x="62905" y="764704"/>
            <a:ext cx="5021263" cy="6048672"/>
          </a:xfrm>
          <a:prstGeom prst="roundRect">
            <a:avLst>
              <a:gd name="adj" fmla="val 23"/>
            </a:avLst>
          </a:pr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0125" tIns="40063" rIns="80125" bIns="40063"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b="1" dirty="0" smtClean="0">
              <a:solidFill>
                <a:schemeClr val="tx1"/>
              </a:solidFill>
              <a:latin typeface="Decima" pitchFamily="2" charset="0"/>
            </a:endParaRPr>
          </a:p>
          <a:p>
            <a:pPr eaLnBrk="1" hangingPunct="1"/>
            <a:r>
              <a:rPr lang="fr-FR" altLang="fr-FR" sz="3200" b="1" dirty="0" smtClean="0">
                <a:solidFill>
                  <a:schemeClr val="tx1"/>
                </a:solidFill>
                <a:latin typeface="Decima" pitchFamily="2" charset="0"/>
              </a:rPr>
              <a:t>P</a:t>
            </a:r>
            <a:r>
              <a:rPr lang="fr-FR" altLang="fr-FR" sz="3200" dirty="0" smtClean="0">
                <a:solidFill>
                  <a:schemeClr val="tx1"/>
                </a:solidFill>
                <a:latin typeface="Decima" pitchFamily="2" charset="0"/>
              </a:rPr>
              <a:t>lan </a:t>
            </a:r>
          </a:p>
          <a:p>
            <a:pPr eaLnBrk="1" hangingPunct="1"/>
            <a:r>
              <a:rPr lang="fr-FR" altLang="fr-FR" sz="3200" b="1" dirty="0" smtClean="0">
                <a:solidFill>
                  <a:schemeClr val="tx1"/>
                </a:solidFill>
                <a:latin typeface="Decima" pitchFamily="2" charset="0"/>
              </a:rPr>
              <a:t>L</a:t>
            </a:r>
            <a:r>
              <a:rPr lang="fr-FR" altLang="fr-FR" sz="3200" dirty="0" smtClean="0">
                <a:solidFill>
                  <a:schemeClr val="tx1"/>
                </a:solidFill>
                <a:latin typeface="Decima" pitchFamily="2" charset="0"/>
              </a:rPr>
              <a:t>ocal </a:t>
            </a:r>
          </a:p>
          <a:p>
            <a:pPr eaLnBrk="1" hangingPunct="1"/>
            <a:r>
              <a:rPr lang="fr-FR" altLang="fr-FR" sz="3200" dirty="0" smtClean="0">
                <a:solidFill>
                  <a:schemeClr val="tx1"/>
                </a:solidFill>
                <a:latin typeface="Decima" pitchFamily="2" charset="0"/>
              </a:rPr>
              <a:t>d’</a:t>
            </a:r>
            <a:r>
              <a:rPr lang="fr-FR" altLang="fr-FR" sz="3200" b="1" dirty="0" smtClean="0">
                <a:solidFill>
                  <a:schemeClr val="tx1"/>
                </a:solidFill>
                <a:latin typeface="Decima" pitchFamily="2" charset="0"/>
              </a:rPr>
              <a:t>U</a:t>
            </a:r>
            <a:r>
              <a:rPr lang="fr-FR" altLang="fr-FR" sz="3200" dirty="0" smtClean="0">
                <a:solidFill>
                  <a:schemeClr val="tx1"/>
                </a:solidFill>
                <a:latin typeface="Decima" pitchFamily="2" charset="0"/>
              </a:rPr>
              <a:t>rbanisme </a:t>
            </a:r>
          </a:p>
          <a:p>
            <a:pPr eaLnBrk="1" hangingPunct="1"/>
            <a:r>
              <a:rPr lang="fr-FR" altLang="fr-FR" sz="3200" b="1" dirty="0" smtClean="0">
                <a:solidFill>
                  <a:schemeClr val="tx1"/>
                </a:solidFill>
                <a:latin typeface="Decima" pitchFamily="2" charset="0"/>
              </a:rPr>
              <a:t>I</a:t>
            </a:r>
            <a:r>
              <a:rPr lang="fr-FR" altLang="fr-FR" sz="3200" dirty="0" smtClean="0">
                <a:solidFill>
                  <a:schemeClr val="tx1"/>
                </a:solidFill>
                <a:latin typeface="Decima" pitchFamily="2" charset="0"/>
              </a:rPr>
              <a:t>ntercommunal</a:t>
            </a:r>
            <a:endParaRPr lang="fr-FR" altLang="fr-FR" sz="3200" b="1" dirty="0" smtClean="0">
              <a:solidFill>
                <a:schemeClr val="tx1"/>
              </a:solidFill>
              <a:latin typeface="Decima" pitchFamily="2" charset="0"/>
            </a:endParaRPr>
          </a:p>
        </p:txBody>
      </p:sp>
      <p:sp>
        <p:nvSpPr>
          <p:cNvPr id="17411" name="AutoShape 2"/>
          <p:cNvSpPr>
            <a:spLocks noChangeArrowheads="1"/>
          </p:cNvSpPr>
          <p:nvPr/>
        </p:nvSpPr>
        <p:spPr bwMode="auto">
          <a:xfrm>
            <a:off x="5481639" y="2843217"/>
            <a:ext cx="354012" cy="65087"/>
          </a:xfrm>
          <a:prstGeom prst="roundRect">
            <a:avLst>
              <a:gd name="adj" fmla="val 2269"/>
            </a:avLst>
          </a:prstGeom>
          <a:solidFill>
            <a:srgbClr val="000000"/>
          </a:solidFill>
          <a:ln w="9360">
            <a:solidFill>
              <a:srgbClr val="000000"/>
            </a:solidFill>
            <a:miter lim="800000"/>
            <a:headEnd/>
            <a:tailEnd/>
          </a:ln>
        </p:spPr>
        <p:txBody>
          <a:bodyPr wrap="none" lIns="80125" tIns="40063" rIns="80125" bIns="40063"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dirty="0">
              <a:ea typeface="MS Gothic" pitchFamily="49" charset="-128"/>
            </a:endParaRPr>
          </a:p>
        </p:txBody>
      </p:sp>
      <p:sp>
        <p:nvSpPr>
          <p:cNvPr id="17413" name="Text Box 6"/>
          <p:cNvSpPr txBox="1">
            <a:spLocks noChangeArrowheads="1"/>
          </p:cNvSpPr>
          <p:nvPr/>
        </p:nvSpPr>
        <p:spPr bwMode="auto">
          <a:xfrm>
            <a:off x="5495925" y="2349501"/>
            <a:ext cx="2463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1pPr>
            <a:lvl2pPr marL="742950" indent="-28575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2pPr>
            <a:lvl3pPr marL="11430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3pPr>
            <a:lvl4pPr marL="16002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4pPr>
            <a:lvl5pPr marL="20574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9pPr>
          </a:lstStyle>
          <a:p>
            <a:pPr eaLnBrk="1" hangingPunct="1">
              <a:lnSpc>
                <a:spcPct val="102000"/>
              </a:lnSpc>
            </a:pPr>
            <a:r>
              <a:rPr lang="fr-FR" altLang="fr-FR" sz="1500" b="1" dirty="0">
                <a:solidFill>
                  <a:srgbClr val="000000"/>
                </a:solidFill>
                <a:latin typeface="Decima-Bold" pitchFamily="50" charset="0"/>
                <a:ea typeface="MS Gothic" pitchFamily="49" charset="-128"/>
                <a:cs typeface="Arial Unicode MS" pitchFamily="34" charset="-128"/>
              </a:rPr>
              <a:t>GRENOBLE-ALPES MÉTROPOLE</a:t>
            </a:r>
          </a:p>
        </p:txBody>
      </p:sp>
      <p:pic>
        <p:nvPicPr>
          <p:cNvPr id="174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625" y="1412879"/>
            <a:ext cx="7921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5" name="Rectangle 8"/>
          <p:cNvSpPr>
            <a:spLocks noGrp="1" noChangeArrowheads="1"/>
          </p:cNvSpPr>
          <p:nvPr>
            <p:ph type="title" idx="4294967295"/>
          </p:nvPr>
        </p:nvSpPr>
        <p:spPr>
          <a:xfrm>
            <a:off x="5220072" y="2843217"/>
            <a:ext cx="3779912" cy="3610120"/>
          </a:xfrm>
        </p:spPr>
        <p:txBody>
          <a:bodyPr tIns="21767">
            <a:normAutofit fontScale="90000"/>
          </a:bodyPr>
          <a:lstStyle/>
          <a:p>
            <a:pPr algn="r"/>
            <a:r>
              <a:rPr lang="fr-FR" altLang="fr-FR" sz="2400" b="1" dirty="0" smtClean="0">
                <a:solidFill>
                  <a:schemeClr val="tx1"/>
                </a:solidFill>
                <a:latin typeface="Decima" pitchFamily="2" charset="0"/>
              </a:rPr>
              <a:t/>
            </a:r>
            <a:br>
              <a:rPr lang="fr-FR" altLang="fr-FR" sz="2400" b="1" dirty="0" smtClean="0">
                <a:solidFill>
                  <a:schemeClr val="tx1"/>
                </a:solidFill>
                <a:latin typeface="Decima" pitchFamily="2" charset="0"/>
              </a:rPr>
            </a:br>
            <a:r>
              <a:rPr lang="fr-FR" altLang="fr-FR" sz="2400" b="1" dirty="0">
                <a:latin typeface="Decima" pitchFamily="2" charset="0"/>
              </a:rPr>
              <a:t/>
            </a:r>
            <a:br>
              <a:rPr lang="fr-FR" altLang="fr-FR" sz="2400" b="1" dirty="0">
                <a:latin typeface="Decima" pitchFamily="2" charset="0"/>
              </a:rPr>
            </a:br>
            <a:r>
              <a:rPr lang="fr-FR" altLang="fr-FR" sz="2400" b="1" dirty="0" smtClean="0">
                <a:latin typeface="Decima" pitchFamily="2" charset="0"/>
              </a:rPr>
              <a:t>Orientations générales du </a:t>
            </a:r>
            <a:br>
              <a:rPr lang="fr-FR" altLang="fr-FR" sz="2400" b="1" dirty="0" smtClean="0">
                <a:latin typeface="Decima" pitchFamily="2" charset="0"/>
              </a:rPr>
            </a:br>
            <a:r>
              <a:rPr lang="fr-FR" altLang="fr-FR" sz="2400" b="1" dirty="0" smtClean="0">
                <a:latin typeface="Decima" pitchFamily="2" charset="0"/>
              </a:rPr>
              <a:t>Projet </a:t>
            </a:r>
            <a:r>
              <a:rPr lang="fr-FR" altLang="fr-FR" sz="2400" b="1" dirty="0" smtClean="0">
                <a:latin typeface="Decima" pitchFamily="2" charset="0"/>
              </a:rPr>
              <a:t>d’Aménagement et de Développement </a:t>
            </a:r>
            <a:r>
              <a:rPr lang="fr-FR" altLang="fr-FR" sz="2400" b="1" dirty="0" smtClean="0">
                <a:latin typeface="Decima" pitchFamily="2" charset="0"/>
              </a:rPr>
              <a:t>Durables</a:t>
            </a:r>
            <a:r>
              <a:rPr lang="fr-FR" altLang="fr-FR" sz="2400" b="1" dirty="0" smtClean="0">
                <a:latin typeface="Decima" pitchFamily="2" charset="0"/>
              </a:rPr>
              <a:t/>
            </a:r>
            <a:br>
              <a:rPr lang="fr-FR" altLang="fr-FR" sz="2400" b="1" dirty="0" smtClean="0">
                <a:latin typeface="Decima" pitchFamily="2" charset="0"/>
              </a:rPr>
            </a:br>
            <a:r>
              <a:rPr lang="fr-FR" altLang="fr-FR" sz="2400" b="1" dirty="0" smtClean="0">
                <a:latin typeface="Decima" pitchFamily="2" charset="0"/>
              </a:rPr>
              <a:t/>
            </a:r>
            <a:br>
              <a:rPr lang="fr-FR" altLang="fr-FR" sz="2400" b="1" dirty="0" smtClean="0">
                <a:latin typeface="Decima" pitchFamily="2" charset="0"/>
              </a:rPr>
            </a:br>
            <a:r>
              <a:rPr lang="fr-FR" altLang="fr-FR" sz="2400" b="1" dirty="0">
                <a:latin typeface="Decima" pitchFamily="2" charset="0"/>
              </a:rPr>
              <a:t/>
            </a:r>
            <a:br>
              <a:rPr lang="fr-FR" altLang="fr-FR" sz="2400" b="1" dirty="0">
                <a:latin typeface="Decima" pitchFamily="2" charset="0"/>
              </a:rPr>
            </a:br>
            <a:r>
              <a:rPr lang="fr-FR" altLang="fr-FR" sz="2400" b="1" dirty="0">
                <a:latin typeface="Decima" pitchFamily="2" charset="0"/>
              </a:rPr>
              <a:t/>
            </a:r>
            <a:br>
              <a:rPr lang="fr-FR" altLang="fr-FR" sz="2400" b="1" dirty="0">
                <a:latin typeface="Decima" pitchFamily="2" charset="0"/>
              </a:rPr>
            </a:br>
            <a:r>
              <a:rPr lang="fr-FR" altLang="fr-FR" sz="2400" b="1" dirty="0" smtClean="0">
                <a:latin typeface="Decima" pitchFamily="2" charset="0"/>
              </a:rPr>
              <a:t/>
            </a:r>
            <a:br>
              <a:rPr lang="fr-FR" altLang="fr-FR" sz="2400" b="1" dirty="0" smtClean="0">
                <a:latin typeface="Decima" pitchFamily="2" charset="0"/>
              </a:rPr>
            </a:br>
            <a:r>
              <a:rPr lang="fr-FR" altLang="fr-FR" sz="2400" b="1" dirty="0" smtClean="0">
                <a:latin typeface="Decima" pitchFamily="2" charset="0"/>
              </a:rPr>
              <a:t>EP Scot</a:t>
            </a:r>
            <a:br>
              <a:rPr lang="fr-FR" altLang="fr-FR" sz="2400" b="1" dirty="0" smtClean="0">
                <a:latin typeface="Decima" pitchFamily="2" charset="0"/>
              </a:rPr>
            </a:br>
            <a:r>
              <a:rPr lang="fr-FR" altLang="fr-FR" sz="2400" b="1" dirty="0" smtClean="0">
                <a:latin typeface="Decima" pitchFamily="2" charset="0"/>
              </a:rPr>
              <a:t>13 décembre 2016</a:t>
            </a:r>
            <a:r>
              <a:rPr lang="fr-FR" altLang="fr-FR" sz="2400" b="1" dirty="0">
                <a:latin typeface="Decima" pitchFamily="2" charset="0"/>
              </a:rPr>
              <a:t/>
            </a:r>
            <a:br>
              <a:rPr lang="fr-FR" altLang="fr-FR" sz="2400" b="1" dirty="0">
                <a:latin typeface="Decima" pitchFamily="2" charset="0"/>
              </a:rPr>
            </a:br>
            <a:endParaRPr lang="fr-FR" altLang="fr-FR" sz="2400" b="1" dirty="0" smtClean="0">
              <a:solidFill>
                <a:srgbClr val="FF0000"/>
              </a:solidFill>
              <a:latin typeface="Decima" pitchFamily="2" charset="0"/>
            </a:endParaRPr>
          </a:p>
        </p:txBody>
      </p:sp>
    </p:spTree>
    <p:extLst>
      <p:ext uri="{BB962C8B-B14F-4D97-AF65-F5344CB8AC3E}">
        <p14:creationId xmlns:p14="http://schemas.microsoft.com/office/powerpoint/2010/main" val="860187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15816" y="-27384"/>
            <a:ext cx="4392488" cy="707886"/>
          </a:xfrm>
          <a:prstGeom prst="rect">
            <a:avLst/>
          </a:prstGeom>
          <a:solidFill>
            <a:srgbClr val="FFF100"/>
          </a:solidFill>
        </p:spPr>
        <p:txBody>
          <a:bodyPr wrap="square">
            <a:spAutoFit/>
          </a:bodyPr>
          <a:lstStyle/>
          <a:p>
            <a:r>
              <a:rPr lang="fr-FR" sz="2000" cap="small" dirty="0">
                <a:latin typeface="Decima" panose="02000506000000020004" pitchFamily="2" charset="0"/>
              </a:rPr>
              <a:t>Faire </a:t>
            </a:r>
            <a:r>
              <a:rPr lang="fr-FR" sz="2400" cap="small" dirty="0">
                <a:latin typeface="Decima" panose="02000506000000020004" pitchFamily="2" charset="0"/>
              </a:rPr>
              <a:t>m</a:t>
            </a:r>
            <a:r>
              <a:rPr lang="fr-FR" sz="2000" cap="small" dirty="0">
                <a:latin typeface="Decima" panose="02000506000000020004" pitchFamily="2" charset="0"/>
              </a:rPr>
              <a:t>étropole autour de la diversité des paysages et des patrimoines</a:t>
            </a:r>
          </a:p>
        </p:txBody>
      </p:sp>
      <p:pic>
        <p:nvPicPr>
          <p:cNvPr id="4100" name="Picture 4" descr="W:\24000\24100\Planif&amp;Etudes\07_PLUI\05.1_PADD\Débat en commune\Powerpoint\Images - photos\©Nacho-Grez-Outdoor-Sports-Photography-496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rot="386752">
            <a:off x="5458979" y="810478"/>
            <a:ext cx="3144623" cy="2015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ZoneTexte 2"/>
          <p:cNvSpPr txBox="1">
            <a:spLocks noChangeArrowheads="1"/>
          </p:cNvSpPr>
          <p:nvPr/>
        </p:nvSpPr>
        <p:spPr bwMode="auto">
          <a:xfrm>
            <a:off x="251520" y="908720"/>
            <a:ext cx="4248472" cy="5282322"/>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pPr>
            <a:r>
              <a:rPr lang="fr-FR" sz="1600" b="1" i="1" dirty="0">
                <a:latin typeface="+mn-lt"/>
                <a:cs typeface="Times New Roman" panose="02020603050405020304" pitchFamily="18" charset="0"/>
              </a:rPr>
              <a:t>« La diversité est une richesse autour de laquelle la Métropole souhaite se construire en reconnaissant la valeur que chaque espace lui apporte</a:t>
            </a:r>
            <a:r>
              <a:rPr lang="fr-FR" sz="1600" b="1" i="1" dirty="0" smtClean="0">
                <a:latin typeface="+mn-lt"/>
                <a:cs typeface="Times New Roman" panose="02020603050405020304" pitchFamily="18" charset="0"/>
              </a:rPr>
              <a:t>.» p.20</a:t>
            </a:r>
            <a:endParaRPr lang="fr-FR" sz="1600" b="1" i="1" dirty="0">
              <a:latin typeface="+mn-lt"/>
              <a:cs typeface="Times New Roman" panose="02020603050405020304" pitchFamily="18" charset="0"/>
            </a:endParaRPr>
          </a:p>
          <a:p>
            <a:pPr>
              <a:spcBef>
                <a:spcPts val="300"/>
              </a:spcBef>
            </a:pPr>
            <a:endParaRPr lang="fr-FR" sz="1600" b="1" dirty="0" smtClean="0">
              <a:latin typeface="+mn-lt"/>
            </a:endParaRPr>
          </a:p>
          <a:p>
            <a:pPr>
              <a:spcBef>
                <a:spcPts val="300"/>
              </a:spcBef>
            </a:pPr>
            <a:r>
              <a:rPr lang="fr-FR" sz="1600" b="1" i="1" dirty="0" smtClean="0">
                <a:latin typeface="+mn-lt"/>
              </a:rPr>
              <a:t>« </a:t>
            </a:r>
            <a:r>
              <a:rPr lang="fr-FR" sz="1600" b="1" i="1" dirty="0">
                <a:latin typeface="+mn-lt"/>
              </a:rPr>
              <a:t>Il s’avère par conséquent nécessaire d’affirmer la volonté de réintroduire les valeurs paysagères dans le projet de </a:t>
            </a:r>
            <a:r>
              <a:rPr lang="fr-FR" sz="1600" b="1" i="1" dirty="0" smtClean="0">
                <a:latin typeface="+mn-lt"/>
              </a:rPr>
              <a:t>territoire » p. 30</a:t>
            </a:r>
          </a:p>
          <a:p>
            <a:pPr>
              <a:spcBef>
                <a:spcPts val="300"/>
              </a:spcBef>
            </a:pPr>
            <a:endParaRPr lang="fr-FR" sz="1800" b="1" dirty="0" smtClean="0">
              <a:latin typeface="+mn-lt"/>
            </a:endParaRPr>
          </a:p>
          <a:p>
            <a:pPr>
              <a:spcBef>
                <a:spcPts val="300"/>
              </a:spcBef>
            </a:pPr>
            <a:endParaRPr lang="fr-FR" sz="1800" b="1" dirty="0" smtClean="0">
              <a:latin typeface="+mn-lt"/>
            </a:endParaRPr>
          </a:p>
          <a:p>
            <a:pPr>
              <a:spcBef>
                <a:spcPts val="300"/>
              </a:spcBef>
            </a:pPr>
            <a:r>
              <a:rPr lang="fr-FR" sz="1800" b="1" dirty="0" smtClean="0">
                <a:latin typeface="+mn-lt"/>
              </a:rPr>
              <a:t>Diagnostic et enjeux</a:t>
            </a:r>
            <a:endParaRPr lang="fr-FR" sz="1800" b="1" dirty="0">
              <a:latin typeface="+mn-lt"/>
            </a:endParaRPr>
          </a:p>
          <a:p>
            <a:pPr marL="285750" indent="-285750">
              <a:spcBef>
                <a:spcPts val="300"/>
              </a:spcBef>
              <a:spcAft>
                <a:spcPts val="300"/>
              </a:spcAft>
              <a:buFont typeface="Arial" panose="020B0604020202020204" pitchFamily="34" charset="0"/>
              <a:buChar char="•"/>
            </a:pPr>
            <a:endParaRPr lang="fr-FR" sz="1400" b="1" dirty="0" smtClean="0">
              <a:latin typeface="+mn-lt"/>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fr-FR" sz="1400" b="1" dirty="0" smtClean="0">
                <a:latin typeface="+mn-lt"/>
                <a:cs typeface="Arial" panose="020B0604020202020204" pitchFamily="34" charset="0"/>
              </a:rPr>
              <a:t>Une Métropole riche de la rencontre entre plaines, montagnes et rivières</a:t>
            </a:r>
            <a:endParaRPr lang="fr-FR" sz="1400" dirty="0" smtClean="0">
              <a:latin typeface="+mn-lt"/>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fr-FR" sz="1400" b="1" dirty="0" smtClean="0">
                <a:latin typeface="+mn-lt"/>
                <a:cs typeface="Arial" panose="020B0604020202020204" pitchFamily="34" charset="0"/>
              </a:rPr>
              <a:t>De grands paysages exceptionnels </a:t>
            </a:r>
            <a:r>
              <a:rPr lang="fr-FR" sz="1400" dirty="0" smtClean="0">
                <a:latin typeface="+mn-lt"/>
                <a:cs typeface="Arial" panose="020B0604020202020204" pitchFamily="34" charset="0"/>
              </a:rPr>
              <a:t>mais qui ont pu amener à négliger le </a:t>
            </a:r>
            <a:r>
              <a:rPr lang="fr-FR" sz="1400" b="1" dirty="0" smtClean="0">
                <a:latin typeface="+mn-lt"/>
                <a:cs typeface="Arial" panose="020B0604020202020204" pitchFamily="34" charset="0"/>
              </a:rPr>
              <a:t>paysage de proximité </a:t>
            </a:r>
            <a:r>
              <a:rPr lang="fr-FR" sz="1400" dirty="0" smtClean="0">
                <a:latin typeface="+mn-lt"/>
                <a:cs typeface="Arial" panose="020B0604020202020204" pitchFamily="34" charset="0"/>
              </a:rPr>
              <a:t>en cœur de villes et de villages</a:t>
            </a:r>
          </a:p>
          <a:p>
            <a:pPr marL="285750" indent="-285750">
              <a:spcBef>
                <a:spcPts val="300"/>
              </a:spcBef>
              <a:spcAft>
                <a:spcPts val="300"/>
              </a:spcAft>
              <a:buFont typeface="Arial" panose="020B0604020202020204" pitchFamily="34" charset="0"/>
              <a:buChar char="•"/>
            </a:pPr>
            <a:r>
              <a:rPr lang="fr-FR" sz="1400" b="1" dirty="0">
                <a:latin typeface="+mn-lt"/>
              </a:rPr>
              <a:t>Traces d’un passé commun, la Métropole est riche de </a:t>
            </a:r>
            <a:r>
              <a:rPr lang="fr-FR" sz="1400" b="1" dirty="0" smtClean="0">
                <a:latin typeface="+mn-lt"/>
              </a:rPr>
              <a:t>patrimoine </a:t>
            </a:r>
            <a:r>
              <a:rPr lang="fr-FR" sz="1400" dirty="0" smtClean="0">
                <a:latin typeface="+mn-lt"/>
              </a:rPr>
              <a:t>rappelant </a:t>
            </a:r>
            <a:r>
              <a:rPr lang="fr-FR" sz="1400" dirty="0">
                <a:latin typeface="+mn-lt"/>
              </a:rPr>
              <a:t>les périodes importantes du développement de notre territoire </a:t>
            </a:r>
            <a:endParaRPr lang="fr-FR" sz="1400" dirty="0" smtClean="0">
              <a:latin typeface="+mn-lt"/>
              <a:cs typeface="Arial" panose="020B0604020202020204" pitchFamily="34" charset="0"/>
            </a:endParaRPr>
          </a:p>
        </p:txBody>
      </p:sp>
      <p:sp>
        <p:nvSpPr>
          <p:cNvPr id="2" name="Rectangle 1"/>
          <p:cNvSpPr/>
          <p:nvPr/>
        </p:nvSpPr>
        <p:spPr>
          <a:xfrm>
            <a:off x="4973691" y="3024966"/>
            <a:ext cx="3846781" cy="3608680"/>
          </a:xfrm>
          <a:prstGeom prst="rect">
            <a:avLst/>
          </a:prstGeom>
          <a:noFill/>
        </p:spPr>
        <p:txBody>
          <a:bodyPr wrap="square">
            <a:spAutoFit/>
          </a:bodyPr>
          <a:lstStyle/>
          <a:p>
            <a:pPr algn="just">
              <a:spcBef>
                <a:spcPts val="300"/>
              </a:spcBef>
            </a:pPr>
            <a:r>
              <a:rPr lang="fr-FR" b="1" u="sng" cap="small" dirty="0" smtClean="0">
                <a:latin typeface="Decima" panose="02000506000000020004" pitchFamily="2" charset="0"/>
              </a:rPr>
              <a:t>Les orientations du </a:t>
            </a:r>
            <a:r>
              <a:rPr lang="fr-FR" b="1" u="sng" cap="small" dirty="0">
                <a:latin typeface="Decima" panose="02000506000000020004" pitchFamily="2" charset="0"/>
              </a:rPr>
              <a:t>PADD</a:t>
            </a:r>
          </a:p>
          <a:p>
            <a:pPr marL="342900" lvl="0" indent="-342900" algn="just">
              <a:spcBef>
                <a:spcPts val="300"/>
              </a:spcBef>
              <a:buFont typeface="Arial" panose="020B0604020202020204" pitchFamily="34" charset="0"/>
              <a:buChar char="•"/>
            </a:pPr>
            <a:r>
              <a:rPr lang="fr-FR" sz="1400" b="1" dirty="0" smtClean="0">
                <a:cs typeface="Times New Roman" panose="02020603050405020304" pitchFamily="18" charset="0"/>
              </a:rPr>
              <a:t>Placer </a:t>
            </a:r>
            <a:r>
              <a:rPr lang="fr-FR" sz="1400" b="1" dirty="0">
                <a:cs typeface="Times New Roman" panose="02020603050405020304" pitchFamily="18" charset="0"/>
              </a:rPr>
              <a:t>la richesse des paysages au cœur du projet métropolitain </a:t>
            </a:r>
          </a:p>
          <a:p>
            <a:pPr marL="342900" indent="-161925" algn="just">
              <a:spcBef>
                <a:spcPts val="300"/>
              </a:spcBef>
              <a:buFontTx/>
              <a:buChar char="-"/>
            </a:pPr>
            <a:r>
              <a:rPr lang="fr-FR" sz="1100" dirty="0" smtClean="0">
                <a:latin typeface="Decima" panose="02000506000000020004" pitchFamily="2" charset="0"/>
              </a:rPr>
              <a:t>Valoriser </a:t>
            </a:r>
            <a:r>
              <a:rPr lang="fr-FR" sz="1100" dirty="0">
                <a:latin typeface="Decima" panose="02000506000000020004" pitchFamily="2" charset="0"/>
              </a:rPr>
              <a:t>les points </a:t>
            </a:r>
            <a:r>
              <a:rPr lang="fr-FR" sz="1100" b="1" dirty="0">
                <a:latin typeface="Decima" panose="02000506000000020004" pitchFamily="2" charset="0"/>
              </a:rPr>
              <a:t>de vue sur le grand paysage</a:t>
            </a:r>
          </a:p>
          <a:p>
            <a:pPr marL="342900" indent="-161925" algn="just">
              <a:spcBef>
                <a:spcPts val="300"/>
              </a:spcBef>
              <a:buFontTx/>
              <a:buChar char="-"/>
            </a:pPr>
            <a:r>
              <a:rPr lang="fr-FR" sz="1100" dirty="0">
                <a:latin typeface="Decima" panose="02000506000000020004" pitchFamily="2" charset="0"/>
              </a:rPr>
              <a:t>Remettre en scène la </a:t>
            </a:r>
            <a:r>
              <a:rPr lang="fr-FR" sz="1100" b="1" dirty="0">
                <a:latin typeface="Decima" panose="02000506000000020004" pitchFamily="2" charset="0"/>
              </a:rPr>
              <a:t>présence de </a:t>
            </a:r>
            <a:r>
              <a:rPr lang="fr-FR" sz="1100" b="1" dirty="0" smtClean="0">
                <a:latin typeface="Decima" panose="02000506000000020004" pitchFamily="2" charset="0"/>
              </a:rPr>
              <a:t>l’eau</a:t>
            </a:r>
            <a:endParaRPr lang="fr-FR" sz="1100" b="1" dirty="0">
              <a:latin typeface="Decima" panose="02000506000000020004" pitchFamily="2" charset="0"/>
            </a:endParaRPr>
          </a:p>
          <a:p>
            <a:pPr marL="342900" indent="-161925" algn="just">
              <a:spcBef>
                <a:spcPts val="300"/>
              </a:spcBef>
              <a:buFontTx/>
              <a:buChar char="-"/>
            </a:pPr>
            <a:r>
              <a:rPr lang="fr-FR" sz="1100" dirty="0" smtClean="0">
                <a:latin typeface="Decima" panose="02000506000000020004" pitchFamily="2" charset="0"/>
              </a:rPr>
              <a:t>Requalifier </a:t>
            </a:r>
            <a:r>
              <a:rPr lang="fr-FR" sz="1100" dirty="0">
                <a:latin typeface="Decima" panose="02000506000000020004" pitchFamily="2" charset="0"/>
              </a:rPr>
              <a:t>les abords des voies rapides urbaines, des entrées de </a:t>
            </a:r>
            <a:r>
              <a:rPr lang="fr-FR" sz="1100" dirty="0" smtClean="0">
                <a:latin typeface="Decima" panose="02000506000000020004" pitchFamily="2" charset="0"/>
              </a:rPr>
              <a:t>ville</a:t>
            </a:r>
          </a:p>
          <a:p>
            <a:pPr marL="342900" indent="-161925" algn="just">
              <a:spcBef>
                <a:spcPts val="300"/>
              </a:spcBef>
              <a:buFontTx/>
              <a:buChar char="-"/>
            </a:pPr>
            <a:r>
              <a:rPr lang="fr-FR" sz="1100" dirty="0" smtClean="0">
                <a:latin typeface="Decima" panose="02000506000000020004" pitchFamily="2" charset="0"/>
              </a:rPr>
              <a:t>Définir et traiter des seuils pérennes entre espaces urbanisés et non urbanisés</a:t>
            </a:r>
            <a:endParaRPr lang="fr-FR" sz="1100" dirty="0">
              <a:latin typeface="Decima" panose="02000506000000020004" pitchFamily="2" charset="0"/>
            </a:endParaRPr>
          </a:p>
          <a:p>
            <a:pPr marL="342900" indent="-161925" algn="just">
              <a:spcBef>
                <a:spcPts val="300"/>
              </a:spcBef>
              <a:buFontTx/>
              <a:buChar char="-"/>
            </a:pPr>
            <a:r>
              <a:rPr lang="fr-FR" sz="1100" dirty="0" smtClean="0">
                <a:latin typeface="Decima" panose="02000506000000020004" pitchFamily="2" charset="0"/>
              </a:rPr>
              <a:t>Identifier et réinstaurer les structures paysagères patrimoniales</a:t>
            </a:r>
            <a:endParaRPr lang="fr-FR" sz="1100" dirty="0">
              <a:latin typeface="Decima" panose="02000506000000020004" pitchFamily="2" charset="0"/>
            </a:endParaRPr>
          </a:p>
          <a:p>
            <a:pPr marL="342900" indent="-161925" algn="just">
              <a:spcBef>
                <a:spcPts val="300"/>
              </a:spcBef>
              <a:buFontTx/>
              <a:buChar char="-"/>
            </a:pPr>
            <a:r>
              <a:rPr lang="fr-FR" sz="1100" dirty="0" smtClean="0">
                <a:latin typeface="Decima" panose="02000506000000020004" pitchFamily="2" charset="0"/>
              </a:rPr>
              <a:t>Renforcer les connexions entre les espaces de nature de la Métropole</a:t>
            </a:r>
          </a:p>
          <a:p>
            <a:pPr marL="342900" indent="-161925" algn="just">
              <a:spcBef>
                <a:spcPts val="300"/>
              </a:spcBef>
              <a:buFontTx/>
              <a:buChar char="-"/>
            </a:pPr>
            <a:r>
              <a:rPr lang="fr-FR" sz="1100" dirty="0" smtClean="0">
                <a:latin typeface="Decima" panose="02000506000000020004" pitchFamily="2" charset="0"/>
              </a:rPr>
              <a:t>Mettre en avant et valoriser le rôle de l’agriculture dans la construction et le maintien des paysages ouverts</a:t>
            </a:r>
          </a:p>
          <a:p>
            <a:pPr marL="285750" indent="-285750" algn="just">
              <a:spcBef>
                <a:spcPts val="300"/>
              </a:spcBef>
              <a:buFont typeface="Arial" panose="020B0604020202020204" pitchFamily="34" charset="0"/>
              <a:buChar char="•"/>
            </a:pPr>
            <a:r>
              <a:rPr lang="fr-FR" sz="1400" b="1" dirty="0" smtClean="0">
                <a:latin typeface="Decima" panose="02000506000000020004" pitchFamily="2" charset="0"/>
              </a:rPr>
              <a:t>Préserver et mettre en valeur les patrimoines            du territoire</a:t>
            </a:r>
            <a:endParaRPr lang="fr-FR" sz="1400" b="1" dirty="0">
              <a:latin typeface="Decima" panose="02000506000000020004" pitchFamily="2" charset="0"/>
            </a:endParaRPr>
          </a:p>
        </p:txBody>
      </p:sp>
    </p:spTree>
    <p:extLst>
      <p:ext uri="{BB962C8B-B14F-4D97-AF65-F5344CB8AC3E}">
        <p14:creationId xmlns:p14="http://schemas.microsoft.com/office/powerpoint/2010/main" val="243399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descr="W:\24000\24100\Planif&amp;Etudes\07_PLUI\05.1_PADD\Débat en commune\Powerpoint\Images - photos\Ru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2252">
            <a:off x="2105288" y="1871720"/>
            <a:ext cx="2917287" cy="1815836"/>
          </a:xfrm>
          <a:prstGeom prst="rect">
            <a:avLst/>
          </a:prstGeom>
          <a:ln>
            <a:noFill/>
          </a:ln>
          <a:effectLst>
            <a:outerShdw blurRad="292100" dist="139700" dir="2700000" algn="tl" rotWithShape="0">
              <a:srgbClr val="333333">
                <a:alpha val="65000"/>
              </a:srgbClr>
            </a:outerShdw>
          </a:effectLst>
          <a:extLst/>
        </p:spPr>
      </p:pic>
      <p:sp>
        <p:nvSpPr>
          <p:cNvPr id="7" name="ZoneTexte 2"/>
          <p:cNvSpPr txBox="1">
            <a:spLocks noChangeArrowheads="1"/>
          </p:cNvSpPr>
          <p:nvPr/>
        </p:nvSpPr>
        <p:spPr bwMode="auto">
          <a:xfrm>
            <a:off x="4860032" y="2428726"/>
            <a:ext cx="4392488" cy="4653980"/>
          </a:xfrm>
          <a:prstGeom prst="roundRect">
            <a:avLst/>
          </a:prstGeom>
          <a:noFill/>
          <a:ln>
            <a:noFill/>
          </a:ln>
          <a:effectLst>
            <a:softEdge rad="63500"/>
          </a:effectLst>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285750" indent="-285750">
              <a:spcBef>
                <a:spcPts val="300"/>
              </a:spcBef>
              <a:buFont typeface="Arial" panose="020B0604020202020204" pitchFamily="34" charset="0"/>
              <a:buChar char="•"/>
            </a:pPr>
            <a:r>
              <a:rPr lang="fr-FR" sz="1600" b="1" dirty="0" smtClean="0">
                <a:latin typeface="Decima" panose="02000506000000020004" pitchFamily="2" charset="0"/>
              </a:rPr>
              <a:t>Faciliter </a:t>
            </a:r>
            <a:r>
              <a:rPr lang="fr-FR" sz="1600" b="1" dirty="0">
                <a:latin typeface="Decima" panose="02000506000000020004" pitchFamily="2" charset="0"/>
              </a:rPr>
              <a:t>la mise en œuvre d’aménagements </a:t>
            </a:r>
            <a:r>
              <a:rPr lang="fr-FR" sz="1600" b="1" dirty="0" smtClean="0">
                <a:latin typeface="Decima" panose="02000506000000020004" pitchFamily="2" charset="0"/>
              </a:rPr>
              <a:t>résilients</a:t>
            </a:r>
          </a:p>
          <a:p>
            <a:pPr marL="365125" lvl="1" indent="-307975" algn="just">
              <a:spcBef>
                <a:spcPts val="300"/>
              </a:spcBef>
              <a:buFont typeface="Decima" panose="02000506000000020004" pitchFamily="2" charset="0"/>
              <a:buChar char="−"/>
            </a:pPr>
            <a:r>
              <a:rPr lang="fr-FR" sz="1200" b="1" dirty="0">
                <a:latin typeface="Decima" panose="02000506000000020004" pitchFamily="2" charset="0"/>
              </a:rPr>
              <a:t>Orienter</a:t>
            </a:r>
            <a:r>
              <a:rPr lang="fr-FR" sz="1200" dirty="0">
                <a:latin typeface="Decima" panose="02000506000000020004" pitchFamily="2" charset="0"/>
              </a:rPr>
              <a:t> les vocations principales </a:t>
            </a:r>
            <a:r>
              <a:rPr lang="fr-FR" sz="1200" dirty="0" smtClean="0">
                <a:latin typeface="Decima" panose="02000506000000020004" pitchFamily="2" charset="0"/>
              </a:rPr>
              <a:t>et </a:t>
            </a:r>
            <a:r>
              <a:rPr lang="fr-FR" sz="1200" dirty="0">
                <a:latin typeface="Decima" panose="02000506000000020004" pitchFamily="2" charset="0"/>
              </a:rPr>
              <a:t>le choix d’implantation d’équipements sensibles</a:t>
            </a:r>
            <a:r>
              <a:rPr lang="fr-FR" sz="1200" b="1" dirty="0">
                <a:latin typeface="Decima" panose="02000506000000020004" pitchFamily="2" charset="0"/>
              </a:rPr>
              <a:t> </a:t>
            </a:r>
            <a:r>
              <a:rPr lang="fr-FR" sz="1200" b="1" dirty="0" smtClean="0">
                <a:latin typeface="Decima" panose="02000506000000020004" pitchFamily="2" charset="0"/>
              </a:rPr>
              <a:t>en </a:t>
            </a:r>
            <a:r>
              <a:rPr lang="fr-FR" sz="1200" b="1" dirty="0">
                <a:latin typeface="Decima" panose="02000506000000020004" pitchFamily="2" charset="0"/>
              </a:rPr>
              <a:t>fonction </a:t>
            </a:r>
            <a:r>
              <a:rPr lang="fr-FR" sz="1200" dirty="0" smtClean="0">
                <a:latin typeface="Decima" panose="02000506000000020004" pitchFamily="2" charset="0"/>
              </a:rPr>
              <a:t>des </a:t>
            </a:r>
            <a:r>
              <a:rPr lang="fr-FR" sz="1200" dirty="0">
                <a:latin typeface="Decima" panose="02000506000000020004" pitchFamily="2" charset="0"/>
              </a:rPr>
              <a:t>risques naturels et </a:t>
            </a:r>
            <a:r>
              <a:rPr lang="fr-FR" sz="1200" dirty="0" smtClean="0">
                <a:latin typeface="Decima" panose="02000506000000020004" pitchFamily="2" charset="0"/>
              </a:rPr>
              <a:t>technologiques</a:t>
            </a:r>
            <a:endParaRPr lang="fr-FR" sz="1200" dirty="0">
              <a:latin typeface="Decima" panose="02000506000000020004" pitchFamily="2" charset="0"/>
            </a:endParaRPr>
          </a:p>
          <a:p>
            <a:pPr marL="365125" lvl="1" indent="-307975" algn="just">
              <a:spcBef>
                <a:spcPts val="300"/>
              </a:spcBef>
              <a:buFont typeface="Decima" panose="02000506000000020004" pitchFamily="2" charset="0"/>
              <a:buChar char="−"/>
            </a:pPr>
            <a:r>
              <a:rPr lang="fr-FR" sz="1200" dirty="0">
                <a:latin typeface="Decima" panose="02000506000000020004" pitchFamily="2" charset="0"/>
              </a:rPr>
              <a:t>Prévoir des </a:t>
            </a:r>
            <a:r>
              <a:rPr lang="fr-FR" sz="1200" b="1" dirty="0">
                <a:latin typeface="Decima" panose="02000506000000020004" pitchFamily="2" charset="0"/>
              </a:rPr>
              <a:t>formes urbaines et architecturales </a:t>
            </a:r>
            <a:r>
              <a:rPr lang="fr-FR" sz="1200" dirty="0">
                <a:latin typeface="Decima" panose="02000506000000020004" pitchFamily="2" charset="0"/>
              </a:rPr>
              <a:t>compatibles avec les </a:t>
            </a:r>
            <a:r>
              <a:rPr lang="fr-FR" sz="1200" dirty="0" smtClean="0">
                <a:latin typeface="Decima" panose="02000506000000020004" pitchFamily="2" charset="0"/>
              </a:rPr>
              <a:t>aléas identifiés</a:t>
            </a:r>
            <a:endParaRPr lang="fr-FR" sz="1200" dirty="0">
              <a:latin typeface="Decima" panose="02000506000000020004" pitchFamily="2" charset="0"/>
            </a:endParaRPr>
          </a:p>
          <a:p>
            <a:pPr marL="365125" lvl="1" indent="-307975" algn="just">
              <a:spcBef>
                <a:spcPts val="300"/>
              </a:spcBef>
              <a:buFont typeface="Decima" panose="02000506000000020004" pitchFamily="2" charset="0"/>
              <a:buChar char="−"/>
            </a:pPr>
            <a:r>
              <a:rPr lang="fr-FR" sz="1200" dirty="0">
                <a:latin typeface="Decima" panose="02000506000000020004" pitchFamily="2" charset="0"/>
              </a:rPr>
              <a:t>S’appuyer sur les </a:t>
            </a:r>
            <a:r>
              <a:rPr lang="fr-FR" sz="1200" b="1" dirty="0">
                <a:latin typeface="Decima" panose="02000506000000020004" pitchFamily="2" charset="0"/>
              </a:rPr>
              <a:t>« infrastructures </a:t>
            </a:r>
            <a:r>
              <a:rPr lang="fr-FR" sz="1200" b="1" dirty="0" smtClean="0">
                <a:latin typeface="Decima" panose="02000506000000020004" pitchFamily="2" charset="0"/>
              </a:rPr>
              <a:t>vertes »</a:t>
            </a:r>
            <a:r>
              <a:rPr lang="fr-FR" sz="1200" dirty="0" smtClean="0">
                <a:latin typeface="Decima" panose="02000506000000020004" pitchFamily="2" charset="0"/>
              </a:rPr>
              <a:t> pour </a:t>
            </a:r>
            <a:r>
              <a:rPr lang="fr-FR" sz="1200" dirty="0">
                <a:latin typeface="Decima" panose="02000506000000020004" pitchFamily="2" charset="0"/>
              </a:rPr>
              <a:t>la gestion des </a:t>
            </a:r>
            <a:r>
              <a:rPr lang="fr-FR" sz="1200" dirty="0" smtClean="0">
                <a:latin typeface="Decima" panose="02000506000000020004" pitchFamily="2" charset="0"/>
              </a:rPr>
              <a:t>crues</a:t>
            </a:r>
            <a:endParaRPr lang="fr-FR" sz="1200" u="sng" dirty="0">
              <a:latin typeface="Decima" panose="02000506000000020004" pitchFamily="2" charset="0"/>
            </a:endParaRPr>
          </a:p>
          <a:p>
            <a:pPr marL="285750" lvl="0" indent="-285750">
              <a:spcBef>
                <a:spcPts val="600"/>
              </a:spcBef>
              <a:buFont typeface="Arial" panose="020B0604020202020204" pitchFamily="34" charset="0"/>
              <a:buChar char="•"/>
            </a:pPr>
            <a:r>
              <a:rPr lang="fr-FR" sz="1400" b="1" dirty="0" smtClean="0">
                <a:latin typeface="Decima" panose="02000506000000020004" pitchFamily="2" charset="0"/>
              </a:rPr>
              <a:t>Renforcer </a:t>
            </a:r>
            <a:r>
              <a:rPr lang="fr-FR" sz="1400" b="1" dirty="0">
                <a:latin typeface="Decima" panose="02000506000000020004" pitchFamily="2" charset="0"/>
              </a:rPr>
              <a:t>la résilience </a:t>
            </a:r>
            <a:r>
              <a:rPr lang="fr-FR" sz="1400" b="1" dirty="0" smtClean="0">
                <a:latin typeface="Decima" panose="02000506000000020004" pitchFamily="2" charset="0"/>
              </a:rPr>
              <a:t>aux </a:t>
            </a:r>
            <a:r>
              <a:rPr lang="fr-FR" sz="1400" b="1" dirty="0">
                <a:latin typeface="Decima" panose="02000506000000020004" pitchFamily="2" charset="0"/>
              </a:rPr>
              <a:t>abords de l’Isère, du Drac et de la Romanche </a:t>
            </a:r>
            <a:r>
              <a:rPr lang="fr-FR" sz="1400" b="1" dirty="0" smtClean="0">
                <a:latin typeface="Decima" panose="02000506000000020004" pitchFamily="2" charset="0"/>
              </a:rPr>
              <a:t>dans </a:t>
            </a:r>
            <a:r>
              <a:rPr lang="fr-FR" sz="1400" b="1" dirty="0">
                <a:latin typeface="Decima" panose="02000506000000020004" pitchFamily="2" charset="0"/>
              </a:rPr>
              <a:t>les zones </a:t>
            </a:r>
            <a:r>
              <a:rPr lang="fr-FR" sz="1400" b="1" dirty="0" smtClean="0">
                <a:latin typeface="Decima" panose="02000506000000020004" pitchFamily="2" charset="0"/>
              </a:rPr>
              <a:t>exposées </a:t>
            </a:r>
            <a:r>
              <a:rPr lang="fr-FR" sz="1400" b="1" dirty="0">
                <a:latin typeface="Decima" panose="02000506000000020004" pitchFamily="2" charset="0"/>
              </a:rPr>
              <a:t>du </a:t>
            </a:r>
            <a:r>
              <a:rPr lang="fr-FR" sz="1400" b="1" dirty="0" smtClean="0">
                <a:latin typeface="Decima" panose="02000506000000020004" pitchFamily="2" charset="0"/>
              </a:rPr>
              <a:t>TRI</a:t>
            </a:r>
          </a:p>
          <a:p>
            <a:pPr marL="361950" lvl="0" indent="-276225" algn="just">
              <a:spcBef>
                <a:spcPts val="300"/>
              </a:spcBef>
              <a:buFont typeface="Decima" panose="02000506000000020004" pitchFamily="2" charset="0"/>
              <a:buChar char="−"/>
            </a:pPr>
            <a:r>
              <a:rPr lang="fr-FR" sz="1200" dirty="0" smtClean="0">
                <a:latin typeface="Decima" panose="02000506000000020004" pitchFamily="2" charset="0"/>
              </a:rPr>
              <a:t>Renforcer </a:t>
            </a:r>
            <a:r>
              <a:rPr lang="fr-FR" sz="1200" dirty="0">
                <a:latin typeface="Decima" panose="02000506000000020004" pitchFamily="2" charset="0"/>
              </a:rPr>
              <a:t>la </a:t>
            </a:r>
            <a:r>
              <a:rPr lang="fr-FR" sz="1200" b="1" dirty="0">
                <a:latin typeface="Decima" panose="02000506000000020004" pitchFamily="2" charset="0"/>
              </a:rPr>
              <a:t>résilience des sites économiques</a:t>
            </a:r>
            <a:r>
              <a:rPr lang="fr-FR" sz="1200" dirty="0">
                <a:latin typeface="Decima" panose="02000506000000020004" pitchFamily="2" charset="0"/>
              </a:rPr>
              <a:t> </a:t>
            </a:r>
            <a:r>
              <a:rPr lang="fr-FR" sz="1200" b="1" dirty="0">
                <a:latin typeface="Decima" panose="02000506000000020004" pitchFamily="2" charset="0"/>
              </a:rPr>
              <a:t>stratégiques</a:t>
            </a:r>
            <a:r>
              <a:rPr lang="fr-FR" sz="1200" dirty="0">
                <a:latin typeface="Decima" panose="02000506000000020004" pitchFamily="2" charset="0"/>
              </a:rPr>
              <a:t> soumis au risque d’inondation</a:t>
            </a:r>
          </a:p>
          <a:p>
            <a:pPr marL="361950" lvl="0" indent="-276225" algn="just">
              <a:spcBef>
                <a:spcPts val="300"/>
              </a:spcBef>
              <a:buFont typeface="Decima" panose="02000506000000020004" pitchFamily="2" charset="0"/>
              <a:buChar char="−"/>
            </a:pPr>
            <a:r>
              <a:rPr lang="fr-FR" sz="1200" dirty="0">
                <a:latin typeface="Decima" panose="02000506000000020004" pitchFamily="2" charset="0"/>
              </a:rPr>
              <a:t>Assurer la </a:t>
            </a:r>
            <a:r>
              <a:rPr lang="fr-FR" sz="1200" b="1" dirty="0">
                <a:latin typeface="Decima" panose="02000506000000020004" pitchFamily="2" charset="0"/>
              </a:rPr>
              <a:t>résilience des tissus urbains </a:t>
            </a:r>
            <a:r>
              <a:rPr lang="fr-FR" sz="1200" dirty="0">
                <a:latin typeface="Decima" panose="02000506000000020004" pitchFamily="2" charset="0"/>
              </a:rPr>
              <a:t>existants afin de permettre leur renouvellement </a:t>
            </a:r>
            <a:r>
              <a:rPr lang="fr-FR" sz="1200" dirty="0" smtClean="0">
                <a:latin typeface="Decima" panose="02000506000000020004" pitchFamily="2" charset="0"/>
              </a:rPr>
              <a:t>urbain</a:t>
            </a:r>
          </a:p>
          <a:p>
            <a:pPr marL="361950" lvl="0" indent="-276225" algn="just">
              <a:spcBef>
                <a:spcPts val="300"/>
              </a:spcBef>
              <a:buFont typeface="Decima" panose="02000506000000020004" pitchFamily="2" charset="0"/>
              <a:buChar char="−"/>
            </a:pPr>
            <a:r>
              <a:rPr lang="fr-FR" sz="1200" dirty="0" smtClean="0">
                <a:latin typeface="Decima" panose="02000506000000020004" pitchFamily="2" charset="0"/>
              </a:rPr>
              <a:t>Inscrire </a:t>
            </a:r>
            <a:r>
              <a:rPr lang="fr-FR" sz="1200" dirty="0">
                <a:latin typeface="Decima" panose="02000506000000020004" pitchFamily="2" charset="0"/>
              </a:rPr>
              <a:t>les </a:t>
            </a:r>
            <a:r>
              <a:rPr lang="fr-FR" sz="1200" b="1" dirty="0">
                <a:latin typeface="Decima" panose="02000506000000020004" pitchFamily="2" charset="0"/>
              </a:rPr>
              <a:t>nouvelles opérations d’aménagement </a:t>
            </a:r>
            <a:r>
              <a:rPr lang="fr-FR" sz="1200" dirty="0">
                <a:latin typeface="Decima" panose="02000506000000020004" pitchFamily="2" charset="0"/>
              </a:rPr>
              <a:t>dans une logique de </a:t>
            </a:r>
            <a:r>
              <a:rPr lang="fr-FR" sz="1200" dirty="0" smtClean="0">
                <a:latin typeface="Decima" panose="02000506000000020004" pitchFamily="2" charset="0"/>
              </a:rPr>
              <a:t>résilience </a:t>
            </a:r>
            <a:endParaRPr lang="fr-FR" sz="1200" dirty="0">
              <a:latin typeface="Decima" panose="02000506000000020004" pitchFamily="2" charset="0"/>
            </a:endParaRPr>
          </a:p>
        </p:txBody>
      </p:sp>
      <p:sp>
        <p:nvSpPr>
          <p:cNvPr id="5" name="Rectangle 4"/>
          <p:cNvSpPr/>
          <p:nvPr/>
        </p:nvSpPr>
        <p:spPr>
          <a:xfrm>
            <a:off x="2915816" y="116632"/>
            <a:ext cx="3744416" cy="400110"/>
          </a:xfrm>
          <a:prstGeom prst="rect">
            <a:avLst/>
          </a:prstGeom>
          <a:solidFill>
            <a:srgbClr val="FFF100"/>
          </a:solidFill>
        </p:spPr>
        <p:txBody>
          <a:bodyPr wrap="square">
            <a:spAutoFit/>
          </a:bodyPr>
          <a:lstStyle/>
          <a:p>
            <a:r>
              <a:rPr lang="fr-FR" sz="2000" cap="small" dirty="0">
                <a:latin typeface="Decima" panose="02000506000000020004" pitchFamily="2" charset="0"/>
              </a:rPr>
              <a:t>Construire une </a:t>
            </a:r>
            <a:r>
              <a:rPr lang="fr-FR" sz="2400" cap="small" dirty="0">
                <a:latin typeface="Decima" panose="02000506000000020004" pitchFamily="2" charset="0"/>
              </a:rPr>
              <a:t>m</a:t>
            </a:r>
            <a:r>
              <a:rPr lang="fr-FR" sz="2000" cap="small" dirty="0">
                <a:latin typeface="Decima" panose="02000506000000020004" pitchFamily="2" charset="0"/>
              </a:rPr>
              <a:t>étropole résiliente</a:t>
            </a:r>
          </a:p>
        </p:txBody>
      </p:sp>
      <p:pic>
        <p:nvPicPr>
          <p:cNvPr id="1026" name="Picture 2" descr="W:\24000\24100\Planif&amp;Etudes\07_PLUI\05.1_PADD\Débat en commune\Powerpoint\Images - photos\Innondation.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8000" contrast="4000"/>
                    </a14:imgEffect>
                  </a14:imgLayer>
                </a14:imgProps>
              </a:ext>
              <a:ext uri="{28A0092B-C50C-407E-A947-70E740481C1C}">
                <a14:useLocalDpi xmlns:a14="http://schemas.microsoft.com/office/drawing/2010/main" val="0"/>
              </a:ext>
            </a:extLst>
          </a:blip>
          <a:srcRect/>
          <a:stretch>
            <a:fillRect/>
          </a:stretch>
        </p:blipFill>
        <p:spPr bwMode="auto">
          <a:xfrm rot="543777">
            <a:off x="6191064" y="603461"/>
            <a:ext cx="2693694" cy="2140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07504" y="779179"/>
            <a:ext cx="4176439" cy="589018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La Métropole souhaite que l’urbanisme et les constructions prennent en compte les risques naturels en prévoyant des aménagements adaptés, résistant ou atténuant les phénomènes naturels dangereux et </a:t>
            </a:r>
            <a:r>
              <a:rPr lang="fr-FR" sz="1600" b="1" i="1" dirty="0" err="1" smtClean="0">
                <a:latin typeface="+mn-lt"/>
              </a:rPr>
              <a:t>impactants</a:t>
            </a:r>
            <a:r>
              <a:rPr lang="fr-FR" sz="1600" b="1" i="1" dirty="0" smtClean="0">
                <a:latin typeface="+mn-lt"/>
              </a:rPr>
              <a:t>. » p. 34</a:t>
            </a:r>
          </a:p>
          <a:p>
            <a:pPr lvl="0">
              <a:spcBef>
                <a:spcPts val="300"/>
              </a:spcBef>
              <a:spcAft>
                <a:spcPts val="600"/>
              </a:spcAft>
            </a:pPr>
            <a:endParaRPr lang="fr-FR" sz="1600" b="1" i="1" dirty="0" smtClean="0">
              <a:latin typeface="+mn-lt"/>
            </a:endParaRPr>
          </a:p>
          <a:p>
            <a:pPr lvl="0">
              <a:spcBef>
                <a:spcPts val="300"/>
              </a:spcBef>
              <a:spcAft>
                <a:spcPts val="600"/>
              </a:spcAft>
            </a:pPr>
            <a:endParaRPr lang="fr-FR" sz="1600" b="1" i="1" dirty="0">
              <a:latin typeface="+mn-lt"/>
            </a:endParaRPr>
          </a:p>
          <a:p>
            <a:pPr lvl="0">
              <a:spcBef>
                <a:spcPts val="300"/>
              </a:spcBef>
              <a:spcAft>
                <a:spcPts val="600"/>
              </a:spcAft>
            </a:pPr>
            <a:endParaRPr lang="fr-FR" sz="1600" b="1" i="1" dirty="0" smtClean="0">
              <a:latin typeface="+mn-lt"/>
            </a:endParaRPr>
          </a:p>
          <a:p>
            <a:pPr lvl="0">
              <a:spcBef>
                <a:spcPts val="300"/>
              </a:spcBef>
              <a:spcAft>
                <a:spcPts val="600"/>
              </a:spcAft>
            </a:pPr>
            <a:r>
              <a:rPr lang="fr-FR" sz="1800" b="1" dirty="0" smtClean="0">
                <a:latin typeface="+mn-lt"/>
              </a:rPr>
              <a:t>Diagnostic et enjeux</a:t>
            </a:r>
          </a:p>
          <a:p>
            <a:pPr marL="285750" lvl="0" indent="-285750" algn="just">
              <a:spcBef>
                <a:spcPts val="300"/>
              </a:spcBef>
              <a:buFont typeface="Arial" panose="020B0604020202020204" pitchFamily="34" charset="0"/>
              <a:buChar char="•"/>
            </a:pPr>
            <a:r>
              <a:rPr lang="fr-FR" sz="1400" b="1" dirty="0" smtClean="0">
                <a:latin typeface="+mn-lt"/>
                <a:cs typeface="Arial" panose="020B0604020202020204" pitchFamily="34" charset="0"/>
              </a:rPr>
              <a:t>Un grand nombre de risques majeurs </a:t>
            </a:r>
            <a:r>
              <a:rPr lang="fr-FR" sz="1400" dirty="0" smtClean="0">
                <a:latin typeface="+mn-lt"/>
                <a:cs typeface="Arial" panose="020B0604020202020204" pitchFamily="34" charset="0"/>
              </a:rPr>
              <a:t>recensés sur le territoire  : chutes de blocs, inondations de plaine, crues torrentielles, avalanches, glissements de terrain, risques sismiques</a:t>
            </a:r>
            <a:r>
              <a:rPr lang="fr-FR" sz="1400" dirty="0">
                <a:latin typeface="+mn-lt"/>
                <a:cs typeface="Arial" panose="020B0604020202020204" pitchFamily="34" charset="0"/>
              </a:rPr>
              <a:t> </a:t>
            </a:r>
            <a:r>
              <a:rPr lang="fr-FR" sz="1400" dirty="0" smtClean="0">
                <a:latin typeface="+mn-lt"/>
                <a:cs typeface="Arial" panose="020B0604020202020204" pitchFamily="34" charset="0"/>
              </a:rPr>
              <a:t>et industriels,…</a:t>
            </a:r>
          </a:p>
          <a:p>
            <a:pPr marL="285750" lvl="0" indent="-285750" algn="just">
              <a:spcBef>
                <a:spcPts val="300"/>
              </a:spcBef>
              <a:buFont typeface="Arial" panose="020B0604020202020204" pitchFamily="34" charset="0"/>
              <a:buChar char="•"/>
            </a:pPr>
            <a:r>
              <a:rPr lang="fr-FR" sz="1400" b="1" dirty="0" smtClean="0">
                <a:latin typeface="+mn-lt"/>
                <a:cs typeface="Arial" panose="020B0604020202020204" pitchFamily="34" charset="0"/>
              </a:rPr>
              <a:t>Des interventions humaines </a:t>
            </a:r>
            <a:r>
              <a:rPr lang="fr-FR" sz="1400" dirty="0" smtClean="0">
                <a:latin typeface="+mn-lt"/>
                <a:cs typeface="Arial" panose="020B0604020202020204" pitchFamily="34" charset="0"/>
              </a:rPr>
              <a:t>qui ont apporté un sentiment relatif de sécurité </a:t>
            </a:r>
            <a:endParaRPr lang="fr-FR" sz="1400" dirty="0">
              <a:latin typeface="+mn-lt"/>
              <a:cs typeface="Arial" panose="020B0604020202020204" pitchFamily="34" charset="0"/>
            </a:endParaRPr>
          </a:p>
          <a:p>
            <a:pPr marL="285750" lvl="0" indent="-285750" algn="just">
              <a:spcBef>
                <a:spcPts val="300"/>
              </a:spcBef>
              <a:buFont typeface="Arial" panose="020B0604020202020204" pitchFamily="34" charset="0"/>
              <a:buChar char="•"/>
            </a:pPr>
            <a:r>
              <a:rPr lang="fr-FR" sz="1400" b="1" dirty="0" smtClean="0">
                <a:latin typeface="+mn-lt"/>
                <a:cs typeface="Arial" panose="020B0604020202020204" pitchFamily="34" charset="0"/>
              </a:rPr>
              <a:t>Le réchauffement climatique qui accentue les phénomènes naturels</a:t>
            </a:r>
          </a:p>
          <a:p>
            <a:pPr marL="285750" lvl="0" indent="-285750" algn="just">
              <a:spcBef>
                <a:spcPts val="300"/>
              </a:spcBef>
              <a:buFont typeface="Arial" panose="020B0604020202020204" pitchFamily="34" charset="0"/>
              <a:buChar char="•"/>
            </a:pPr>
            <a:r>
              <a:rPr lang="fr-FR" sz="1400" b="1" dirty="0" smtClean="0">
                <a:latin typeface="+mn-lt"/>
                <a:cs typeface="Arial" panose="020B0604020202020204" pitchFamily="34" charset="0"/>
              </a:rPr>
              <a:t>Une société qui accepte de moins en moins le risque </a:t>
            </a:r>
          </a:p>
          <a:p>
            <a:pPr marL="285750" lvl="0" indent="-285750" algn="just">
              <a:spcBef>
                <a:spcPts val="300"/>
              </a:spcBef>
              <a:buFont typeface="Arial" panose="020B0604020202020204" pitchFamily="34" charset="0"/>
              <a:buChar char="•"/>
            </a:pPr>
            <a:r>
              <a:rPr lang="fr-FR" sz="1400" dirty="0" smtClean="0">
                <a:latin typeface="+mn-lt"/>
                <a:cs typeface="Arial" panose="020B0604020202020204" pitchFamily="34" charset="0"/>
              </a:rPr>
              <a:t>Une responsabilité croissante des collectivités sur </a:t>
            </a:r>
            <a:r>
              <a:rPr lang="fr-FR" sz="1400" b="1" dirty="0" smtClean="0">
                <a:latin typeface="+mn-lt"/>
                <a:cs typeface="Arial" panose="020B0604020202020204" pitchFamily="34" charset="0"/>
              </a:rPr>
              <a:t>la protection des personnes et des biens</a:t>
            </a:r>
            <a:endParaRPr lang="fr-FR" sz="1400" b="1" dirty="0">
              <a:latin typeface="+mn-lt"/>
              <a:cs typeface="Arial" panose="020B0604020202020204" pitchFamily="34" charset="0"/>
            </a:endParaRPr>
          </a:p>
        </p:txBody>
      </p:sp>
    </p:spTree>
    <p:extLst>
      <p:ext uri="{BB962C8B-B14F-4D97-AF65-F5344CB8AC3E}">
        <p14:creationId xmlns:p14="http://schemas.microsoft.com/office/powerpoint/2010/main" val="3551015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C7A1904-49EE-4DBA-8686-2F0AC22A4E8D}" type="slidenum">
              <a:rPr lang="fr-FR" smtClean="0"/>
              <a:t>12</a:t>
            </a:fld>
            <a:endParaRPr lang="fr-FR" dirty="0"/>
          </a:p>
        </p:txBody>
      </p:sp>
      <p:sp>
        <p:nvSpPr>
          <p:cNvPr id="11" name="Rectangle 10"/>
          <p:cNvSpPr/>
          <p:nvPr/>
        </p:nvSpPr>
        <p:spPr>
          <a:xfrm>
            <a:off x="62805" y="3038193"/>
            <a:ext cx="9062147" cy="2160240"/>
          </a:xfrm>
          <a:prstGeom prst="rect">
            <a:avLst/>
          </a:prstGeom>
          <a:solidFill>
            <a:srgbClr val="FFF100"/>
          </a:solidFill>
          <a:ln w="57150">
            <a:solidFill>
              <a:schemeClr val="bg1"/>
            </a:solidFill>
          </a:ln>
        </p:spPr>
        <p:txBody>
          <a:bodyPr wrap="square">
            <a:spAutoFit/>
          </a:bodyPr>
          <a:lstStyle/>
          <a:p>
            <a:endParaRPr lang="fr-FR" sz="2400" b="1" cap="small" dirty="0">
              <a:latin typeface="Decima" panose="02000506000000020004" pitchFamily="2" charset="0"/>
            </a:endParaRPr>
          </a:p>
        </p:txBody>
      </p:sp>
      <p:sp>
        <p:nvSpPr>
          <p:cNvPr id="3" name="Rectangle 2"/>
          <p:cNvSpPr/>
          <p:nvPr/>
        </p:nvSpPr>
        <p:spPr>
          <a:xfrm>
            <a:off x="4011535" y="3148817"/>
            <a:ext cx="5113417" cy="2000548"/>
          </a:xfrm>
          <a:prstGeom prst="rect">
            <a:avLst/>
          </a:prstGeom>
        </p:spPr>
        <p:txBody>
          <a:bodyPr wrap="square">
            <a:spAutoFit/>
          </a:bodyPr>
          <a:lstStyle/>
          <a:p>
            <a:r>
              <a:rPr lang="fr-FR" sz="2800" b="1" dirty="0" smtClean="0">
                <a:latin typeface="Decima" panose="02000506000000020004" pitchFamily="2" charset="0"/>
              </a:rPr>
              <a:t>PADD MÉTROPOLITAIN</a:t>
            </a:r>
          </a:p>
          <a:p>
            <a:endParaRPr lang="fr-FR" sz="2400" b="1" dirty="0" smtClean="0">
              <a:latin typeface="Decima" panose="02000506000000020004" pitchFamily="2" charset="0"/>
            </a:endParaRPr>
          </a:p>
          <a:p>
            <a:r>
              <a:rPr lang="fr-FR" sz="2400" b="1" dirty="0" smtClean="0">
                <a:latin typeface="Decima" panose="02000506000000020004" pitchFamily="2" charset="0"/>
              </a:rPr>
              <a:t>2</a:t>
            </a:r>
            <a:r>
              <a:rPr lang="fr-FR" sz="2400" b="1" baseline="30000" dirty="0" smtClean="0">
                <a:latin typeface="Decima" panose="02000506000000020004" pitchFamily="2" charset="0"/>
              </a:rPr>
              <a:t>ème</a:t>
            </a:r>
            <a:r>
              <a:rPr lang="fr-FR" sz="2400" b="1" dirty="0" smtClean="0">
                <a:latin typeface="Decima" panose="02000506000000020004" pitchFamily="2" charset="0"/>
              </a:rPr>
              <a:t> PARTIE</a:t>
            </a:r>
          </a:p>
          <a:p>
            <a:r>
              <a:rPr lang="fr-FR" sz="2400" b="1" dirty="0" smtClean="0">
                <a:latin typeface="Decima" panose="02000506000000020004" pitchFamily="2" charset="0"/>
              </a:rPr>
              <a:t>La qualité de vie, moteur de l’attractivité de la Métropole</a:t>
            </a:r>
            <a:endParaRPr lang="fr-FR" sz="2400" b="1" dirty="0">
              <a:latin typeface="Decima" panose="02000506000000020004" pitchFamily="2" charset="0"/>
            </a:endParaRPr>
          </a:p>
        </p:txBody>
      </p:sp>
      <p:sp>
        <p:nvSpPr>
          <p:cNvPr id="16" name="AutoShape 2"/>
          <p:cNvSpPr>
            <a:spLocks noChangeArrowheads="1"/>
          </p:cNvSpPr>
          <p:nvPr/>
        </p:nvSpPr>
        <p:spPr bwMode="auto">
          <a:xfrm>
            <a:off x="4000352" y="2842593"/>
            <a:ext cx="354012" cy="65087"/>
          </a:xfrm>
          <a:prstGeom prst="roundRect">
            <a:avLst>
              <a:gd name="adj" fmla="val 2269"/>
            </a:avLst>
          </a:prstGeom>
          <a:solidFill>
            <a:srgbClr val="000000"/>
          </a:solidFill>
          <a:ln w="9360">
            <a:solidFill>
              <a:srgbClr val="000000"/>
            </a:solidFill>
            <a:miter lim="800000"/>
            <a:headEnd/>
            <a:tailEnd/>
          </a:ln>
        </p:spPr>
        <p:txBody>
          <a:bodyPr wrap="none" lIns="80125" tIns="40063" rIns="80125" bIns="40063"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dirty="0">
              <a:ea typeface="MS Gothic" pitchFamily="49" charset="-128"/>
            </a:endParaRPr>
          </a:p>
        </p:txBody>
      </p:sp>
      <p:sp>
        <p:nvSpPr>
          <p:cNvPr id="17" name="Text Box 6"/>
          <p:cNvSpPr txBox="1">
            <a:spLocks noChangeArrowheads="1"/>
          </p:cNvSpPr>
          <p:nvPr/>
        </p:nvSpPr>
        <p:spPr bwMode="auto">
          <a:xfrm>
            <a:off x="4014639" y="2348880"/>
            <a:ext cx="2463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1pPr>
            <a:lvl2pPr marL="742950" indent="-28575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2pPr>
            <a:lvl3pPr marL="11430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3pPr>
            <a:lvl4pPr marL="16002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4pPr>
            <a:lvl5pPr marL="20574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9pPr>
          </a:lstStyle>
          <a:p>
            <a:pPr eaLnBrk="1" hangingPunct="1">
              <a:lnSpc>
                <a:spcPct val="102000"/>
              </a:lnSpc>
            </a:pPr>
            <a:r>
              <a:rPr lang="fr-FR" altLang="fr-FR" sz="1500" b="1" dirty="0">
                <a:solidFill>
                  <a:srgbClr val="000000"/>
                </a:solidFill>
                <a:latin typeface="Decima-Bold" pitchFamily="50" charset="0"/>
                <a:ea typeface="MS Gothic" pitchFamily="49" charset="-128"/>
                <a:cs typeface="Arial Unicode MS" pitchFamily="34" charset="-128"/>
              </a:rPr>
              <a:t>GRENOBLE-ALPES MÉTROPOLE</a:t>
            </a:r>
          </a:p>
        </p:txBody>
      </p:sp>
      <p:pic>
        <p:nvPicPr>
          <p:cNvPr id="1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0339" y="1412255"/>
            <a:ext cx="7921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739099"/>
            <a:ext cx="2987824" cy="1991882"/>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4825189"/>
            <a:ext cx="2987824" cy="1988187"/>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69884"/>
            <a:ext cx="2987824" cy="1992304"/>
          </a:xfrm>
          <a:prstGeom prst="rect">
            <a:avLst/>
          </a:prstGeom>
        </p:spPr>
      </p:pic>
    </p:spTree>
    <p:extLst>
      <p:ext uri="{BB962C8B-B14F-4D97-AF65-F5344CB8AC3E}">
        <p14:creationId xmlns:p14="http://schemas.microsoft.com/office/powerpoint/2010/main" val="3030065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9991" y="-1483"/>
            <a:ext cx="3984297" cy="707886"/>
          </a:xfrm>
          <a:prstGeom prst="rect">
            <a:avLst/>
          </a:prstGeom>
          <a:solidFill>
            <a:srgbClr val="FFF100"/>
          </a:solidFill>
        </p:spPr>
        <p:txBody>
          <a:bodyPr wrap="square">
            <a:spAutoFit/>
          </a:bodyPr>
          <a:lstStyle/>
          <a:p>
            <a:r>
              <a:rPr lang="fr-FR" sz="2000" cap="small" dirty="0">
                <a:latin typeface="Decima" panose="02000506000000020004" pitchFamily="2" charset="0"/>
              </a:rPr>
              <a:t>Pour une Métropole qui encourage l’innovation et l’emploi</a:t>
            </a:r>
          </a:p>
        </p:txBody>
      </p:sp>
      <p:pic>
        <p:nvPicPr>
          <p:cNvPr id="2058" name="Picture 10" descr="W:\24000\24100\Planif&amp;Etudes\07_PLUI\05.1_PADD\Débat en commune\Powerpoint\Images - photos\001539_st_mic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892">
            <a:off x="5578707" y="691109"/>
            <a:ext cx="3133214" cy="2087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07504" y="874269"/>
            <a:ext cx="4608512" cy="5867099"/>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Decima" panose="02000506000000020004" pitchFamily="2" charset="0"/>
              </a:rPr>
              <a:t>« L’économie grenobloise doit reconfirmer sa vitalité en s’appuyant sur l’ensemble de ses atouts » p. 39</a:t>
            </a:r>
          </a:p>
          <a:p>
            <a:pPr lvl="0">
              <a:spcBef>
                <a:spcPts val="300"/>
              </a:spcBef>
              <a:spcAft>
                <a:spcPts val="600"/>
              </a:spcAft>
            </a:pPr>
            <a:r>
              <a:rPr lang="fr-FR" sz="1800" b="1" dirty="0" smtClean="0">
                <a:latin typeface="Decima" panose="02000506000000020004" pitchFamily="2" charset="0"/>
              </a:rPr>
              <a:t>Diagnostic et enjeux</a:t>
            </a:r>
          </a:p>
          <a:p>
            <a:pPr marL="285750" lvl="0" indent="-285750">
              <a:spcBef>
                <a:spcPts val="300"/>
              </a:spcBef>
              <a:buFont typeface="Arial" panose="020B0604020202020204" pitchFamily="34" charset="0"/>
              <a:buChar char="•"/>
            </a:pPr>
            <a:r>
              <a:rPr lang="fr-FR" sz="1400" dirty="0" smtClean="0">
                <a:latin typeface="+mn-lt"/>
                <a:cs typeface="Arial" panose="020B0604020202020204" pitchFamily="34" charset="0"/>
              </a:rPr>
              <a:t>L’essentiel de la richesse est </a:t>
            </a:r>
            <a:r>
              <a:rPr lang="fr-FR" sz="1400" b="1" dirty="0" smtClean="0">
                <a:latin typeface="+mn-lt"/>
                <a:cs typeface="Arial" panose="020B0604020202020204" pitchFamily="34" charset="0"/>
              </a:rPr>
              <a:t>créé </a:t>
            </a:r>
            <a:r>
              <a:rPr lang="fr-FR" sz="1400" b="1" dirty="0">
                <a:latin typeface="+mn-lt"/>
                <a:cs typeface="Arial" panose="020B0604020202020204" pitchFamily="34" charset="0"/>
              </a:rPr>
              <a:t>par les Métropoles </a:t>
            </a:r>
            <a:endParaRPr lang="fr-FR" sz="1400" b="1" dirty="0" smtClean="0">
              <a:latin typeface="+mn-lt"/>
              <a:cs typeface="Arial" panose="020B0604020202020204" pitchFamily="34" charset="0"/>
            </a:endParaRPr>
          </a:p>
          <a:p>
            <a:pPr marL="285750" lvl="0" indent="-285750">
              <a:spcBef>
                <a:spcPts val="300"/>
              </a:spcBef>
              <a:buFont typeface="Arial" panose="020B0604020202020204" pitchFamily="34" charset="0"/>
              <a:buChar char="•"/>
            </a:pPr>
            <a:r>
              <a:rPr lang="fr-FR" sz="1400" dirty="0" smtClean="0">
                <a:latin typeface="+mn-lt"/>
                <a:cs typeface="Arial" panose="020B0604020202020204" pitchFamily="34" charset="0"/>
              </a:rPr>
              <a:t>Un poids important des emplois industriels dans notre Métropole : 3</a:t>
            </a:r>
            <a:r>
              <a:rPr lang="fr-FR" sz="1400" baseline="30000" dirty="0" smtClean="0">
                <a:latin typeface="+mn-lt"/>
                <a:cs typeface="Arial" panose="020B0604020202020204" pitchFamily="34" charset="0"/>
              </a:rPr>
              <a:t>ème</a:t>
            </a:r>
            <a:r>
              <a:rPr lang="fr-FR" sz="1400" dirty="0" smtClean="0">
                <a:latin typeface="+mn-lt"/>
                <a:cs typeface="Arial" panose="020B0604020202020204" pitchFamily="34" charset="0"/>
              </a:rPr>
              <a:t> au niveau national (51% de l’emploi) après Saint-Etienne et Rouen</a:t>
            </a:r>
          </a:p>
          <a:p>
            <a:pPr marL="285750" lvl="0" indent="-285750">
              <a:spcBef>
                <a:spcPts val="300"/>
              </a:spcBef>
              <a:buFont typeface="Arial" panose="020B0604020202020204" pitchFamily="34" charset="0"/>
              <a:buChar char="•"/>
            </a:pPr>
            <a:r>
              <a:rPr lang="fr-FR" sz="1400" dirty="0" smtClean="0">
                <a:latin typeface="+mn-lt"/>
                <a:cs typeface="Arial" panose="020B0604020202020204" pitchFamily="34" charset="0"/>
              </a:rPr>
              <a:t>43% du capital des entreprises industrielles sont sous pavillons étrangers </a:t>
            </a:r>
          </a:p>
          <a:p>
            <a:pPr marL="285750" lvl="0" indent="-285750">
              <a:spcBef>
                <a:spcPts val="300"/>
              </a:spcBef>
              <a:buFont typeface="Arial" panose="020B0604020202020204" pitchFamily="34" charset="0"/>
              <a:buChar char="•"/>
            </a:pPr>
            <a:r>
              <a:rPr lang="fr-FR" sz="1400" dirty="0" smtClean="0">
                <a:latin typeface="+mn-lt"/>
                <a:cs typeface="Arial" panose="020B0604020202020204" pitchFamily="34" charset="0"/>
              </a:rPr>
              <a:t>Un écosystème </a:t>
            </a:r>
            <a:r>
              <a:rPr lang="fr-FR" sz="1400" b="1" dirty="0">
                <a:latin typeface="+mn-lt"/>
                <a:cs typeface="Arial" panose="020B0604020202020204" pitchFamily="34" charset="0"/>
              </a:rPr>
              <a:t>u</a:t>
            </a:r>
            <a:r>
              <a:rPr lang="fr-FR" sz="1400" b="1" dirty="0" smtClean="0">
                <a:latin typeface="+mn-lt"/>
                <a:cs typeface="Arial" panose="020B0604020202020204" pitchFamily="34" charset="0"/>
              </a:rPr>
              <a:t>niversité-recherche-industrie</a:t>
            </a:r>
            <a:r>
              <a:rPr lang="fr-FR" sz="1400" dirty="0" smtClean="0">
                <a:latin typeface="+mn-lt"/>
                <a:cs typeface="Arial" panose="020B0604020202020204" pitchFamily="34" charset="0"/>
              </a:rPr>
              <a:t> </a:t>
            </a:r>
            <a:r>
              <a:rPr lang="fr-FR" sz="1400" dirty="0">
                <a:latin typeface="+mn-lt"/>
                <a:cs typeface="Arial" panose="020B0604020202020204" pitchFamily="34" charset="0"/>
              </a:rPr>
              <a:t>reconnu mondialement pour sa performance en matière </a:t>
            </a:r>
            <a:r>
              <a:rPr lang="fr-FR" sz="1400" dirty="0" smtClean="0">
                <a:latin typeface="+mn-lt"/>
                <a:cs typeface="Arial" panose="020B0604020202020204" pitchFamily="34" charset="0"/>
              </a:rPr>
              <a:t>d’innovation (5</a:t>
            </a:r>
            <a:r>
              <a:rPr lang="fr-FR" sz="1400" baseline="30000" dirty="0" smtClean="0">
                <a:latin typeface="+mn-lt"/>
                <a:cs typeface="Arial" panose="020B0604020202020204" pitchFamily="34" charset="0"/>
              </a:rPr>
              <a:t>ème</a:t>
            </a:r>
            <a:r>
              <a:rPr lang="fr-FR" sz="1400" dirty="0" smtClean="0">
                <a:latin typeface="+mn-lt"/>
                <a:cs typeface="Arial" panose="020B0604020202020204" pitchFamily="34" charset="0"/>
              </a:rPr>
              <a:t> ville la plus innovante au classement Forbes et 1</a:t>
            </a:r>
            <a:r>
              <a:rPr lang="fr-FR" sz="1400" baseline="30000" dirty="0" smtClean="0">
                <a:latin typeface="+mn-lt"/>
                <a:cs typeface="Arial" panose="020B0604020202020204" pitchFamily="34" charset="0"/>
              </a:rPr>
              <a:t>er</a:t>
            </a:r>
            <a:r>
              <a:rPr lang="fr-FR" sz="1400" dirty="0" smtClean="0">
                <a:latin typeface="+mn-lt"/>
                <a:cs typeface="Arial" panose="020B0604020202020204" pitchFamily="34" charset="0"/>
              </a:rPr>
              <a:t> au palmarès des villes étudiantes)</a:t>
            </a:r>
            <a:endParaRPr lang="fr-FR" sz="1400" dirty="0">
              <a:latin typeface="+mn-lt"/>
              <a:cs typeface="Arial" panose="020B0604020202020204" pitchFamily="34" charset="0"/>
            </a:endParaRPr>
          </a:p>
          <a:p>
            <a:pPr marL="285750" lvl="0" indent="-285750">
              <a:spcBef>
                <a:spcPts val="300"/>
              </a:spcBef>
              <a:buFont typeface="Arial" panose="020B0604020202020204" pitchFamily="34" charset="0"/>
              <a:buChar char="•"/>
            </a:pPr>
            <a:r>
              <a:rPr lang="fr-FR" sz="1400" dirty="0" smtClean="0">
                <a:latin typeface="+mn-lt"/>
                <a:cs typeface="Arial" panose="020B0604020202020204" pitchFamily="34" charset="0"/>
              </a:rPr>
              <a:t>Le centre-ville de Grenoble concentre 45 % des emplois de la Métropole</a:t>
            </a:r>
          </a:p>
          <a:p>
            <a:pPr marL="285750" indent="-285750">
              <a:spcBef>
                <a:spcPts val="300"/>
              </a:spcBef>
              <a:buFont typeface="Arial" panose="020B0604020202020204" pitchFamily="34" charset="0"/>
              <a:buChar char="•"/>
            </a:pPr>
            <a:r>
              <a:rPr lang="fr-FR" sz="1400" dirty="0" smtClean="0">
                <a:latin typeface="+mn-lt"/>
                <a:cs typeface="Arial" panose="020B0604020202020204" pitchFamily="34" charset="0"/>
              </a:rPr>
              <a:t>Une économie présentielle (</a:t>
            </a:r>
            <a:r>
              <a:rPr lang="fr-FR" sz="1400" dirty="0">
                <a:latin typeface="+mn-lt"/>
                <a:cs typeface="Arial" panose="020B0604020202020204" pitchFamily="34" charset="0"/>
              </a:rPr>
              <a:t>administration, santé, action sociale, commerce, tourisme</a:t>
            </a:r>
            <a:r>
              <a:rPr lang="fr-FR" sz="1400" dirty="0" smtClean="0">
                <a:latin typeface="+mn-lt"/>
                <a:cs typeface="Arial" panose="020B0604020202020204" pitchFamily="34" charset="0"/>
              </a:rPr>
              <a:t>) moins développée que dans les autres agglomérations, mais qui représente près de 2/3 des emplois</a:t>
            </a:r>
          </a:p>
          <a:p>
            <a:pPr marL="285750" indent="-285750">
              <a:spcBef>
                <a:spcPts val="300"/>
              </a:spcBef>
              <a:buFont typeface="Arial" panose="020B0604020202020204" pitchFamily="34" charset="0"/>
              <a:buChar char="•"/>
            </a:pPr>
            <a:r>
              <a:rPr lang="fr-FR" sz="1400" b="1" dirty="0" smtClean="0">
                <a:latin typeface="+mn-lt"/>
                <a:cs typeface="Arial" panose="020B0604020202020204" pitchFamily="34" charset="0"/>
              </a:rPr>
              <a:t>50</a:t>
            </a:r>
            <a:r>
              <a:rPr lang="fr-FR" sz="1400" b="1" dirty="0">
                <a:latin typeface="+mn-lt"/>
                <a:cs typeface="Arial" panose="020B0604020202020204" pitchFamily="34" charset="0"/>
              </a:rPr>
              <a:t>%</a:t>
            </a:r>
            <a:r>
              <a:rPr lang="fr-FR" sz="1400" dirty="0">
                <a:latin typeface="+mn-lt"/>
                <a:cs typeface="Arial" panose="020B0604020202020204" pitchFamily="34" charset="0"/>
              </a:rPr>
              <a:t> des emplois se trouvent dans les </a:t>
            </a:r>
            <a:r>
              <a:rPr lang="fr-FR" sz="1400" b="1" dirty="0">
                <a:latin typeface="+mn-lt"/>
                <a:cs typeface="Arial" panose="020B0604020202020204" pitchFamily="34" charset="0"/>
              </a:rPr>
              <a:t>zones d’activités économiques </a:t>
            </a:r>
            <a:r>
              <a:rPr lang="fr-FR" sz="1400" b="1" dirty="0" smtClean="0">
                <a:latin typeface="+mn-lt"/>
                <a:cs typeface="Arial" panose="020B0604020202020204" pitchFamily="34" charset="0"/>
              </a:rPr>
              <a:t>dédiées</a:t>
            </a:r>
          </a:p>
          <a:p>
            <a:pPr marL="285750" lvl="0" indent="-285750">
              <a:spcBef>
                <a:spcPts val="300"/>
              </a:spcBef>
              <a:buFont typeface="Arial" panose="020B0604020202020204" pitchFamily="34" charset="0"/>
              <a:buChar char="•"/>
            </a:pPr>
            <a:r>
              <a:rPr lang="fr-FR" sz="1400" b="1" dirty="0" smtClean="0">
                <a:latin typeface="+mn-lt"/>
                <a:cs typeface="Arial" panose="020B0604020202020204" pitchFamily="34" charset="0"/>
              </a:rPr>
              <a:t>280 ha de foncier économique </a:t>
            </a:r>
            <a:r>
              <a:rPr lang="fr-FR" sz="1400" dirty="0" smtClean="0">
                <a:latin typeface="+mn-lt"/>
                <a:cs typeface="Arial" panose="020B0604020202020204" pitchFamily="34" charset="0"/>
              </a:rPr>
              <a:t>perdus ces dix dernières années</a:t>
            </a:r>
            <a:endParaRPr lang="fr-FR" sz="1400" dirty="0">
              <a:latin typeface="+mn-lt"/>
              <a:cs typeface="Arial" panose="020B0604020202020204" pitchFamily="34" charset="0"/>
            </a:endParaRPr>
          </a:p>
        </p:txBody>
      </p:sp>
      <p:sp>
        <p:nvSpPr>
          <p:cNvPr id="7" name="ZoneTexte 2"/>
          <p:cNvSpPr txBox="1">
            <a:spLocks noChangeArrowheads="1"/>
          </p:cNvSpPr>
          <p:nvPr/>
        </p:nvSpPr>
        <p:spPr bwMode="auto">
          <a:xfrm>
            <a:off x="4932040" y="3261523"/>
            <a:ext cx="3744416" cy="326382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342900" lvl="4" indent="-342900" algn="just">
              <a:buFont typeface="Arial" panose="020B0604020202020204" pitchFamily="34" charset="0"/>
              <a:buChar char="•"/>
            </a:pPr>
            <a:r>
              <a:rPr lang="fr-FR" sz="1400" b="1" dirty="0" smtClean="0">
                <a:latin typeface="Decima" panose="02000506000000020004" pitchFamily="2" charset="0"/>
              </a:rPr>
              <a:t>Accroître </a:t>
            </a:r>
            <a:r>
              <a:rPr lang="fr-FR" sz="1400" b="1" dirty="0">
                <a:latin typeface="Decima" panose="02000506000000020004" pitchFamily="2" charset="0"/>
              </a:rPr>
              <a:t>la performance du modèle </a:t>
            </a:r>
            <a:r>
              <a:rPr lang="fr-FR" sz="1400" dirty="0">
                <a:latin typeface="Decima" panose="02000506000000020004" pitchFamily="2" charset="0"/>
              </a:rPr>
              <a:t>de développement économique de la </a:t>
            </a:r>
            <a:r>
              <a:rPr lang="fr-FR" sz="1400" dirty="0" smtClean="0">
                <a:latin typeface="Decima" panose="02000506000000020004" pitchFamily="2" charset="0"/>
              </a:rPr>
              <a:t>Métropole</a:t>
            </a:r>
          </a:p>
          <a:p>
            <a:pPr marL="342900" lvl="4" indent="-342900" algn="just">
              <a:buFont typeface="Arial" panose="020B0604020202020204" pitchFamily="34" charset="0"/>
              <a:buChar char="•"/>
            </a:pPr>
            <a:r>
              <a:rPr lang="fr-FR" sz="1400" b="1" dirty="0" smtClean="0">
                <a:latin typeface="Decima" panose="02000506000000020004" pitchFamily="2" charset="0"/>
              </a:rPr>
              <a:t>Conforter </a:t>
            </a:r>
            <a:r>
              <a:rPr lang="fr-FR" sz="1400" b="1" dirty="0">
                <a:latin typeface="Decima" panose="02000506000000020004" pitchFamily="2" charset="0"/>
              </a:rPr>
              <a:t>la présence de l’économie dans le tissu </a:t>
            </a:r>
            <a:r>
              <a:rPr lang="fr-FR" sz="1400" b="1" dirty="0" smtClean="0">
                <a:latin typeface="Decima" panose="02000506000000020004" pitchFamily="2" charset="0"/>
              </a:rPr>
              <a:t>urbain</a:t>
            </a:r>
          </a:p>
          <a:p>
            <a:pPr marL="342900" lvl="4" indent="-342900" algn="just">
              <a:buFont typeface="Arial" panose="020B0604020202020204" pitchFamily="34" charset="0"/>
              <a:buChar char="•"/>
            </a:pPr>
            <a:r>
              <a:rPr lang="fr-FR" sz="1400" b="1" dirty="0" smtClean="0">
                <a:latin typeface="Decima" panose="02000506000000020004" pitchFamily="2" charset="0"/>
              </a:rPr>
              <a:t>Développer </a:t>
            </a:r>
            <a:r>
              <a:rPr lang="fr-FR" sz="1400" b="1" dirty="0">
                <a:latin typeface="Decima" panose="02000506000000020004" pitchFamily="2" charset="0"/>
              </a:rPr>
              <a:t>une offre foncière </a:t>
            </a:r>
            <a:r>
              <a:rPr lang="fr-FR" sz="1400" dirty="0">
                <a:latin typeface="Decima" panose="02000506000000020004" pitchFamily="2" charset="0"/>
              </a:rPr>
              <a:t>pour les zones d’activités économiques </a:t>
            </a:r>
            <a:r>
              <a:rPr lang="fr-FR" sz="1400" dirty="0" smtClean="0">
                <a:latin typeface="Decima" panose="02000506000000020004" pitchFamily="2" charset="0"/>
              </a:rPr>
              <a:t>dédiées</a:t>
            </a:r>
          </a:p>
          <a:p>
            <a:pPr marL="342900" lvl="4" indent="-342900" algn="just">
              <a:buFont typeface="Arial" panose="020B0604020202020204" pitchFamily="34" charset="0"/>
              <a:buChar char="•"/>
            </a:pPr>
            <a:r>
              <a:rPr lang="fr-FR" sz="1400" b="1" dirty="0" smtClean="0">
                <a:latin typeface="Decima" panose="02000506000000020004" pitchFamily="2" charset="0"/>
              </a:rPr>
              <a:t>Développer </a:t>
            </a:r>
            <a:r>
              <a:rPr lang="fr-FR" sz="1400" b="1" dirty="0">
                <a:latin typeface="Decima" panose="02000506000000020004" pitchFamily="2" charset="0"/>
              </a:rPr>
              <a:t>les sites stratégiques </a:t>
            </a:r>
            <a:r>
              <a:rPr lang="fr-FR" sz="1400" dirty="0">
                <a:latin typeface="Decima" panose="02000506000000020004" pitchFamily="2" charset="0"/>
              </a:rPr>
              <a:t>qui participent au rayonnement </a:t>
            </a:r>
            <a:r>
              <a:rPr lang="fr-FR" sz="1400" dirty="0" smtClean="0">
                <a:latin typeface="Decima" panose="02000506000000020004" pitchFamily="2" charset="0"/>
              </a:rPr>
              <a:t>métropolitain</a:t>
            </a:r>
          </a:p>
          <a:p>
            <a:pPr marL="342900" lvl="4" indent="-342900" algn="just">
              <a:buFont typeface="Arial" panose="020B0604020202020204" pitchFamily="34" charset="0"/>
              <a:buChar char="•"/>
            </a:pPr>
            <a:r>
              <a:rPr lang="fr-FR" sz="1400" b="1" dirty="0" smtClean="0">
                <a:latin typeface="Decima" panose="02000506000000020004" pitchFamily="2" charset="0"/>
              </a:rPr>
              <a:t>Prendre </a:t>
            </a:r>
            <a:r>
              <a:rPr lang="fr-FR" sz="1400" b="1" dirty="0">
                <a:latin typeface="Decima" panose="02000506000000020004" pitchFamily="2" charset="0"/>
              </a:rPr>
              <a:t>en compte le développement de deux </a:t>
            </a:r>
            <a:r>
              <a:rPr lang="fr-FR" sz="1400" b="1" dirty="0" smtClean="0">
                <a:latin typeface="Decima" panose="02000506000000020004" pitchFamily="2" charset="0"/>
              </a:rPr>
              <a:t>campus </a:t>
            </a:r>
            <a:r>
              <a:rPr lang="fr-FR" sz="1400" dirty="0">
                <a:latin typeface="Decima" panose="02000506000000020004" pitchFamily="2" charset="0"/>
              </a:rPr>
              <a:t>associés à une implantation universitaire plus diffuse au sud de la </a:t>
            </a:r>
            <a:r>
              <a:rPr lang="fr-FR" sz="1400" dirty="0" smtClean="0">
                <a:latin typeface="Decima" panose="02000506000000020004" pitchFamily="2" charset="0"/>
              </a:rPr>
              <a:t>métropole</a:t>
            </a:r>
            <a:endParaRPr lang="fr-FR" sz="1800" u="sng" cap="small" dirty="0">
              <a:latin typeface="Decima" panose="02000506000000020004" pitchFamily="2" charset="0"/>
            </a:endParaRPr>
          </a:p>
        </p:txBody>
      </p:sp>
    </p:spTree>
    <p:extLst>
      <p:ext uri="{BB962C8B-B14F-4D97-AF65-F5344CB8AC3E}">
        <p14:creationId xmlns:p14="http://schemas.microsoft.com/office/powerpoint/2010/main" val="4276790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58782" y="116632"/>
            <a:ext cx="2193338" cy="400110"/>
          </a:xfrm>
          <a:prstGeom prst="rect">
            <a:avLst/>
          </a:prstGeom>
          <a:solidFill>
            <a:srgbClr val="FFF100"/>
          </a:solidFill>
        </p:spPr>
        <p:txBody>
          <a:bodyPr wrap="square">
            <a:spAutoFit/>
          </a:bodyPr>
          <a:lstStyle/>
          <a:p>
            <a:r>
              <a:rPr lang="fr-FR" sz="2000" cap="small" dirty="0">
                <a:latin typeface="Decima" panose="02000506000000020004" pitchFamily="2" charset="0"/>
              </a:rPr>
              <a:t>Agriculture – </a:t>
            </a:r>
            <a:r>
              <a:rPr lang="fr-FR" sz="2000" cap="small" dirty="0" smtClean="0">
                <a:latin typeface="Decima" panose="02000506000000020004" pitchFamily="2" charset="0"/>
              </a:rPr>
              <a:t>for</a:t>
            </a:r>
            <a:r>
              <a:rPr lang="fr-FR" sz="1600" cap="small" dirty="0" smtClean="0">
                <a:latin typeface="Decima" panose="02000506000000020004" pitchFamily="2" charset="0"/>
              </a:rPr>
              <a:t>Ê</a:t>
            </a:r>
            <a:r>
              <a:rPr lang="fr-FR" sz="2000" cap="small" dirty="0" smtClean="0">
                <a:latin typeface="Decima" panose="02000506000000020004" pitchFamily="2" charset="0"/>
              </a:rPr>
              <a:t>t</a:t>
            </a:r>
            <a:endParaRPr lang="fr-FR" sz="2000" cap="small" dirty="0">
              <a:latin typeface="Decima" panose="02000506000000020004" pitchFamily="2" charset="0"/>
            </a:endParaRPr>
          </a:p>
        </p:txBody>
      </p:sp>
      <p:pic>
        <p:nvPicPr>
          <p:cNvPr id="8" name="Picture 2" descr="W:\24000\24100\Planif&amp;Etudes\07_PLUI\05.1_PADD\PADD_Photos\02- Economie\02- Agriculture - sylviculture - equestre\agriculture-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1792">
            <a:off x="5243576" y="728961"/>
            <a:ext cx="3216253" cy="2154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79512" y="978073"/>
            <a:ext cx="3960440" cy="5805542"/>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La Métropole s’engage à protéger les espaces agricoles, forestiers et naturels afin d’assurer un développement pérenne de l’activité économique agricole tout en préservant leurs vocations alimentaire, paysagère et écologique » p. 48</a:t>
            </a:r>
          </a:p>
          <a:p>
            <a:pPr lvl="0">
              <a:spcBef>
                <a:spcPts val="300"/>
              </a:spcBef>
              <a:spcAft>
                <a:spcPts val="600"/>
              </a:spcAft>
            </a:pPr>
            <a:endParaRPr lang="fr-FR" sz="1600" b="1" i="1" dirty="0" smtClean="0">
              <a:latin typeface="+mn-lt"/>
            </a:endParaRPr>
          </a:p>
          <a:p>
            <a:pPr lvl="0">
              <a:spcBef>
                <a:spcPts val="300"/>
              </a:spcBef>
              <a:spcAft>
                <a:spcPts val="600"/>
              </a:spcAft>
            </a:pPr>
            <a:r>
              <a:rPr lang="fr-FR" sz="1600" b="1" dirty="0" smtClean="0">
                <a:latin typeface="+mn-lt"/>
              </a:rPr>
              <a:t>Diagnostic et enjeux</a:t>
            </a:r>
          </a:p>
          <a:p>
            <a:pPr marL="285750" lvl="0" indent="-285750">
              <a:spcBef>
                <a:spcPts val="300"/>
              </a:spcBef>
              <a:spcAft>
                <a:spcPts val="600"/>
              </a:spcAft>
              <a:buFont typeface="Wingdings" panose="05000000000000000000" pitchFamily="2" charset="2"/>
              <a:buChar char="§"/>
            </a:pPr>
            <a:r>
              <a:rPr lang="fr-FR" sz="1600" dirty="0" smtClean="0">
                <a:latin typeface="+mn-lt"/>
              </a:rPr>
              <a:t>Environ </a:t>
            </a:r>
            <a:r>
              <a:rPr lang="fr-FR" sz="1600" b="1" dirty="0">
                <a:latin typeface="+mn-lt"/>
              </a:rPr>
              <a:t>8000 ha de SAU </a:t>
            </a:r>
            <a:r>
              <a:rPr lang="fr-FR" sz="1600" dirty="0">
                <a:latin typeface="+mn-lt"/>
              </a:rPr>
              <a:t>(Surface </a:t>
            </a:r>
            <a:r>
              <a:rPr lang="fr-FR" sz="1600" dirty="0" smtClean="0">
                <a:latin typeface="+mn-lt"/>
              </a:rPr>
              <a:t>Agricole </a:t>
            </a:r>
            <a:r>
              <a:rPr lang="fr-FR" sz="1600" dirty="0">
                <a:latin typeface="+mn-lt"/>
              </a:rPr>
              <a:t>U</a:t>
            </a:r>
            <a:r>
              <a:rPr lang="fr-FR" sz="1600" dirty="0" smtClean="0">
                <a:latin typeface="+mn-lt"/>
              </a:rPr>
              <a:t>tile</a:t>
            </a:r>
            <a:r>
              <a:rPr lang="fr-FR" sz="1600" dirty="0">
                <a:latin typeface="+mn-lt"/>
              </a:rPr>
              <a:t>) soit 14% du territoire </a:t>
            </a:r>
            <a:endParaRPr lang="fr-FR" sz="1600" dirty="0" smtClean="0">
              <a:latin typeface="+mn-lt"/>
            </a:endParaRPr>
          </a:p>
          <a:p>
            <a:pPr marL="285750" lvl="0" indent="-285750">
              <a:spcBef>
                <a:spcPts val="300"/>
              </a:spcBef>
              <a:spcAft>
                <a:spcPts val="600"/>
              </a:spcAft>
              <a:buFont typeface="Wingdings" panose="05000000000000000000" pitchFamily="2" charset="2"/>
              <a:buChar char="§"/>
            </a:pPr>
            <a:r>
              <a:rPr lang="fr-FR" sz="1600" b="1" dirty="0" smtClean="0">
                <a:latin typeface="+mn-lt"/>
              </a:rPr>
              <a:t>210 </a:t>
            </a:r>
            <a:r>
              <a:rPr lang="fr-FR" sz="1600" b="1" dirty="0">
                <a:latin typeface="+mn-lt"/>
              </a:rPr>
              <a:t>exploitations </a:t>
            </a:r>
            <a:r>
              <a:rPr lang="fr-FR" sz="1600" dirty="0">
                <a:latin typeface="+mn-lt"/>
              </a:rPr>
              <a:t>pour 225 </a:t>
            </a:r>
            <a:r>
              <a:rPr lang="fr-FR" sz="1600" dirty="0" smtClean="0">
                <a:latin typeface="+mn-lt"/>
              </a:rPr>
              <a:t>agriculteurs</a:t>
            </a:r>
          </a:p>
          <a:p>
            <a:pPr marL="285750" lvl="0" indent="-285750">
              <a:spcBef>
                <a:spcPts val="300"/>
              </a:spcBef>
              <a:spcAft>
                <a:spcPts val="600"/>
              </a:spcAft>
              <a:buFont typeface="Wingdings" panose="05000000000000000000" pitchFamily="2" charset="2"/>
              <a:buChar char="§"/>
            </a:pPr>
            <a:r>
              <a:rPr lang="fr-FR" sz="1600" b="1" dirty="0" smtClean="0">
                <a:latin typeface="+mn-lt"/>
              </a:rPr>
              <a:t>12 </a:t>
            </a:r>
            <a:r>
              <a:rPr lang="fr-FR" sz="1600" b="1" dirty="0">
                <a:latin typeface="+mn-lt"/>
              </a:rPr>
              <a:t>% </a:t>
            </a:r>
            <a:r>
              <a:rPr lang="fr-FR" sz="1600" b="1" dirty="0" smtClean="0">
                <a:latin typeface="+mn-lt"/>
              </a:rPr>
              <a:t>des exploitations en bio</a:t>
            </a:r>
          </a:p>
          <a:p>
            <a:pPr marL="285750" indent="-285750">
              <a:spcBef>
                <a:spcPts val="300"/>
              </a:spcBef>
              <a:spcAft>
                <a:spcPts val="600"/>
              </a:spcAft>
              <a:buFont typeface="Wingdings" panose="05000000000000000000" pitchFamily="2" charset="2"/>
              <a:buChar char="§"/>
            </a:pPr>
            <a:r>
              <a:rPr lang="fr-FR" sz="1600" dirty="0" smtClean="0">
                <a:latin typeface="+mn-lt"/>
                <a:cs typeface="Arial" panose="020B0604020202020204" pitchFamily="34" charset="0"/>
              </a:rPr>
              <a:t>Une </a:t>
            </a:r>
            <a:r>
              <a:rPr lang="fr-FR" sz="1600" b="1" dirty="0" smtClean="0">
                <a:latin typeface="+mn-lt"/>
                <a:cs typeface="Arial" panose="020B0604020202020204" pitchFamily="34" charset="0"/>
              </a:rPr>
              <a:t>urbanisation</a:t>
            </a:r>
            <a:r>
              <a:rPr lang="fr-FR" sz="1600" dirty="0" smtClean="0">
                <a:latin typeface="+mn-lt"/>
                <a:cs typeface="Arial" panose="020B0604020202020204" pitchFamily="34" charset="0"/>
              </a:rPr>
              <a:t> qui se </a:t>
            </a:r>
            <a:r>
              <a:rPr lang="fr-FR" sz="1600" dirty="0">
                <a:latin typeface="+mn-lt"/>
                <a:cs typeface="Arial" panose="020B0604020202020204" pitchFamily="34" charset="0"/>
              </a:rPr>
              <a:t>fait </a:t>
            </a:r>
            <a:r>
              <a:rPr lang="fr-FR" sz="1600" b="1" dirty="0" smtClean="0">
                <a:latin typeface="+mn-lt"/>
                <a:cs typeface="Arial" panose="020B0604020202020204" pitchFamily="34" charset="0"/>
              </a:rPr>
              <a:t>au </a:t>
            </a:r>
            <a:r>
              <a:rPr lang="fr-FR" sz="1600" b="1" dirty="0">
                <a:latin typeface="+mn-lt"/>
                <a:cs typeface="Arial" panose="020B0604020202020204" pitchFamily="34" charset="0"/>
              </a:rPr>
              <a:t>détriment </a:t>
            </a:r>
            <a:r>
              <a:rPr lang="fr-FR" sz="1600" dirty="0">
                <a:latin typeface="+mn-lt"/>
                <a:cs typeface="Arial" panose="020B0604020202020204" pitchFamily="34" charset="0"/>
              </a:rPr>
              <a:t>des espaces agricoles et </a:t>
            </a:r>
            <a:r>
              <a:rPr lang="fr-FR" sz="1600" dirty="0" smtClean="0">
                <a:latin typeface="+mn-lt"/>
                <a:cs typeface="Arial" panose="020B0604020202020204" pitchFamily="34" charset="0"/>
              </a:rPr>
              <a:t>naturels </a:t>
            </a:r>
            <a:r>
              <a:rPr lang="fr-FR" sz="1200" b="1" dirty="0" smtClean="0">
                <a:latin typeface="+mn-lt"/>
                <a:cs typeface="Arial" panose="020B0604020202020204" pitchFamily="34" charset="0"/>
              </a:rPr>
              <a:t>(567 </a:t>
            </a:r>
            <a:r>
              <a:rPr lang="fr-FR" sz="1200" b="1" dirty="0">
                <a:latin typeface="+mn-lt"/>
                <a:cs typeface="Arial" panose="020B0604020202020204" pitchFamily="34" charset="0"/>
              </a:rPr>
              <a:t>ha d’espaces agricoles consommés </a:t>
            </a:r>
            <a:r>
              <a:rPr lang="fr-FR" sz="1200" b="1" dirty="0" smtClean="0">
                <a:latin typeface="+mn-lt"/>
                <a:cs typeface="Arial" panose="020B0604020202020204" pitchFamily="34" charset="0"/>
              </a:rPr>
              <a:t>ces dix dernières années)</a:t>
            </a:r>
            <a:endParaRPr lang="fr-FR" sz="1600" dirty="0">
              <a:latin typeface="+mn-lt"/>
              <a:cs typeface="Arial" panose="020B0604020202020204" pitchFamily="34" charset="0"/>
            </a:endParaRPr>
          </a:p>
          <a:p>
            <a:pPr marL="285750" lvl="0" indent="-285750">
              <a:spcBef>
                <a:spcPts val="300"/>
              </a:spcBef>
              <a:spcAft>
                <a:spcPts val="600"/>
              </a:spcAft>
              <a:buFont typeface="Wingdings" panose="05000000000000000000" pitchFamily="2" charset="2"/>
              <a:buChar char="§"/>
            </a:pPr>
            <a:r>
              <a:rPr lang="fr-FR" sz="1600" dirty="0" smtClean="0">
                <a:latin typeface="+mn-lt"/>
                <a:cs typeface="Arial" panose="020B0604020202020204" pitchFamily="34" charset="0"/>
              </a:rPr>
              <a:t>65% du territoire est occupé par la forêt</a:t>
            </a:r>
          </a:p>
          <a:p>
            <a:pPr marL="285750" lvl="0" indent="-285750">
              <a:spcBef>
                <a:spcPts val="300"/>
              </a:spcBef>
              <a:spcAft>
                <a:spcPts val="600"/>
              </a:spcAft>
              <a:buFont typeface="Wingdings" panose="05000000000000000000" pitchFamily="2" charset="2"/>
              <a:buChar char="§"/>
            </a:pPr>
            <a:r>
              <a:rPr lang="fr-FR" sz="1600" dirty="0" smtClean="0">
                <a:latin typeface="+mn-lt"/>
                <a:cs typeface="Arial" panose="020B0604020202020204" pitchFamily="34" charset="0"/>
              </a:rPr>
              <a:t>Les </a:t>
            </a:r>
            <a:r>
              <a:rPr lang="fr-FR" sz="1600" dirty="0">
                <a:latin typeface="+mn-lt"/>
                <a:cs typeface="Arial" panose="020B0604020202020204" pitchFamily="34" charset="0"/>
              </a:rPr>
              <a:t>espaces agricoles </a:t>
            </a:r>
            <a:r>
              <a:rPr lang="fr-FR" sz="1600" dirty="0" smtClean="0">
                <a:latin typeface="+mn-lt"/>
                <a:cs typeface="Arial" panose="020B0604020202020204" pitchFamily="34" charset="0"/>
              </a:rPr>
              <a:t>et de forêt sont </a:t>
            </a:r>
            <a:r>
              <a:rPr lang="fr-FR" sz="1600" dirty="0">
                <a:latin typeface="+mn-lt"/>
                <a:cs typeface="Arial" panose="020B0604020202020204" pitchFamily="34" charset="0"/>
              </a:rPr>
              <a:t>un </a:t>
            </a:r>
            <a:r>
              <a:rPr lang="fr-FR" sz="1600" b="1" dirty="0">
                <a:latin typeface="+mn-lt"/>
                <a:cs typeface="Arial" panose="020B0604020202020204" pitchFamily="34" charset="0"/>
              </a:rPr>
              <a:t>bien précieux tant</a:t>
            </a:r>
            <a:r>
              <a:rPr lang="fr-FR" sz="1600" dirty="0">
                <a:latin typeface="+mn-lt"/>
                <a:cs typeface="Arial" panose="020B0604020202020204" pitchFamily="34" charset="0"/>
              </a:rPr>
              <a:t> pour des questions </a:t>
            </a:r>
            <a:r>
              <a:rPr lang="fr-FR" sz="1600" b="1" dirty="0">
                <a:latin typeface="+mn-lt"/>
                <a:cs typeface="Arial" panose="020B0604020202020204" pitchFamily="34" charset="0"/>
              </a:rPr>
              <a:t>paysagères qu’environnementales</a:t>
            </a:r>
          </a:p>
        </p:txBody>
      </p:sp>
      <p:sp>
        <p:nvSpPr>
          <p:cNvPr id="7" name="ZoneTexte 2"/>
          <p:cNvSpPr txBox="1">
            <a:spLocks noChangeArrowheads="1"/>
          </p:cNvSpPr>
          <p:nvPr/>
        </p:nvSpPr>
        <p:spPr bwMode="auto">
          <a:xfrm>
            <a:off x="4788024" y="3277299"/>
            <a:ext cx="3962570" cy="339206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cap="small" dirty="0">
                <a:latin typeface="Decima" panose="02000506000000020004" pitchFamily="2" charset="0"/>
              </a:rPr>
              <a:t>Les </a:t>
            </a:r>
            <a:r>
              <a:rPr lang="fr-FR" sz="1800" b="1" cap="small" dirty="0" smtClean="0">
                <a:latin typeface="Decima" panose="02000506000000020004" pitchFamily="2" charset="0"/>
              </a:rPr>
              <a:t>orientations </a:t>
            </a:r>
            <a:r>
              <a:rPr lang="fr-FR" sz="1800" b="1" cap="small" dirty="0">
                <a:latin typeface="Decima" panose="02000506000000020004" pitchFamily="2" charset="0"/>
              </a:rPr>
              <a:t>du </a:t>
            </a:r>
            <a:r>
              <a:rPr lang="fr-FR" sz="1800" b="1" cap="small" dirty="0" smtClean="0">
                <a:latin typeface="Decima" panose="02000506000000020004" pitchFamily="2" charset="0"/>
              </a:rPr>
              <a:t>PADD</a:t>
            </a:r>
          </a:p>
          <a:p>
            <a:pPr marL="342900" indent="-342900" algn="just">
              <a:buFont typeface="Arial" panose="020B0604020202020204" pitchFamily="34" charset="0"/>
              <a:buChar char="•"/>
            </a:pPr>
            <a:r>
              <a:rPr lang="fr-FR" sz="1400" b="1" dirty="0" smtClean="0">
                <a:latin typeface="Decima" panose="02000506000000020004" pitchFamily="2" charset="0"/>
              </a:rPr>
              <a:t>Conforter les </a:t>
            </a:r>
            <a:r>
              <a:rPr lang="fr-FR" sz="1400" b="1" dirty="0">
                <a:latin typeface="Decima" panose="02000506000000020004" pitchFamily="2" charset="0"/>
              </a:rPr>
              <a:t>espaces agricoles </a:t>
            </a:r>
            <a:r>
              <a:rPr lang="fr-FR" sz="1400" b="1" dirty="0" smtClean="0">
                <a:latin typeface="Decima" panose="02000506000000020004" pitchFamily="2" charset="0"/>
              </a:rPr>
              <a:t>stratégiques</a:t>
            </a:r>
          </a:p>
          <a:p>
            <a:pPr marL="342900" indent="-342900" algn="just">
              <a:buFont typeface="Arial" panose="020B0604020202020204" pitchFamily="34" charset="0"/>
              <a:buChar char="•"/>
            </a:pPr>
            <a:r>
              <a:rPr lang="fr-FR" sz="1400" b="1" dirty="0" smtClean="0">
                <a:latin typeface="Decima" panose="02000506000000020004" pitchFamily="2" charset="0"/>
              </a:rPr>
              <a:t>Protéger </a:t>
            </a:r>
            <a:r>
              <a:rPr lang="fr-FR" sz="1400" b="1" dirty="0">
                <a:latin typeface="Decima" panose="02000506000000020004" pitchFamily="2" charset="0"/>
              </a:rPr>
              <a:t>les espaces agricoles de coteaux et préserver leur </a:t>
            </a:r>
            <a:r>
              <a:rPr lang="fr-FR" sz="1400" b="1" dirty="0" smtClean="0">
                <a:latin typeface="Decima" panose="02000506000000020004" pitchFamily="2" charset="0"/>
              </a:rPr>
              <a:t>multifonctionnalité</a:t>
            </a:r>
            <a:endParaRPr lang="fr-FR" sz="1400" b="1" dirty="0">
              <a:latin typeface="Decima" panose="02000506000000020004" pitchFamily="2" charset="0"/>
            </a:endParaRPr>
          </a:p>
          <a:p>
            <a:pPr marL="342900" lvl="0" indent="-342900" algn="just">
              <a:buFont typeface="Arial" panose="020B0604020202020204" pitchFamily="34" charset="0"/>
              <a:buChar char="•"/>
            </a:pPr>
            <a:r>
              <a:rPr lang="fr-FR" sz="1400" b="1" dirty="0">
                <a:latin typeface="Decima" panose="02000506000000020004" pitchFamily="2" charset="0"/>
              </a:rPr>
              <a:t>Limiter le développement des hameaux et le mitage des espaces agricoles</a:t>
            </a:r>
          </a:p>
          <a:p>
            <a:pPr marL="342900" indent="-342900" algn="just">
              <a:buFont typeface="Arial" panose="020B0604020202020204" pitchFamily="34" charset="0"/>
              <a:buChar char="•"/>
            </a:pPr>
            <a:r>
              <a:rPr lang="fr-FR" sz="1400" b="1" dirty="0">
                <a:latin typeface="Decima" panose="02000506000000020004" pitchFamily="2" charset="0"/>
              </a:rPr>
              <a:t>Créer des conditions favorables au maintien des petites exploitations et au développement de nouvelles formes d’agriculture </a:t>
            </a:r>
            <a:r>
              <a:rPr lang="fr-FR" sz="1400" dirty="0">
                <a:latin typeface="Decima" panose="02000506000000020004" pitchFamily="2" charset="0"/>
              </a:rPr>
              <a:t>à forte valeur ajoutée : agriculture bio, maraîchage, cultures </a:t>
            </a:r>
            <a:r>
              <a:rPr lang="fr-FR" sz="1400" dirty="0" smtClean="0">
                <a:latin typeface="Decima" panose="02000506000000020004" pitchFamily="2" charset="0"/>
              </a:rPr>
              <a:t>spécialisées</a:t>
            </a:r>
          </a:p>
          <a:p>
            <a:pPr marL="342900" lvl="0" indent="-342900" algn="just">
              <a:buFont typeface="Arial" panose="020B0604020202020204" pitchFamily="34" charset="0"/>
              <a:buChar char="•"/>
            </a:pPr>
            <a:r>
              <a:rPr lang="fr-FR" sz="1400" b="1" dirty="0">
                <a:latin typeface="Decima" panose="02000506000000020004" pitchFamily="2" charset="0"/>
              </a:rPr>
              <a:t>Protéger les espaces boisés et les massifs forestiers pour leur </a:t>
            </a:r>
            <a:r>
              <a:rPr lang="fr-FR" sz="1400" b="1" dirty="0" smtClean="0">
                <a:latin typeface="Decima" panose="02000506000000020004" pitchFamily="2" charset="0"/>
              </a:rPr>
              <a:t>multifonctionnalité</a:t>
            </a:r>
            <a:endParaRPr lang="fr-FR" sz="1400" b="1" dirty="0">
              <a:latin typeface="Decima" panose="02000506000000020004" pitchFamily="2" charset="0"/>
            </a:endParaRPr>
          </a:p>
        </p:txBody>
      </p:sp>
    </p:spTree>
    <p:extLst>
      <p:ext uri="{BB962C8B-B14F-4D97-AF65-F5344CB8AC3E}">
        <p14:creationId xmlns:p14="http://schemas.microsoft.com/office/powerpoint/2010/main" val="289811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15</a:t>
            </a:fld>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764704"/>
            <a:ext cx="4824536" cy="602884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ZoneTexte 1"/>
          <p:cNvSpPr txBox="1"/>
          <p:nvPr/>
        </p:nvSpPr>
        <p:spPr>
          <a:xfrm>
            <a:off x="635546" y="764704"/>
            <a:ext cx="4152478" cy="276999"/>
          </a:xfrm>
          <a:prstGeom prst="rect">
            <a:avLst/>
          </a:prstGeom>
          <a:solidFill>
            <a:schemeClr val="bg1"/>
          </a:solidFill>
        </p:spPr>
        <p:txBody>
          <a:bodyPr wrap="square" rtlCol="0">
            <a:spAutoFit/>
          </a:bodyPr>
          <a:lstStyle/>
          <a:p>
            <a:r>
              <a:rPr lang="fr-FR" sz="1200" b="1" i="1" dirty="0" smtClean="0"/>
              <a:t>Renforcer l’attractivité économique de la Métropole</a:t>
            </a:r>
            <a:endParaRPr lang="fr-FR" sz="1200" b="1" i="1" dirty="0"/>
          </a:p>
        </p:txBody>
      </p:sp>
      <p:sp>
        <p:nvSpPr>
          <p:cNvPr id="5" name="ZoneTexte 4"/>
          <p:cNvSpPr txBox="1"/>
          <p:nvPr/>
        </p:nvSpPr>
        <p:spPr>
          <a:xfrm>
            <a:off x="5076056" y="870967"/>
            <a:ext cx="3888432" cy="5078313"/>
          </a:xfrm>
          <a:prstGeom prst="rect">
            <a:avLst/>
          </a:prstGeom>
          <a:noFill/>
        </p:spPr>
        <p:txBody>
          <a:bodyPr wrap="square" rtlCol="0">
            <a:spAutoFit/>
          </a:bodyPr>
          <a:lstStyle/>
          <a:p>
            <a:r>
              <a:rPr lang="fr-FR" dirty="0" smtClean="0">
                <a:latin typeface="Decima" panose="02000506000000020004" pitchFamily="2" charset="0"/>
              </a:rPr>
              <a:t>Essaimage de l’innovation technologique à partir de trois pôles de hautes technologies : Presqu’île, </a:t>
            </a:r>
            <a:r>
              <a:rPr lang="fr-FR" dirty="0">
                <a:latin typeface="Decima" panose="02000506000000020004" pitchFamily="2" charset="0"/>
              </a:rPr>
              <a:t>D</a:t>
            </a:r>
            <a:r>
              <a:rPr lang="fr-FR" dirty="0" smtClean="0">
                <a:latin typeface="Decima" panose="02000506000000020004" pitchFamily="2" charset="0"/>
              </a:rPr>
              <a:t>omaine universitaire/</a:t>
            </a:r>
            <a:r>
              <a:rPr lang="fr-FR" dirty="0" err="1" smtClean="0">
                <a:latin typeface="Decima" panose="02000506000000020004" pitchFamily="2" charset="0"/>
              </a:rPr>
              <a:t>Inovallée</a:t>
            </a:r>
            <a:r>
              <a:rPr lang="fr-FR" dirty="0" smtClean="0">
                <a:latin typeface="Decima" panose="02000506000000020004" pitchFamily="2" charset="0"/>
              </a:rPr>
              <a:t>/CHU, Sud (Atos, HP, Artelia</a:t>
            </a:r>
            <a:r>
              <a:rPr lang="fr-FR" dirty="0">
                <a:latin typeface="Decima" panose="02000506000000020004" pitchFamily="2" charset="0"/>
              </a:rPr>
              <a:t>,</a:t>
            </a:r>
            <a:r>
              <a:rPr lang="fr-FR" dirty="0" smtClean="0">
                <a:latin typeface="Decima" panose="02000506000000020004" pitchFamily="2" charset="0"/>
              </a:rPr>
              <a:t> Schneider)</a:t>
            </a:r>
          </a:p>
          <a:p>
            <a:endParaRPr lang="fr-FR" dirty="0">
              <a:latin typeface="Decima" panose="02000506000000020004" pitchFamily="2" charset="0"/>
            </a:endParaRPr>
          </a:p>
          <a:p>
            <a:r>
              <a:rPr lang="fr-FR" dirty="0" smtClean="0">
                <a:latin typeface="Decima" panose="02000506000000020004" pitchFamily="2" charset="0"/>
              </a:rPr>
              <a:t>Renforcer le rôle métropolitain du cœur urbain de Grenoble</a:t>
            </a:r>
          </a:p>
          <a:p>
            <a:endParaRPr lang="fr-FR" dirty="0">
              <a:latin typeface="Decima" panose="02000506000000020004" pitchFamily="2" charset="0"/>
            </a:endParaRPr>
          </a:p>
          <a:p>
            <a:r>
              <a:rPr lang="fr-FR" dirty="0" smtClean="0">
                <a:latin typeface="Decima" panose="02000506000000020004" pitchFamily="2" charset="0"/>
              </a:rPr>
              <a:t>Un pilier industriel à conforter</a:t>
            </a:r>
          </a:p>
          <a:p>
            <a:endParaRPr lang="fr-FR" dirty="0">
              <a:latin typeface="Decima" panose="02000506000000020004" pitchFamily="2" charset="0"/>
            </a:endParaRPr>
          </a:p>
          <a:p>
            <a:r>
              <a:rPr lang="fr-FR" dirty="0" smtClean="0">
                <a:latin typeface="Decima" panose="02000506000000020004" pitchFamily="2" charset="0"/>
              </a:rPr>
              <a:t>Une polarisation des activités tertiaires autour de quatre pôles métropolitains (</a:t>
            </a:r>
            <a:r>
              <a:rPr lang="fr-FR" dirty="0" err="1" smtClean="0">
                <a:latin typeface="Decima" panose="02000506000000020004" pitchFamily="2" charset="0"/>
              </a:rPr>
              <a:t>Europole</a:t>
            </a:r>
            <a:r>
              <a:rPr lang="fr-FR" dirty="0" smtClean="0">
                <a:latin typeface="Decima" panose="02000506000000020004" pitchFamily="2" charset="0"/>
              </a:rPr>
              <a:t>, </a:t>
            </a:r>
            <a:r>
              <a:rPr lang="fr-FR" dirty="0" err="1" smtClean="0">
                <a:latin typeface="Decima" panose="02000506000000020004" pitchFamily="2" charset="0"/>
              </a:rPr>
              <a:t>Bouchayer-Viallet</a:t>
            </a:r>
            <a:r>
              <a:rPr lang="fr-FR" dirty="0" smtClean="0">
                <a:latin typeface="Decima" panose="02000506000000020004" pitchFamily="2" charset="0"/>
              </a:rPr>
              <a:t>, </a:t>
            </a:r>
            <a:r>
              <a:rPr lang="fr-FR" dirty="0" err="1" smtClean="0">
                <a:latin typeface="Decima" panose="02000506000000020004" pitchFamily="2" charset="0"/>
              </a:rPr>
              <a:t>Inovallée</a:t>
            </a:r>
            <a:r>
              <a:rPr lang="fr-FR" dirty="0" smtClean="0">
                <a:latin typeface="Decima" panose="02000506000000020004" pitchFamily="2" charset="0"/>
              </a:rPr>
              <a:t> et pôle gare Echirolles)</a:t>
            </a:r>
          </a:p>
          <a:p>
            <a:endParaRPr lang="fr-FR" dirty="0">
              <a:latin typeface="Decima" panose="02000506000000020004" pitchFamily="2" charset="0"/>
            </a:endParaRPr>
          </a:p>
          <a:p>
            <a:r>
              <a:rPr lang="fr-FR" dirty="0" smtClean="0">
                <a:latin typeface="Decima" panose="02000506000000020004" pitchFamily="2" charset="0"/>
              </a:rPr>
              <a:t>Maintenir les espaces agricoles stratégiques</a:t>
            </a:r>
          </a:p>
        </p:txBody>
      </p:sp>
      <p:sp>
        <p:nvSpPr>
          <p:cNvPr id="7" name="Rectangle 6"/>
          <p:cNvSpPr/>
          <p:nvPr/>
        </p:nvSpPr>
        <p:spPr>
          <a:xfrm>
            <a:off x="3179991" y="-1483"/>
            <a:ext cx="3984297" cy="707886"/>
          </a:xfrm>
          <a:prstGeom prst="rect">
            <a:avLst/>
          </a:prstGeom>
          <a:solidFill>
            <a:srgbClr val="FFF100"/>
          </a:solidFill>
        </p:spPr>
        <p:txBody>
          <a:bodyPr wrap="square">
            <a:spAutoFit/>
          </a:bodyPr>
          <a:lstStyle/>
          <a:p>
            <a:r>
              <a:rPr lang="fr-FR" sz="2000" cap="small" dirty="0">
                <a:latin typeface="Decima" panose="02000506000000020004" pitchFamily="2" charset="0"/>
              </a:rPr>
              <a:t>Pour une Métropole qui encourage l’innovation et l’emploi</a:t>
            </a:r>
          </a:p>
        </p:txBody>
      </p:sp>
    </p:spTree>
    <p:extLst>
      <p:ext uri="{BB962C8B-B14F-4D97-AF65-F5344CB8AC3E}">
        <p14:creationId xmlns:p14="http://schemas.microsoft.com/office/powerpoint/2010/main" val="3503313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7824" y="-27384"/>
            <a:ext cx="4680520"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Améliorer la qualité de l’offre commerciale sur l’ensemble du territoire</a:t>
            </a:r>
            <a:endParaRPr lang="fr-FR" sz="2000" cap="small" dirty="0">
              <a:latin typeface="Decima" panose="02000506000000020004" pitchFamily="2" charset="0"/>
            </a:endParaRPr>
          </a:p>
        </p:txBody>
      </p:sp>
      <p:pic>
        <p:nvPicPr>
          <p:cNvPr id="8" name="Picture 2" descr="W:\24000\24100\Planif&amp;Etudes\07_PLUI\05.1_PADD\PADD_Photos\02- Economie\01- Commerce\Vif-VieQuotidienne-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77013">
            <a:off x="5966712" y="782129"/>
            <a:ext cx="2706099" cy="188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07504" y="766548"/>
            <a:ext cx="4176464" cy="569782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Afin de répondre à une recherche accrue de proximité de la part des consommateurs, la Métropole souhaite développer en priorité le commerce de proximité dans les centres-</a:t>
            </a:r>
            <a:r>
              <a:rPr lang="fr-FR" sz="1600" b="1" i="1" dirty="0">
                <a:latin typeface="+mn-lt"/>
              </a:rPr>
              <a:t>b</a:t>
            </a:r>
            <a:r>
              <a:rPr lang="fr-FR" sz="1600" b="1" i="1" dirty="0" smtClean="0">
                <a:latin typeface="+mn-lt"/>
              </a:rPr>
              <a:t>ourgs et les cœurs de quartiers métropolitains » p.43</a:t>
            </a:r>
          </a:p>
          <a:p>
            <a:pPr lvl="0">
              <a:spcBef>
                <a:spcPts val="300"/>
              </a:spcBef>
              <a:spcAft>
                <a:spcPts val="600"/>
              </a:spcAft>
            </a:pPr>
            <a:endParaRPr lang="fr-FR" sz="1600" b="1" i="1" dirty="0" smtClean="0">
              <a:latin typeface="+mn-lt"/>
            </a:endParaRPr>
          </a:p>
          <a:p>
            <a:pPr lvl="0">
              <a:spcBef>
                <a:spcPts val="300"/>
              </a:spcBef>
              <a:spcAft>
                <a:spcPts val="600"/>
              </a:spcAft>
            </a:pPr>
            <a:r>
              <a:rPr lang="fr-FR" sz="1800" b="1" dirty="0" smtClean="0">
                <a:latin typeface="+mn-lt"/>
              </a:rPr>
              <a:t>Diagnostic et enjeux</a:t>
            </a:r>
            <a:endParaRPr lang="fr-FR" sz="1400" b="1" dirty="0" smtClean="0">
              <a:latin typeface="+mn-lt"/>
              <a:cs typeface="Arial" panose="020B0604020202020204" pitchFamily="34" charset="0"/>
            </a:endParaRPr>
          </a:p>
          <a:p>
            <a:pPr marL="285750" indent="-285750" algn="just" defTabSz="228600">
              <a:buFont typeface="Arial" panose="020B0604020202020204" pitchFamily="34" charset="0"/>
              <a:buChar char="•"/>
            </a:pPr>
            <a:r>
              <a:rPr lang="fr-FR" sz="1400" b="1" dirty="0" smtClean="0">
                <a:latin typeface="+mn-lt"/>
                <a:cs typeface="Arial" panose="020B0604020202020204" pitchFamily="34" charset="0"/>
              </a:rPr>
              <a:t>Un secteur qui représente 12% </a:t>
            </a:r>
            <a:r>
              <a:rPr lang="fr-FR" sz="1400" b="1" dirty="0" smtClean="0">
                <a:solidFill>
                  <a:schemeClr val="tx1"/>
                </a:solidFill>
                <a:latin typeface="+mn-lt"/>
                <a:cs typeface="Arial" panose="020B0604020202020204" pitchFamily="34" charset="0"/>
              </a:rPr>
              <a:t>de l’emploi total</a:t>
            </a:r>
          </a:p>
          <a:p>
            <a:pPr marL="285750" indent="-285750" algn="just" defTabSz="228600">
              <a:buFont typeface="Arial" panose="020B0604020202020204" pitchFamily="34" charset="0"/>
              <a:buChar char="•"/>
            </a:pPr>
            <a:r>
              <a:rPr lang="fr-FR" sz="1400" dirty="0" smtClean="0">
                <a:latin typeface="+mn-lt"/>
              </a:rPr>
              <a:t>Une croissance des m² commerciaux supérieure à la capacité d’absorption du marché local</a:t>
            </a:r>
          </a:p>
          <a:p>
            <a:pPr marL="285750" indent="-285750" algn="just" defTabSz="228600">
              <a:buFont typeface="Arial" panose="020B0604020202020204" pitchFamily="34" charset="0"/>
              <a:buChar char="•"/>
            </a:pPr>
            <a:r>
              <a:rPr lang="fr-FR" sz="1400" b="1" dirty="0" smtClean="0">
                <a:latin typeface="+mn-lt"/>
                <a:cs typeface="Arial" panose="020B0604020202020204" pitchFamily="34" charset="0"/>
              </a:rPr>
              <a:t>Les pratiques des consommateurs</a:t>
            </a:r>
            <a:r>
              <a:rPr lang="fr-FR" sz="1400" dirty="0" smtClean="0">
                <a:latin typeface="+mn-lt"/>
                <a:cs typeface="Arial" panose="020B0604020202020204" pitchFamily="34" charset="0"/>
              </a:rPr>
              <a:t> </a:t>
            </a:r>
            <a:r>
              <a:rPr lang="fr-FR" sz="1400" b="1" dirty="0" smtClean="0">
                <a:latin typeface="+mn-lt"/>
                <a:cs typeface="Arial" panose="020B0604020202020204" pitchFamily="34" charset="0"/>
              </a:rPr>
              <a:t>évoluent </a:t>
            </a:r>
            <a:r>
              <a:rPr lang="fr-FR" sz="1400" dirty="0" smtClean="0">
                <a:latin typeface="+mn-lt"/>
                <a:cs typeface="Arial" panose="020B0604020202020204" pitchFamily="34" charset="0"/>
              </a:rPr>
              <a:t>(circuits courts, demande de proximité physique, mais aussi pratique du e-commerce)</a:t>
            </a:r>
          </a:p>
          <a:p>
            <a:pPr marL="285750" indent="-285750" algn="just">
              <a:buFont typeface="Arial" panose="020B0604020202020204" pitchFamily="34" charset="0"/>
              <a:buChar char="•"/>
            </a:pPr>
            <a:r>
              <a:rPr lang="fr-FR" sz="1400" dirty="0" smtClean="0">
                <a:latin typeface="+mn-lt"/>
              </a:rPr>
              <a:t>Des </a:t>
            </a:r>
            <a:r>
              <a:rPr lang="fr-FR" sz="1400" dirty="0" err="1" smtClean="0">
                <a:latin typeface="+mn-lt"/>
              </a:rPr>
              <a:t>centres-villes</a:t>
            </a:r>
            <a:r>
              <a:rPr lang="fr-FR" sz="1400" dirty="0" smtClean="0">
                <a:latin typeface="+mn-lt"/>
              </a:rPr>
              <a:t> et centres-bourgs qui ne parviennent </a:t>
            </a:r>
            <a:r>
              <a:rPr lang="fr-FR" sz="1400" b="1" dirty="0" smtClean="0">
                <a:latin typeface="+mn-lt"/>
              </a:rPr>
              <a:t>pas suffisamment à jouer leur rôle de centralité </a:t>
            </a:r>
          </a:p>
          <a:p>
            <a:pPr marL="285750" indent="-285750" algn="just">
              <a:buFont typeface="Arial" panose="020B0604020202020204" pitchFamily="34" charset="0"/>
              <a:buChar char="•"/>
            </a:pPr>
            <a:r>
              <a:rPr lang="fr-FR" sz="1400" dirty="0" smtClean="0">
                <a:latin typeface="+mn-lt"/>
              </a:rPr>
              <a:t>Pour les zones commerciales, des </a:t>
            </a:r>
            <a:r>
              <a:rPr lang="fr-FR" sz="1400" b="1" dirty="0" smtClean="0">
                <a:latin typeface="+mn-lt"/>
              </a:rPr>
              <a:t>sites vieillissants</a:t>
            </a:r>
            <a:r>
              <a:rPr lang="fr-FR" sz="1400" dirty="0" smtClean="0">
                <a:latin typeface="+mn-lt"/>
              </a:rPr>
              <a:t>, une </a:t>
            </a:r>
            <a:r>
              <a:rPr lang="fr-FR" sz="1400" b="1" dirty="0" smtClean="0">
                <a:latin typeface="+mn-lt"/>
              </a:rPr>
              <a:t>qualité </a:t>
            </a:r>
            <a:r>
              <a:rPr lang="fr-FR" sz="1400" dirty="0" smtClean="0">
                <a:latin typeface="+mn-lt"/>
              </a:rPr>
              <a:t>urbaine à adapter </a:t>
            </a:r>
          </a:p>
          <a:p>
            <a:pPr marL="285750" indent="-285750" algn="just">
              <a:buFont typeface="Arial" panose="020B0604020202020204" pitchFamily="34" charset="0"/>
              <a:buChar char="•"/>
            </a:pPr>
            <a:r>
              <a:rPr lang="fr-FR" sz="1400" dirty="0" smtClean="0">
                <a:latin typeface="+mn-lt"/>
                <a:cs typeface="Arial" panose="020B0604020202020204" pitchFamily="34" charset="0"/>
              </a:rPr>
              <a:t>Une </a:t>
            </a:r>
            <a:r>
              <a:rPr lang="fr-FR" sz="1400" b="1" dirty="0" smtClean="0">
                <a:latin typeface="+mn-lt"/>
                <a:cs typeface="Arial" panose="020B0604020202020204" pitchFamily="34" charset="0"/>
              </a:rPr>
              <a:t>activité touristique à développer </a:t>
            </a:r>
            <a:r>
              <a:rPr lang="fr-FR" sz="1400" dirty="0" smtClean="0">
                <a:latin typeface="+mn-lt"/>
                <a:cs typeface="Arial" panose="020B0604020202020204" pitchFamily="34" charset="0"/>
              </a:rPr>
              <a:t>notamment en tant que destination d’agrément</a:t>
            </a:r>
            <a:endParaRPr lang="fr-FR" sz="1400" dirty="0">
              <a:latin typeface="+mn-lt"/>
              <a:cs typeface="Arial" panose="020B0604020202020204" pitchFamily="34" charset="0"/>
            </a:endParaRPr>
          </a:p>
        </p:txBody>
      </p:sp>
      <p:sp>
        <p:nvSpPr>
          <p:cNvPr id="7" name="ZoneTexte 2"/>
          <p:cNvSpPr txBox="1">
            <a:spLocks noChangeArrowheads="1"/>
          </p:cNvSpPr>
          <p:nvPr/>
        </p:nvSpPr>
        <p:spPr bwMode="auto">
          <a:xfrm>
            <a:off x="5004048" y="2564904"/>
            <a:ext cx="3960440" cy="4279484"/>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285750" indent="-285750" algn="just">
              <a:buFont typeface="Arial" panose="020B0604020202020204" pitchFamily="34" charset="0"/>
              <a:buChar char="•"/>
            </a:pPr>
            <a:r>
              <a:rPr lang="fr-FR" sz="1600" b="1" dirty="0" smtClean="0">
                <a:latin typeface="Decima" panose="02000506000000020004" pitchFamily="2" charset="0"/>
              </a:rPr>
              <a:t>1. Préserver les équilibres de l’armature commerciale </a:t>
            </a:r>
            <a:r>
              <a:rPr lang="fr-FR" sz="1600" dirty="0" smtClean="0">
                <a:latin typeface="Decima" panose="02000506000000020004" pitchFamily="2" charset="0"/>
              </a:rPr>
              <a:t>de la Métropole</a:t>
            </a:r>
            <a:endParaRPr lang="fr-FR" sz="1600" dirty="0">
              <a:latin typeface="Decima" panose="02000506000000020004" pitchFamily="2" charset="0"/>
            </a:endParaRPr>
          </a:p>
          <a:p>
            <a:pPr marL="628650" lvl="4" indent="-285750" algn="just">
              <a:buFont typeface="Courier New" panose="02070309020205020404" pitchFamily="49" charset="0"/>
              <a:buChar char="o"/>
            </a:pPr>
            <a:r>
              <a:rPr lang="fr-FR" sz="1200" b="1" dirty="0" smtClean="0">
                <a:latin typeface="Decima" panose="02000506000000020004" pitchFamily="2" charset="0"/>
              </a:rPr>
              <a:t>Commerce </a:t>
            </a:r>
            <a:r>
              <a:rPr lang="fr-FR" sz="1200" b="1" dirty="0">
                <a:latin typeface="Decima" panose="02000506000000020004" pitchFamily="2" charset="0"/>
              </a:rPr>
              <a:t>de proximité </a:t>
            </a:r>
            <a:r>
              <a:rPr lang="fr-FR" sz="1200" dirty="0">
                <a:latin typeface="Decima" panose="02000506000000020004" pitchFamily="2" charset="0"/>
              </a:rPr>
              <a:t>: Conforter en priorité les </a:t>
            </a:r>
            <a:r>
              <a:rPr lang="fr-FR" sz="1200" dirty="0" err="1" smtClean="0">
                <a:latin typeface="Decima" panose="02000506000000020004" pitchFamily="2" charset="0"/>
              </a:rPr>
              <a:t>centres-villes</a:t>
            </a:r>
            <a:r>
              <a:rPr lang="fr-FR" sz="1200" dirty="0" smtClean="0">
                <a:latin typeface="Decima" panose="02000506000000020004" pitchFamily="2" charset="0"/>
              </a:rPr>
              <a:t>, centres-bourgs </a:t>
            </a:r>
            <a:r>
              <a:rPr lang="fr-FR" sz="1200" dirty="0">
                <a:latin typeface="Decima" panose="02000506000000020004" pitchFamily="2" charset="0"/>
              </a:rPr>
              <a:t>et pôles de proximité</a:t>
            </a:r>
          </a:p>
          <a:p>
            <a:pPr marL="628650" lvl="4" indent="-285750" algn="just">
              <a:buFont typeface="Courier New" panose="02070309020205020404" pitchFamily="49" charset="0"/>
              <a:buChar char="o"/>
            </a:pPr>
            <a:r>
              <a:rPr lang="fr-FR" sz="1200" b="1" dirty="0" smtClean="0">
                <a:latin typeface="Decima" panose="02000506000000020004" pitchFamily="2" charset="0"/>
              </a:rPr>
              <a:t>Commerce </a:t>
            </a:r>
            <a:r>
              <a:rPr lang="fr-FR" sz="1200" b="1" dirty="0">
                <a:latin typeface="Decima" panose="02000506000000020004" pitchFamily="2" charset="0"/>
              </a:rPr>
              <a:t>de destination : </a:t>
            </a:r>
            <a:r>
              <a:rPr lang="fr-FR" sz="1200" dirty="0">
                <a:latin typeface="Decima" panose="02000506000000020004" pitchFamily="2" charset="0"/>
              </a:rPr>
              <a:t>Développer en priorité les centres urbains de Grenoble et de </a:t>
            </a:r>
            <a:r>
              <a:rPr lang="fr-FR" sz="1200" dirty="0" smtClean="0">
                <a:latin typeface="Decima" panose="02000506000000020004" pitchFamily="2" charset="0"/>
              </a:rPr>
              <a:t>Vizille</a:t>
            </a:r>
          </a:p>
          <a:p>
            <a:pPr marL="285750" lvl="4" indent="-285750" algn="just">
              <a:buFont typeface="Arial" panose="020B0604020202020204" pitchFamily="34" charset="0"/>
              <a:buChar char="•"/>
            </a:pPr>
            <a:r>
              <a:rPr lang="fr-FR" sz="1600" b="1" dirty="0" smtClean="0">
                <a:latin typeface="Decima" panose="02000506000000020004" pitchFamily="2" charset="0"/>
              </a:rPr>
              <a:t>2. Répondre </a:t>
            </a:r>
            <a:r>
              <a:rPr lang="fr-FR" sz="1600" b="1" dirty="0">
                <a:latin typeface="Decima" panose="02000506000000020004" pitchFamily="2" charset="0"/>
              </a:rPr>
              <a:t>aux besoins et aux attentes de la clientèle locale et touristique</a:t>
            </a:r>
          </a:p>
          <a:p>
            <a:pPr marL="285750" lvl="4" indent="-285750" algn="just">
              <a:buFont typeface="Arial" panose="020B0604020202020204" pitchFamily="34" charset="0"/>
              <a:buChar char="•"/>
            </a:pPr>
            <a:r>
              <a:rPr lang="fr-FR" sz="1600" b="1" dirty="0" smtClean="0">
                <a:latin typeface="Decima" panose="02000506000000020004" pitchFamily="2" charset="0"/>
              </a:rPr>
              <a:t>3. Adapter </a:t>
            </a:r>
            <a:r>
              <a:rPr lang="fr-FR" sz="1600" b="1" dirty="0">
                <a:latin typeface="Decima" panose="02000506000000020004" pitchFamily="2" charset="0"/>
              </a:rPr>
              <a:t>l’offre commerciale</a:t>
            </a:r>
            <a:r>
              <a:rPr lang="fr-FR" sz="1600" dirty="0">
                <a:latin typeface="Decima" panose="02000506000000020004" pitchFamily="2" charset="0"/>
              </a:rPr>
              <a:t> aux nouveaux modes de consommation </a:t>
            </a:r>
            <a:endParaRPr lang="fr-FR" sz="1600" dirty="0" smtClean="0">
              <a:latin typeface="Decima" panose="02000506000000020004" pitchFamily="2" charset="0"/>
            </a:endParaRPr>
          </a:p>
          <a:p>
            <a:pPr marL="285750" lvl="4" indent="-285750" algn="just">
              <a:buFont typeface="Arial" panose="020B0604020202020204" pitchFamily="34" charset="0"/>
              <a:buChar char="•"/>
            </a:pPr>
            <a:r>
              <a:rPr lang="fr-FR" sz="1600" b="1" dirty="0" smtClean="0">
                <a:latin typeface="Decima" panose="02000506000000020004" pitchFamily="2" charset="0"/>
              </a:rPr>
              <a:t>4.</a:t>
            </a:r>
            <a:r>
              <a:rPr lang="fr-FR" sz="1600" dirty="0" smtClean="0">
                <a:latin typeface="Decima" panose="02000506000000020004" pitchFamily="2" charset="0"/>
              </a:rPr>
              <a:t> </a:t>
            </a:r>
            <a:r>
              <a:rPr lang="fr-FR" sz="1600" b="1" dirty="0" smtClean="0">
                <a:latin typeface="Decima" panose="02000506000000020004" pitchFamily="2" charset="0"/>
              </a:rPr>
              <a:t>Renforcer le niveau de couverture commerciale </a:t>
            </a:r>
            <a:r>
              <a:rPr lang="fr-FR" sz="1600" dirty="0" smtClean="0">
                <a:latin typeface="Decima" panose="02000506000000020004" pitchFamily="2" charset="0"/>
              </a:rPr>
              <a:t>du « Grand Sud » de l’agglomération grenobloise</a:t>
            </a:r>
          </a:p>
          <a:p>
            <a:pPr marL="285750" lvl="4" indent="-285750" algn="just">
              <a:buFont typeface="Arial" panose="020B0604020202020204" pitchFamily="34" charset="0"/>
              <a:buChar char="•"/>
            </a:pPr>
            <a:r>
              <a:rPr lang="fr-FR" sz="1600" b="1" dirty="0" smtClean="0">
                <a:latin typeface="Decima" panose="02000506000000020004" pitchFamily="2" charset="0"/>
              </a:rPr>
              <a:t>5.</a:t>
            </a:r>
            <a:r>
              <a:rPr lang="fr-FR" sz="1600" dirty="0" smtClean="0">
                <a:latin typeface="Decima" panose="02000506000000020004" pitchFamily="2" charset="0"/>
              </a:rPr>
              <a:t> Consolider la place de la Métropole sur le marché du tourisme d’affaires</a:t>
            </a:r>
            <a:endParaRPr lang="fr-FR" sz="1600" dirty="0">
              <a:latin typeface="Decima" panose="02000506000000020004" pitchFamily="2" charset="0"/>
            </a:endParaRPr>
          </a:p>
        </p:txBody>
      </p:sp>
    </p:spTree>
    <p:extLst>
      <p:ext uri="{BB962C8B-B14F-4D97-AF65-F5344CB8AC3E}">
        <p14:creationId xmlns:p14="http://schemas.microsoft.com/office/powerpoint/2010/main" val="1948555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17</a:t>
            </a:fld>
            <a:endParaRPr lang="fr-FR"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5" y="764704"/>
            <a:ext cx="4786397" cy="6021288"/>
          </a:xfrm>
          <a:prstGeom prst="rect">
            <a:avLst/>
          </a:prstGeom>
        </p:spPr>
      </p:pic>
      <p:sp>
        <p:nvSpPr>
          <p:cNvPr id="3" name="ZoneTexte 2"/>
          <p:cNvSpPr txBox="1"/>
          <p:nvPr/>
        </p:nvSpPr>
        <p:spPr>
          <a:xfrm>
            <a:off x="107504" y="773480"/>
            <a:ext cx="4896544" cy="276999"/>
          </a:xfrm>
          <a:prstGeom prst="rect">
            <a:avLst/>
          </a:prstGeom>
          <a:noFill/>
        </p:spPr>
        <p:txBody>
          <a:bodyPr wrap="square" rtlCol="0">
            <a:spAutoFit/>
          </a:bodyPr>
          <a:lstStyle/>
          <a:p>
            <a:r>
              <a:rPr lang="fr-FR" sz="1200" b="1" i="1" dirty="0" smtClean="0"/>
              <a:t>Préserver les équilibres de l’armature commerciale de la Métropole</a:t>
            </a:r>
            <a:endParaRPr lang="fr-FR" sz="1200" b="1" i="1" dirty="0"/>
          </a:p>
        </p:txBody>
      </p:sp>
      <p:sp>
        <p:nvSpPr>
          <p:cNvPr id="5" name="ZoneTexte 4"/>
          <p:cNvSpPr txBox="1"/>
          <p:nvPr/>
        </p:nvSpPr>
        <p:spPr>
          <a:xfrm>
            <a:off x="5148065" y="1412776"/>
            <a:ext cx="3816423" cy="4801314"/>
          </a:xfrm>
          <a:prstGeom prst="rect">
            <a:avLst/>
          </a:prstGeom>
          <a:noFill/>
        </p:spPr>
        <p:txBody>
          <a:bodyPr wrap="square" rtlCol="0">
            <a:spAutoFit/>
          </a:bodyPr>
          <a:lstStyle/>
          <a:p>
            <a:r>
              <a:rPr lang="fr-FR" dirty="0" smtClean="0">
                <a:latin typeface="Decima" panose="02000506000000020004" pitchFamily="2" charset="0"/>
              </a:rPr>
              <a:t>Conforter en priorité le </a:t>
            </a:r>
            <a:r>
              <a:rPr lang="fr-FR" dirty="0">
                <a:latin typeface="Decima" panose="02000506000000020004" pitchFamily="2" charset="0"/>
              </a:rPr>
              <a:t>commerce de </a:t>
            </a:r>
            <a:r>
              <a:rPr lang="fr-FR" dirty="0" smtClean="0">
                <a:latin typeface="Decima" panose="02000506000000020004" pitchFamily="2" charset="0"/>
              </a:rPr>
              <a:t>proximité dans les bourgs-centres, les quartiers et les villages</a:t>
            </a:r>
            <a:endParaRPr lang="fr-FR" dirty="0">
              <a:latin typeface="Decima" panose="02000506000000020004" pitchFamily="2" charset="0"/>
            </a:endParaRPr>
          </a:p>
          <a:p>
            <a:endParaRPr lang="fr-FR" dirty="0" smtClean="0">
              <a:latin typeface="Decima" panose="02000506000000020004" pitchFamily="2" charset="0"/>
            </a:endParaRPr>
          </a:p>
          <a:p>
            <a:endParaRPr lang="fr-FR" dirty="0">
              <a:latin typeface="Decima" panose="02000506000000020004" pitchFamily="2" charset="0"/>
            </a:endParaRPr>
          </a:p>
          <a:p>
            <a:r>
              <a:rPr lang="fr-FR" dirty="0" smtClean="0">
                <a:latin typeface="Decima" panose="02000506000000020004" pitchFamily="2" charset="0"/>
              </a:rPr>
              <a:t>Renouveler en priorité l’attractivité commerciale du centre-ville de Grenoble, 1</a:t>
            </a:r>
            <a:r>
              <a:rPr lang="fr-FR" baseline="30000" dirty="0" smtClean="0">
                <a:latin typeface="Decima" panose="02000506000000020004" pitchFamily="2" charset="0"/>
              </a:rPr>
              <a:t>er</a:t>
            </a:r>
            <a:r>
              <a:rPr lang="fr-FR" dirty="0" smtClean="0">
                <a:latin typeface="Decima" panose="02000506000000020004" pitchFamily="2" charset="0"/>
              </a:rPr>
              <a:t> espace commercial de la Métropole</a:t>
            </a:r>
          </a:p>
          <a:p>
            <a:endParaRPr lang="fr-FR" dirty="0">
              <a:latin typeface="Decima" panose="02000506000000020004" pitchFamily="2" charset="0"/>
            </a:endParaRPr>
          </a:p>
          <a:p>
            <a:endParaRPr lang="fr-FR" dirty="0" smtClean="0">
              <a:latin typeface="Decima" panose="02000506000000020004" pitchFamily="2" charset="0"/>
            </a:endParaRPr>
          </a:p>
          <a:p>
            <a:r>
              <a:rPr lang="fr-FR" dirty="0" smtClean="0">
                <a:latin typeface="Decima" panose="02000506000000020004" pitchFamily="2" charset="0"/>
              </a:rPr>
              <a:t>Moderniser et intégrer les pôles commerciaux de périphérie dans le tissu urbain</a:t>
            </a:r>
          </a:p>
          <a:p>
            <a:endParaRPr lang="fr-FR" dirty="0">
              <a:latin typeface="Decima" panose="02000506000000020004" pitchFamily="2" charset="0"/>
            </a:endParaRPr>
          </a:p>
          <a:p>
            <a:r>
              <a:rPr lang="fr-FR" dirty="0" smtClean="0">
                <a:latin typeface="Decima" panose="02000506000000020004" pitchFamily="2" charset="0"/>
              </a:rPr>
              <a:t>Limiter le développement des centres </a:t>
            </a:r>
          </a:p>
          <a:p>
            <a:r>
              <a:rPr lang="fr-FR" dirty="0">
                <a:latin typeface="Decima" panose="02000506000000020004" pitchFamily="2" charset="0"/>
              </a:rPr>
              <a:t>c</a:t>
            </a:r>
            <a:r>
              <a:rPr lang="fr-FR" dirty="0" smtClean="0">
                <a:latin typeface="Decima" panose="02000506000000020004" pitchFamily="2" charset="0"/>
              </a:rPr>
              <a:t>ommerciaux de périphérie</a:t>
            </a:r>
            <a:endParaRPr lang="fr-FR" dirty="0">
              <a:latin typeface="Decima" panose="02000506000000020004" pitchFamily="2" charset="0"/>
            </a:endParaRPr>
          </a:p>
        </p:txBody>
      </p:sp>
      <p:sp>
        <p:nvSpPr>
          <p:cNvPr id="7" name="Rectangle 6"/>
          <p:cNvSpPr/>
          <p:nvPr/>
        </p:nvSpPr>
        <p:spPr>
          <a:xfrm>
            <a:off x="3059832" y="46365"/>
            <a:ext cx="4248472" cy="646331"/>
          </a:xfrm>
          <a:prstGeom prst="rect">
            <a:avLst/>
          </a:prstGeom>
          <a:solidFill>
            <a:srgbClr val="FFF100"/>
          </a:solidFill>
        </p:spPr>
        <p:txBody>
          <a:bodyPr wrap="square">
            <a:spAutoFit/>
          </a:bodyPr>
          <a:lstStyle/>
          <a:p>
            <a:r>
              <a:rPr lang="fr-FR" cap="small" dirty="0" smtClean="0">
                <a:latin typeface="Decima" panose="02000506000000020004" pitchFamily="2" charset="0"/>
              </a:rPr>
              <a:t>Améliorer la qualité de l’offre commerciale sur l’ensemble du territoire</a:t>
            </a:r>
            <a:endParaRPr lang="fr-FR" cap="small" dirty="0">
              <a:latin typeface="Decima" panose="02000506000000020004" pitchFamily="2" charset="0"/>
            </a:endParaRPr>
          </a:p>
        </p:txBody>
      </p:sp>
    </p:spTree>
    <p:extLst>
      <p:ext uri="{BB962C8B-B14F-4D97-AF65-F5344CB8AC3E}">
        <p14:creationId xmlns:p14="http://schemas.microsoft.com/office/powerpoint/2010/main" val="2038716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24000\24100\Planif&amp;Etudes\07_PLUI\05.1_PADD\Débat en commune\Powerpoint\Images - photos\Fontaine-Poya-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2000" contrast="17000"/>
                    </a14:imgEffect>
                  </a14:imgLayer>
                </a14:imgProps>
              </a:ext>
              <a:ext uri="{28A0092B-C50C-407E-A947-70E740481C1C}">
                <a14:useLocalDpi xmlns:a14="http://schemas.microsoft.com/office/drawing/2010/main" val="0"/>
              </a:ext>
            </a:extLst>
          </a:blip>
          <a:srcRect/>
          <a:stretch>
            <a:fillRect/>
          </a:stretch>
        </p:blipFill>
        <p:spPr bwMode="auto">
          <a:xfrm rot="241959">
            <a:off x="5161538" y="747081"/>
            <a:ext cx="3658072" cy="1804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3419872" y="148570"/>
            <a:ext cx="3024336" cy="400110"/>
          </a:xfrm>
          <a:prstGeom prst="rect">
            <a:avLst/>
          </a:prstGeom>
          <a:solidFill>
            <a:srgbClr val="FFF100"/>
          </a:solidFill>
        </p:spPr>
        <p:txBody>
          <a:bodyPr wrap="square">
            <a:spAutoFit/>
          </a:bodyPr>
          <a:lstStyle/>
          <a:p>
            <a:r>
              <a:rPr lang="fr-FR" sz="2000" cap="small" dirty="0">
                <a:latin typeface="Decima" panose="02000506000000020004" pitchFamily="2" charset="0"/>
              </a:rPr>
              <a:t>Transports et déplacements</a:t>
            </a:r>
          </a:p>
        </p:txBody>
      </p:sp>
      <p:sp>
        <p:nvSpPr>
          <p:cNvPr id="6" name="ZoneTexte 2"/>
          <p:cNvSpPr txBox="1">
            <a:spLocks noChangeArrowheads="1"/>
          </p:cNvSpPr>
          <p:nvPr/>
        </p:nvSpPr>
        <p:spPr bwMode="auto">
          <a:xfrm>
            <a:off x="251520" y="853365"/>
            <a:ext cx="4392488" cy="5528544"/>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Les réponses apportées en matière de mobilité ne trouveront leur pertinence que dans la prise en compte des spécificités du territoire, intégrant montagnes, vallées, zones urbaines, périurbaines ou rurales » p. 53</a:t>
            </a:r>
          </a:p>
          <a:p>
            <a:pPr lvl="0">
              <a:spcBef>
                <a:spcPts val="300"/>
              </a:spcBef>
              <a:spcAft>
                <a:spcPts val="600"/>
              </a:spcAft>
            </a:pPr>
            <a:endParaRPr lang="fr-FR" sz="1600" i="1" dirty="0" smtClean="0">
              <a:latin typeface="+mn-lt"/>
            </a:endParaRPr>
          </a:p>
          <a:p>
            <a:pPr lvl="0">
              <a:spcBef>
                <a:spcPts val="300"/>
              </a:spcBef>
              <a:spcAft>
                <a:spcPts val="600"/>
              </a:spcAft>
            </a:pPr>
            <a:r>
              <a:rPr lang="fr-FR" sz="1600" b="1" dirty="0" smtClean="0">
                <a:latin typeface="+mn-lt"/>
              </a:rPr>
              <a:t>Diagnostic et enjeux</a:t>
            </a:r>
          </a:p>
          <a:p>
            <a:pPr marL="285750" indent="-285750">
              <a:spcBef>
                <a:spcPts val="300"/>
              </a:spcBef>
              <a:spcAft>
                <a:spcPts val="600"/>
              </a:spcAft>
              <a:buFont typeface="Wingdings" panose="05000000000000000000" pitchFamily="2" charset="2"/>
              <a:buChar char="§"/>
            </a:pPr>
            <a:r>
              <a:rPr lang="fr-FR" sz="1400" b="1" dirty="0" smtClean="0">
                <a:latin typeface="+mn-lt"/>
              </a:rPr>
              <a:t>Des territoires très contrastés </a:t>
            </a:r>
            <a:r>
              <a:rPr lang="fr-FR" sz="1400" dirty="0" smtClean="0">
                <a:latin typeface="+mn-lt"/>
              </a:rPr>
              <a:t>en matière d’accessibilité</a:t>
            </a:r>
          </a:p>
          <a:p>
            <a:pPr marL="285750" indent="-285750">
              <a:spcBef>
                <a:spcPts val="300"/>
              </a:spcBef>
              <a:spcAft>
                <a:spcPts val="600"/>
              </a:spcAft>
              <a:buFont typeface="Wingdings" panose="05000000000000000000" pitchFamily="2" charset="2"/>
              <a:buChar char="§"/>
            </a:pPr>
            <a:r>
              <a:rPr lang="fr-FR" sz="1400" b="1" dirty="0" smtClean="0">
                <a:latin typeface="+mn-lt"/>
              </a:rPr>
              <a:t>76</a:t>
            </a:r>
            <a:r>
              <a:rPr lang="fr-FR" sz="1400" b="1" dirty="0">
                <a:latin typeface="+mn-lt"/>
              </a:rPr>
              <a:t>% des déplacements de 1 à 3km se font en </a:t>
            </a:r>
            <a:r>
              <a:rPr lang="fr-FR" sz="1400" b="1" dirty="0" smtClean="0">
                <a:latin typeface="+mn-lt"/>
              </a:rPr>
              <a:t>voiture</a:t>
            </a:r>
          </a:p>
          <a:p>
            <a:pPr marL="285750" indent="-285750">
              <a:spcBef>
                <a:spcPts val="300"/>
              </a:spcBef>
              <a:spcAft>
                <a:spcPts val="600"/>
              </a:spcAft>
              <a:buFont typeface="Wingdings" panose="05000000000000000000" pitchFamily="2" charset="2"/>
              <a:buChar char="§"/>
            </a:pPr>
            <a:r>
              <a:rPr lang="fr-FR" sz="1400" dirty="0" smtClean="0">
                <a:latin typeface="+mn-lt"/>
              </a:rPr>
              <a:t>Un contraste fort entre territoires en matière de taux de motorisation, celui-ci étant plus élevé dans le périurbain</a:t>
            </a:r>
          </a:p>
          <a:p>
            <a:pPr marL="285750" indent="-285750">
              <a:spcBef>
                <a:spcPts val="300"/>
              </a:spcBef>
              <a:spcAft>
                <a:spcPts val="600"/>
              </a:spcAft>
              <a:buFont typeface="Wingdings" panose="05000000000000000000" pitchFamily="2" charset="2"/>
              <a:buChar char="§"/>
            </a:pPr>
            <a:r>
              <a:rPr lang="fr-FR" sz="1400" dirty="0">
                <a:latin typeface="+mn-lt"/>
              </a:rPr>
              <a:t>¼ des trajets locaux se font à </a:t>
            </a:r>
            <a:r>
              <a:rPr lang="fr-FR" sz="1400" dirty="0" smtClean="0">
                <a:latin typeface="+mn-lt"/>
              </a:rPr>
              <a:t>pied</a:t>
            </a:r>
          </a:p>
          <a:p>
            <a:pPr marL="285750" indent="-285750">
              <a:spcBef>
                <a:spcPts val="300"/>
              </a:spcBef>
              <a:spcAft>
                <a:spcPts val="600"/>
              </a:spcAft>
              <a:buFont typeface="Wingdings" panose="05000000000000000000" pitchFamily="2" charset="2"/>
              <a:buChar char="§"/>
            </a:pPr>
            <a:r>
              <a:rPr lang="fr-FR" sz="1400" b="1" dirty="0" smtClean="0">
                <a:latin typeface="+mn-lt"/>
              </a:rPr>
              <a:t>Un </a:t>
            </a:r>
            <a:r>
              <a:rPr lang="fr-FR" sz="1400" b="1" dirty="0">
                <a:latin typeface="+mn-lt"/>
              </a:rPr>
              <a:t>réseau de transport en commun dans le cœur métropolitain </a:t>
            </a:r>
            <a:r>
              <a:rPr lang="fr-FR" sz="1400" b="1" dirty="0" smtClean="0">
                <a:latin typeface="+mn-lt"/>
              </a:rPr>
              <a:t>dont la qualité de service doit être généralisée à l’ensemble du territoire</a:t>
            </a:r>
            <a:endParaRPr lang="fr-FR" sz="1400" b="1" dirty="0">
              <a:latin typeface="+mn-lt"/>
            </a:endParaRPr>
          </a:p>
          <a:p>
            <a:pPr marL="285750" indent="-285750">
              <a:spcBef>
                <a:spcPts val="300"/>
              </a:spcBef>
              <a:spcAft>
                <a:spcPts val="600"/>
              </a:spcAft>
              <a:buFont typeface="Wingdings" panose="05000000000000000000" pitchFamily="2" charset="2"/>
              <a:buChar char="§"/>
            </a:pPr>
            <a:r>
              <a:rPr lang="fr-FR" sz="1400" dirty="0" smtClean="0">
                <a:latin typeface="+mn-lt"/>
                <a:cs typeface="Arial" panose="020B0604020202020204" pitchFamily="34" charset="0"/>
              </a:rPr>
              <a:t>Une forte </a:t>
            </a:r>
            <a:r>
              <a:rPr lang="fr-FR" sz="1400" b="1" dirty="0" smtClean="0">
                <a:latin typeface="+mn-lt"/>
                <a:cs typeface="Arial" panose="020B0604020202020204" pitchFamily="34" charset="0"/>
              </a:rPr>
              <a:t>demande de proximité </a:t>
            </a:r>
            <a:r>
              <a:rPr lang="fr-FR" sz="1400" dirty="0" smtClean="0">
                <a:latin typeface="+mn-lt"/>
                <a:cs typeface="Arial" panose="020B0604020202020204" pitchFamily="34" charset="0"/>
              </a:rPr>
              <a:t>par les habitants (transports </a:t>
            </a:r>
            <a:r>
              <a:rPr lang="fr-FR" sz="1400" dirty="0">
                <a:latin typeface="+mn-lt"/>
                <a:cs typeface="Arial" panose="020B0604020202020204" pitchFamily="34" charset="0"/>
              </a:rPr>
              <a:t>en commun, commerces, services à la personne</a:t>
            </a:r>
            <a:r>
              <a:rPr lang="fr-FR" sz="1400" dirty="0" smtClean="0">
                <a:latin typeface="+mn-lt"/>
                <a:cs typeface="Arial" panose="020B0604020202020204" pitchFamily="34" charset="0"/>
              </a:rPr>
              <a:t>) </a:t>
            </a:r>
            <a:endParaRPr lang="fr-FR" sz="1400" dirty="0">
              <a:latin typeface="+mn-lt"/>
              <a:cs typeface="Arial" panose="020B0604020202020204" pitchFamily="34" charset="0"/>
            </a:endParaRPr>
          </a:p>
        </p:txBody>
      </p:sp>
      <p:sp>
        <p:nvSpPr>
          <p:cNvPr id="7" name="ZoneTexte 2"/>
          <p:cNvSpPr txBox="1">
            <a:spLocks noChangeArrowheads="1"/>
          </p:cNvSpPr>
          <p:nvPr/>
        </p:nvSpPr>
        <p:spPr bwMode="auto">
          <a:xfrm>
            <a:off x="5004048" y="2912129"/>
            <a:ext cx="3915561" cy="339719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342900" indent="-342900" algn="just">
              <a:buFont typeface="Arial" panose="020B0604020202020204" pitchFamily="34" charset="0"/>
              <a:buChar char="•"/>
            </a:pPr>
            <a:r>
              <a:rPr lang="fr-FR" sz="1800" dirty="0" smtClean="0">
                <a:latin typeface="Decima" panose="02000506000000020004" pitchFamily="2" charset="0"/>
              </a:rPr>
              <a:t>Créer </a:t>
            </a:r>
            <a:r>
              <a:rPr lang="fr-FR" sz="1800" dirty="0">
                <a:latin typeface="Decima" panose="02000506000000020004" pitchFamily="2" charset="0"/>
              </a:rPr>
              <a:t>les conditions d’une mobilité apaisée au service des relations de </a:t>
            </a:r>
            <a:r>
              <a:rPr lang="fr-FR" sz="1800" dirty="0" smtClean="0">
                <a:latin typeface="Decima" panose="02000506000000020004" pitchFamily="2" charset="0"/>
              </a:rPr>
              <a:t>proximité</a:t>
            </a:r>
          </a:p>
          <a:p>
            <a:pPr marL="342900" indent="-342900" algn="just">
              <a:buFont typeface="Arial" panose="020B0604020202020204" pitchFamily="34" charset="0"/>
              <a:buChar char="•"/>
            </a:pPr>
            <a:r>
              <a:rPr lang="fr-FR" sz="1800" dirty="0">
                <a:latin typeface="Decima" panose="02000506000000020004" pitchFamily="2" charset="0"/>
              </a:rPr>
              <a:t>Mettre l’offre de mobilité au service de la Métropole polycentrique et de ses liens avec les territoires </a:t>
            </a:r>
            <a:r>
              <a:rPr lang="fr-FR" sz="1800" dirty="0" smtClean="0">
                <a:latin typeface="Decima" panose="02000506000000020004" pitchFamily="2" charset="0"/>
              </a:rPr>
              <a:t>voisins</a:t>
            </a:r>
          </a:p>
          <a:p>
            <a:pPr marL="342900" indent="-342900" algn="just">
              <a:buFont typeface="Arial" panose="020B0604020202020204" pitchFamily="34" charset="0"/>
              <a:buChar char="•"/>
            </a:pPr>
            <a:r>
              <a:rPr lang="fr-FR" sz="1800" dirty="0">
                <a:latin typeface="Decima" panose="02000506000000020004" pitchFamily="2" charset="0"/>
              </a:rPr>
              <a:t>Améliorer les connexions avec les grands réseaux de transports régionaux, nationaux et </a:t>
            </a:r>
            <a:r>
              <a:rPr lang="fr-FR" sz="1800" dirty="0" smtClean="0">
                <a:latin typeface="Decima" panose="02000506000000020004" pitchFamily="2" charset="0"/>
              </a:rPr>
              <a:t>internationaux</a:t>
            </a:r>
            <a:endParaRPr lang="fr-FR" sz="1800" b="1" dirty="0">
              <a:latin typeface="Decima" panose="02000506000000020004" pitchFamily="2" charset="0"/>
            </a:endParaRPr>
          </a:p>
        </p:txBody>
      </p:sp>
    </p:spTree>
    <p:extLst>
      <p:ext uri="{BB962C8B-B14F-4D97-AF65-F5344CB8AC3E}">
        <p14:creationId xmlns:p14="http://schemas.microsoft.com/office/powerpoint/2010/main" val="1570932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19</a:t>
            </a:fld>
            <a:endParaRPr lang="fr-FR" dirty="0"/>
          </a:p>
        </p:txBody>
      </p:sp>
      <p:sp>
        <p:nvSpPr>
          <p:cNvPr id="5" name="Rectangle 4"/>
          <p:cNvSpPr/>
          <p:nvPr/>
        </p:nvSpPr>
        <p:spPr>
          <a:xfrm>
            <a:off x="3275856" y="116632"/>
            <a:ext cx="3168352" cy="400110"/>
          </a:xfrm>
          <a:prstGeom prst="rect">
            <a:avLst/>
          </a:prstGeom>
          <a:solidFill>
            <a:srgbClr val="FFF100"/>
          </a:solidFill>
        </p:spPr>
        <p:txBody>
          <a:bodyPr wrap="square">
            <a:spAutoFit/>
          </a:bodyPr>
          <a:lstStyle/>
          <a:p>
            <a:r>
              <a:rPr lang="fr-FR" sz="2000" cap="small" dirty="0">
                <a:latin typeface="Decima" panose="02000506000000020004" pitchFamily="2" charset="0"/>
              </a:rPr>
              <a:t>Transports et déplacements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27" y="814085"/>
            <a:ext cx="4743804" cy="5855275"/>
          </a:xfrm>
          <a:prstGeom prst="rect">
            <a:avLst/>
          </a:prstGeom>
        </p:spPr>
      </p:pic>
      <p:sp>
        <p:nvSpPr>
          <p:cNvPr id="8" name="ZoneTexte 7"/>
          <p:cNvSpPr txBox="1"/>
          <p:nvPr/>
        </p:nvSpPr>
        <p:spPr>
          <a:xfrm>
            <a:off x="1115616" y="879103"/>
            <a:ext cx="3672408" cy="461665"/>
          </a:xfrm>
          <a:prstGeom prst="rect">
            <a:avLst/>
          </a:prstGeom>
          <a:solidFill>
            <a:schemeClr val="bg1"/>
          </a:solidFill>
        </p:spPr>
        <p:txBody>
          <a:bodyPr wrap="square" rtlCol="0">
            <a:spAutoFit/>
          </a:bodyPr>
          <a:lstStyle/>
          <a:p>
            <a:r>
              <a:rPr lang="fr-FR" sz="1200" b="1" i="1" dirty="0" smtClean="0"/>
              <a:t>Mailler et étendre le réseau en transport en commun du cœur métropolitain</a:t>
            </a:r>
            <a:endParaRPr lang="fr-FR" sz="1200" b="1" i="1" dirty="0"/>
          </a:p>
        </p:txBody>
      </p:sp>
      <p:sp>
        <p:nvSpPr>
          <p:cNvPr id="7" name="ZoneTexte 6"/>
          <p:cNvSpPr txBox="1"/>
          <p:nvPr/>
        </p:nvSpPr>
        <p:spPr>
          <a:xfrm>
            <a:off x="5364088" y="1945863"/>
            <a:ext cx="3456384" cy="3139321"/>
          </a:xfrm>
          <a:prstGeom prst="rect">
            <a:avLst/>
          </a:prstGeom>
          <a:noFill/>
        </p:spPr>
        <p:txBody>
          <a:bodyPr wrap="square" rtlCol="0">
            <a:spAutoFit/>
          </a:bodyPr>
          <a:lstStyle/>
          <a:p>
            <a:r>
              <a:rPr lang="fr-FR" dirty="0" smtClean="0">
                <a:latin typeface="Decima" panose="02000506000000020004" pitchFamily="2" charset="0"/>
              </a:rPr>
              <a:t>Un réseau urbain de transport performant offrant un haut niveau de service</a:t>
            </a:r>
          </a:p>
          <a:p>
            <a:endParaRPr lang="fr-FR" dirty="0">
              <a:latin typeface="Decima" panose="02000506000000020004" pitchFamily="2" charset="0"/>
            </a:endParaRPr>
          </a:p>
          <a:p>
            <a:r>
              <a:rPr lang="fr-FR" dirty="0" smtClean="0">
                <a:latin typeface="Decima" panose="02000506000000020004" pitchFamily="2" charset="0"/>
              </a:rPr>
              <a:t>Des extensions de lignes à prévoir pour mailler plus finement ce réseau</a:t>
            </a:r>
          </a:p>
          <a:p>
            <a:endParaRPr lang="fr-FR" dirty="0">
              <a:latin typeface="Decima" panose="02000506000000020004" pitchFamily="2" charset="0"/>
            </a:endParaRPr>
          </a:p>
          <a:p>
            <a:r>
              <a:rPr lang="fr-FR" dirty="0" smtClean="0">
                <a:latin typeface="Decima" panose="02000506000000020004" pitchFamily="2" charset="0"/>
              </a:rPr>
              <a:t>Valoriser les pôles d’échange </a:t>
            </a:r>
          </a:p>
          <a:p>
            <a:endParaRPr lang="fr-FR" dirty="0">
              <a:latin typeface="Decima" panose="02000506000000020004" pitchFamily="2" charset="0"/>
            </a:endParaRPr>
          </a:p>
          <a:p>
            <a:r>
              <a:rPr lang="fr-FR" dirty="0" smtClean="0">
                <a:latin typeface="Decima" panose="02000506000000020004" pitchFamily="2" charset="0"/>
              </a:rPr>
              <a:t>Renforcer le rôle des gares pour les déplacements intra-urbain</a:t>
            </a:r>
            <a:endParaRPr lang="fr-FR" dirty="0">
              <a:latin typeface="Decima" panose="02000506000000020004" pitchFamily="2" charset="0"/>
            </a:endParaRPr>
          </a:p>
        </p:txBody>
      </p:sp>
    </p:spTree>
    <p:extLst>
      <p:ext uri="{BB962C8B-B14F-4D97-AF65-F5344CB8AC3E}">
        <p14:creationId xmlns:p14="http://schemas.microsoft.com/office/powerpoint/2010/main" val="1984352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ZoneTexte 2"/>
          <p:cNvSpPr txBox="1">
            <a:spLocks noChangeArrowheads="1"/>
          </p:cNvSpPr>
          <p:nvPr/>
        </p:nvSpPr>
        <p:spPr bwMode="auto">
          <a:xfrm>
            <a:off x="1825253" y="745784"/>
            <a:ext cx="6737350" cy="538844"/>
          </a:xfrm>
          <a:prstGeom prst="rect">
            <a:avLst/>
          </a:prstGeom>
          <a:noFill/>
          <a:ln>
            <a:noFill/>
          </a:ln>
          <a:extLst/>
        </p:spPr>
        <p:txBody>
          <a:bodyPr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nSpc>
                <a:spcPct val="93000"/>
              </a:lnSpc>
              <a:spcBef>
                <a:spcPct val="0"/>
              </a:spcBef>
              <a:defRPr/>
            </a:pPr>
            <a:endParaRPr lang="fr-FR" sz="1600" b="1" dirty="0" smtClean="0">
              <a:solidFill>
                <a:srgbClr val="333333"/>
              </a:solidFill>
              <a:latin typeface="Arial" panose="020B0604020202020204" pitchFamily="34" charset="0"/>
              <a:ea typeface="Arial Unicode MS" pitchFamily="34" charset="-128"/>
              <a:cs typeface="Arial" panose="020B0604020202020204" pitchFamily="34" charset="0"/>
            </a:endParaRPr>
          </a:p>
          <a:p>
            <a:pPr>
              <a:lnSpc>
                <a:spcPct val="93000"/>
              </a:lnSpc>
              <a:spcBef>
                <a:spcPct val="0"/>
              </a:spcBef>
              <a:defRPr/>
            </a:pPr>
            <a:endParaRPr lang="fr-FR" sz="1600" b="1" dirty="0">
              <a:solidFill>
                <a:srgbClr val="333333"/>
              </a:solidFill>
              <a:latin typeface="Arial" panose="020B0604020202020204" pitchFamily="34" charset="0"/>
              <a:ea typeface="Arial Unicode MS" pitchFamily="34" charset="-128"/>
              <a:cs typeface="Arial" panose="020B0604020202020204" pitchFamily="34" charset="0"/>
            </a:endParaRPr>
          </a:p>
        </p:txBody>
      </p:sp>
      <p:sp>
        <p:nvSpPr>
          <p:cNvPr id="4" name="Rectangle 3"/>
          <p:cNvSpPr/>
          <p:nvPr/>
        </p:nvSpPr>
        <p:spPr>
          <a:xfrm>
            <a:off x="3347865" y="97468"/>
            <a:ext cx="3600399" cy="523220"/>
          </a:xfrm>
          <a:prstGeom prst="rect">
            <a:avLst/>
          </a:prstGeom>
        </p:spPr>
        <p:txBody>
          <a:bodyPr wrap="square">
            <a:spAutoFit/>
          </a:bodyPr>
          <a:lstStyle/>
          <a:p>
            <a:pPr lvl="0"/>
            <a:r>
              <a:rPr lang="fr-FR" sz="2800" dirty="0" smtClean="0">
                <a:solidFill>
                  <a:prstClr val="black"/>
                </a:solidFill>
                <a:latin typeface="Decima" panose="02000506000000020004" pitchFamily="2" charset="0"/>
              </a:rPr>
              <a:t>Une Métropole alpine</a:t>
            </a:r>
            <a:endParaRPr lang="fr-FR" sz="1600" dirty="0">
              <a:solidFill>
                <a:prstClr val="black"/>
              </a:solidFill>
              <a:latin typeface="Decima" panose="02000506000000020004" pitchFamily="2" charset="0"/>
            </a:endParaRPr>
          </a:p>
        </p:txBody>
      </p:sp>
      <p:sp>
        <p:nvSpPr>
          <p:cNvPr id="2" name="ZoneTexte 1"/>
          <p:cNvSpPr txBox="1"/>
          <p:nvPr/>
        </p:nvSpPr>
        <p:spPr>
          <a:xfrm>
            <a:off x="4303762" y="1268760"/>
            <a:ext cx="4665563" cy="4524315"/>
          </a:xfrm>
          <a:prstGeom prst="rect">
            <a:avLst/>
          </a:prstGeom>
          <a:noFill/>
        </p:spPr>
        <p:txBody>
          <a:bodyPr wrap="square" rtlCol="0">
            <a:spAutoFit/>
          </a:bodyPr>
          <a:lstStyle/>
          <a:p>
            <a:r>
              <a:rPr lang="fr-FR" b="1" u="sng" dirty="0" smtClean="0"/>
              <a:t>Grenoble-Alpes Métropole, 50 ans d’histoire intercommunale</a:t>
            </a:r>
          </a:p>
          <a:p>
            <a:endParaRPr lang="fr-FR" b="1" u="sng" dirty="0" smtClean="0"/>
          </a:p>
          <a:p>
            <a:r>
              <a:rPr lang="fr-FR" dirty="0" smtClean="0"/>
              <a:t>Grenoble-Alpes </a:t>
            </a:r>
            <a:r>
              <a:rPr lang="fr-FR" dirty="0"/>
              <a:t>M</a:t>
            </a:r>
            <a:r>
              <a:rPr lang="fr-FR" dirty="0" smtClean="0"/>
              <a:t>étropole est reconnue </a:t>
            </a:r>
            <a:r>
              <a:rPr lang="fr-FR" dirty="0"/>
              <a:t>Métropole par la loi </a:t>
            </a:r>
            <a:r>
              <a:rPr lang="fr-FR" dirty="0" smtClean="0"/>
              <a:t>de « Modernisation de l’Action Publique Territoriale et d’Affirmation des Métropoles » </a:t>
            </a:r>
            <a:r>
              <a:rPr lang="fr-FR" dirty="0"/>
              <a:t>du 27 janvier </a:t>
            </a:r>
            <a:r>
              <a:rPr lang="fr-FR" dirty="0" smtClean="0"/>
              <a:t>2014. </a:t>
            </a:r>
            <a:endParaRPr lang="fr-FR" dirty="0" smtClean="0"/>
          </a:p>
          <a:p>
            <a:endParaRPr lang="fr-FR" dirty="0"/>
          </a:p>
          <a:p>
            <a:r>
              <a:rPr lang="fr-FR" dirty="0" smtClean="0"/>
              <a:t>Premier </a:t>
            </a:r>
            <a:r>
              <a:rPr lang="fr-FR" dirty="0" smtClean="0"/>
              <a:t>pôle urbain alpin, </a:t>
            </a:r>
            <a:r>
              <a:rPr lang="fr-FR" dirty="0" smtClean="0"/>
              <a:t>La Métropole grenobloise et son grand territoire jouent leur rôle </a:t>
            </a:r>
            <a:r>
              <a:rPr lang="fr-FR" dirty="0"/>
              <a:t>de moteur du développement économique, écologique et </a:t>
            </a:r>
            <a:r>
              <a:rPr lang="fr-FR" dirty="0" smtClean="0"/>
              <a:t>social, aux </a:t>
            </a:r>
            <a:r>
              <a:rPr lang="fr-FR" dirty="0"/>
              <a:t>cotés de la Métropole lyonnaise </a:t>
            </a:r>
            <a:r>
              <a:rPr lang="fr-FR" dirty="0" smtClean="0"/>
              <a:t>et au </a:t>
            </a:r>
            <a:r>
              <a:rPr lang="fr-FR" dirty="0"/>
              <a:t>sein d’un nouvel espace </a:t>
            </a:r>
            <a:r>
              <a:rPr lang="fr-FR" dirty="0" smtClean="0"/>
              <a:t>régional</a:t>
            </a:r>
            <a:r>
              <a:rPr lang="fr-FR" dirty="0"/>
              <a:t> </a:t>
            </a:r>
            <a:r>
              <a:rPr lang="fr-FR" dirty="0" smtClean="0"/>
              <a:t>et européen.</a:t>
            </a:r>
          </a:p>
          <a:p>
            <a:endParaRPr lang="fr-FR" dirty="0"/>
          </a:p>
          <a:p>
            <a:endParaRPr lang="fr-FR" dirty="0" smtClean="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764704"/>
            <a:ext cx="4032448" cy="6048671"/>
          </a:xfrm>
          <a:prstGeom prst="rect">
            <a:avLst/>
          </a:prstGeom>
        </p:spPr>
      </p:pic>
    </p:spTree>
    <p:extLst>
      <p:ext uri="{BB962C8B-B14F-4D97-AF65-F5344CB8AC3E}">
        <p14:creationId xmlns:p14="http://schemas.microsoft.com/office/powerpoint/2010/main" val="38051505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20</a:t>
            </a:fld>
            <a:endParaRPr lang="fr-FR" dirty="0"/>
          </a:p>
        </p:txBody>
      </p:sp>
      <p:sp>
        <p:nvSpPr>
          <p:cNvPr id="5" name="Rectangle 4"/>
          <p:cNvSpPr/>
          <p:nvPr/>
        </p:nvSpPr>
        <p:spPr>
          <a:xfrm>
            <a:off x="3347864" y="116632"/>
            <a:ext cx="2880320" cy="400110"/>
          </a:xfrm>
          <a:prstGeom prst="rect">
            <a:avLst/>
          </a:prstGeom>
          <a:solidFill>
            <a:srgbClr val="FFF100"/>
          </a:solidFill>
        </p:spPr>
        <p:txBody>
          <a:bodyPr wrap="square">
            <a:spAutoFit/>
          </a:bodyPr>
          <a:lstStyle/>
          <a:p>
            <a:r>
              <a:rPr lang="fr-FR" sz="2000" cap="small" dirty="0">
                <a:latin typeface="Decima" panose="02000506000000020004" pitchFamily="2" charset="0"/>
              </a:rPr>
              <a:t>Transports et déplacements</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759177"/>
            <a:ext cx="4788024" cy="5982191"/>
          </a:xfrm>
          <a:prstGeom prst="rect">
            <a:avLst/>
          </a:prstGeom>
          <a:noFill/>
          <a:ln>
            <a:noFill/>
          </a:ln>
        </p:spPr>
      </p:pic>
      <p:sp>
        <p:nvSpPr>
          <p:cNvPr id="9" name="ZoneTexte 8"/>
          <p:cNvSpPr txBox="1"/>
          <p:nvPr/>
        </p:nvSpPr>
        <p:spPr>
          <a:xfrm>
            <a:off x="467544" y="692696"/>
            <a:ext cx="4320480" cy="461665"/>
          </a:xfrm>
          <a:prstGeom prst="rect">
            <a:avLst/>
          </a:prstGeom>
          <a:solidFill>
            <a:schemeClr val="bg1"/>
          </a:solidFill>
        </p:spPr>
        <p:txBody>
          <a:bodyPr wrap="square" rtlCol="0">
            <a:spAutoFit/>
          </a:bodyPr>
          <a:lstStyle/>
          <a:p>
            <a:pPr algn="just"/>
            <a:r>
              <a:rPr lang="fr-FR" sz="1200" b="1" i="1" dirty="0" smtClean="0"/>
              <a:t>Renforcer les connexions en transports collectifs ferroviaires et routiers avec les territoires et massifs</a:t>
            </a:r>
            <a:endParaRPr lang="fr-FR" sz="1200" b="1" i="1" dirty="0"/>
          </a:p>
        </p:txBody>
      </p:sp>
      <p:sp>
        <p:nvSpPr>
          <p:cNvPr id="6" name="ZoneTexte 5"/>
          <p:cNvSpPr txBox="1"/>
          <p:nvPr/>
        </p:nvSpPr>
        <p:spPr>
          <a:xfrm>
            <a:off x="5004048" y="1340768"/>
            <a:ext cx="184731" cy="646331"/>
          </a:xfrm>
          <a:prstGeom prst="rect">
            <a:avLst/>
          </a:prstGeom>
          <a:noFill/>
        </p:spPr>
        <p:txBody>
          <a:bodyPr wrap="none" rtlCol="0">
            <a:spAutoFit/>
          </a:bodyPr>
          <a:lstStyle/>
          <a:p>
            <a:endParaRPr lang="fr-FR" dirty="0" smtClean="0"/>
          </a:p>
          <a:p>
            <a:endParaRPr lang="fr-FR" dirty="0"/>
          </a:p>
        </p:txBody>
      </p:sp>
      <p:sp>
        <p:nvSpPr>
          <p:cNvPr id="7" name="ZoneTexte 6"/>
          <p:cNvSpPr txBox="1"/>
          <p:nvPr/>
        </p:nvSpPr>
        <p:spPr>
          <a:xfrm>
            <a:off x="5004048" y="1124744"/>
            <a:ext cx="3960440" cy="4247317"/>
          </a:xfrm>
          <a:prstGeom prst="rect">
            <a:avLst/>
          </a:prstGeom>
          <a:noFill/>
        </p:spPr>
        <p:txBody>
          <a:bodyPr wrap="square" rtlCol="0">
            <a:spAutoFit/>
          </a:bodyPr>
          <a:lstStyle/>
          <a:p>
            <a:r>
              <a:rPr lang="fr-FR" dirty="0" smtClean="0">
                <a:latin typeface="Decima" panose="02000506000000020004" pitchFamily="2" charset="0"/>
              </a:rPr>
              <a:t>Renforcer l’offre en transport en commun</a:t>
            </a:r>
          </a:p>
          <a:p>
            <a:r>
              <a:rPr lang="fr-FR" dirty="0">
                <a:latin typeface="Decima" panose="02000506000000020004" pitchFamily="2" charset="0"/>
              </a:rPr>
              <a:t>p</a:t>
            </a:r>
            <a:r>
              <a:rPr lang="fr-FR" dirty="0" smtClean="0">
                <a:latin typeface="Decima" panose="02000506000000020004" pitchFamily="2" charset="0"/>
              </a:rPr>
              <a:t>our les territoires aujourd’hui peu ou mal desservis, notamment dans le grand Sud</a:t>
            </a:r>
          </a:p>
          <a:p>
            <a:endParaRPr lang="fr-FR" dirty="0">
              <a:latin typeface="Decima" panose="02000506000000020004" pitchFamily="2" charset="0"/>
            </a:endParaRPr>
          </a:p>
          <a:p>
            <a:endParaRPr lang="fr-FR" dirty="0" smtClean="0">
              <a:latin typeface="Decima" panose="02000506000000020004" pitchFamily="2" charset="0"/>
            </a:endParaRPr>
          </a:p>
          <a:p>
            <a:r>
              <a:rPr lang="fr-FR" dirty="0" smtClean="0">
                <a:latin typeface="Decima" panose="02000506000000020004" pitchFamily="2" charset="0"/>
              </a:rPr>
              <a:t>Favoriser la diversification des modes de transport pour réduire l’usage individuel de la voiture par la création, ou le renforcement de services : pôles d’échanges, parkings relais, co-voiturage</a:t>
            </a:r>
          </a:p>
          <a:p>
            <a:endParaRPr lang="fr-FR" dirty="0">
              <a:latin typeface="Decima" panose="02000506000000020004" pitchFamily="2" charset="0"/>
            </a:endParaRPr>
          </a:p>
          <a:p>
            <a:endParaRPr lang="fr-FR" dirty="0" smtClean="0">
              <a:latin typeface="Decima" panose="02000506000000020004" pitchFamily="2" charset="0"/>
            </a:endParaRPr>
          </a:p>
          <a:p>
            <a:r>
              <a:rPr lang="fr-FR" dirty="0" smtClean="0">
                <a:latin typeface="Decima" panose="02000506000000020004" pitchFamily="2" charset="0"/>
              </a:rPr>
              <a:t>Renforcer le rôle des gares dans les connexions externes à la Métropole</a:t>
            </a:r>
            <a:endParaRPr lang="fr-FR" dirty="0">
              <a:latin typeface="Decima" panose="02000506000000020004" pitchFamily="2" charset="0"/>
            </a:endParaRPr>
          </a:p>
          <a:p>
            <a:endParaRPr lang="fr-FR" dirty="0">
              <a:latin typeface="Decima" panose="02000506000000020004" pitchFamily="2" charset="0"/>
            </a:endParaRPr>
          </a:p>
        </p:txBody>
      </p:sp>
    </p:spTree>
    <p:extLst>
      <p:ext uri="{BB962C8B-B14F-4D97-AF65-F5344CB8AC3E}">
        <p14:creationId xmlns:p14="http://schemas.microsoft.com/office/powerpoint/2010/main" val="4213592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21</a:t>
            </a:fld>
            <a:endParaRPr lang="fr-FR" dirty="0"/>
          </a:p>
        </p:txBody>
      </p:sp>
      <p:sp>
        <p:nvSpPr>
          <p:cNvPr id="5" name="Rectangle 4"/>
          <p:cNvSpPr/>
          <p:nvPr/>
        </p:nvSpPr>
        <p:spPr>
          <a:xfrm>
            <a:off x="3491880" y="116632"/>
            <a:ext cx="3024336" cy="400110"/>
          </a:xfrm>
          <a:prstGeom prst="rect">
            <a:avLst/>
          </a:prstGeom>
          <a:solidFill>
            <a:srgbClr val="FFF100"/>
          </a:solidFill>
        </p:spPr>
        <p:txBody>
          <a:bodyPr wrap="square">
            <a:spAutoFit/>
          </a:bodyPr>
          <a:lstStyle/>
          <a:p>
            <a:r>
              <a:rPr lang="fr-FR" sz="2000" cap="small" dirty="0">
                <a:latin typeface="Decima" panose="02000506000000020004" pitchFamily="2" charset="0"/>
              </a:rPr>
              <a:t>Transports et déplacements</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2" y="763228"/>
            <a:ext cx="4764362" cy="5978140"/>
          </a:xfrm>
          <a:prstGeom prst="rect">
            <a:avLst/>
          </a:prstGeom>
        </p:spPr>
      </p:pic>
      <p:sp>
        <p:nvSpPr>
          <p:cNvPr id="2" name="ZoneTexte 1"/>
          <p:cNvSpPr txBox="1"/>
          <p:nvPr/>
        </p:nvSpPr>
        <p:spPr>
          <a:xfrm>
            <a:off x="383703" y="703729"/>
            <a:ext cx="4404321" cy="276999"/>
          </a:xfrm>
          <a:prstGeom prst="rect">
            <a:avLst/>
          </a:prstGeom>
          <a:noFill/>
        </p:spPr>
        <p:txBody>
          <a:bodyPr wrap="square" rtlCol="0">
            <a:spAutoFit/>
          </a:bodyPr>
          <a:lstStyle/>
          <a:p>
            <a:pPr algn="just"/>
            <a:r>
              <a:rPr lang="fr-FR" sz="1200" b="1" i="1" dirty="0" smtClean="0"/>
              <a:t>Apaiser les voies rapides et améliorer leur intégration urbaine</a:t>
            </a:r>
            <a:endParaRPr lang="fr-FR" sz="1200" b="1" i="1" dirty="0"/>
          </a:p>
        </p:txBody>
      </p:sp>
      <p:sp>
        <p:nvSpPr>
          <p:cNvPr id="3" name="ZoneTexte 2"/>
          <p:cNvSpPr txBox="1"/>
          <p:nvPr/>
        </p:nvSpPr>
        <p:spPr>
          <a:xfrm>
            <a:off x="4936976" y="1363990"/>
            <a:ext cx="4099520" cy="4801314"/>
          </a:xfrm>
          <a:prstGeom prst="rect">
            <a:avLst/>
          </a:prstGeom>
          <a:noFill/>
        </p:spPr>
        <p:txBody>
          <a:bodyPr wrap="square" rtlCol="0">
            <a:spAutoFit/>
          </a:bodyPr>
          <a:lstStyle/>
          <a:p>
            <a:r>
              <a:rPr lang="fr-FR" dirty="0">
                <a:latin typeface="Decima" panose="02000506000000020004" pitchFamily="2" charset="0"/>
              </a:rPr>
              <a:t>Permettre l’aménagement de l’A480 et du </a:t>
            </a:r>
            <a:r>
              <a:rPr lang="fr-FR" dirty="0" smtClean="0">
                <a:latin typeface="Decima" panose="02000506000000020004" pitchFamily="2" charset="0"/>
              </a:rPr>
              <a:t>Rondeau</a:t>
            </a:r>
            <a:endParaRPr lang="fr-FR" dirty="0">
              <a:latin typeface="Decima" panose="02000506000000020004" pitchFamily="2" charset="0"/>
            </a:endParaRPr>
          </a:p>
          <a:p>
            <a:endParaRPr lang="fr-FR" dirty="0" smtClean="0">
              <a:latin typeface="Decima" panose="02000506000000020004" pitchFamily="2" charset="0"/>
            </a:endParaRPr>
          </a:p>
          <a:p>
            <a:r>
              <a:rPr lang="fr-FR" dirty="0" smtClean="0">
                <a:latin typeface="Decima" panose="02000506000000020004" pitchFamily="2" charset="0"/>
              </a:rPr>
              <a:t>Capter </a:t>
            </a:r>
            <a:r>
              <a:rPr lang="fr-FR" dirty="0">
                <a:latin typeface="Decima" panose="02000506000000020004" pitchFamily="2" charset="0"/>
              </a:rPr>
              <a:t>les échanges internes à la Métropole </a:t>
            </a:r>
            <a:r>
              <a:rPr lang="fr-FR" dirty="0" smtClean="0">
                <a:latin typeface="Decima" panose="02000506000000020004" pitchFamily="2" charset="0"/>
              </a:rPr>
              <a:t>par des voies rapides urbaines fiabilisées et apaisées</a:t>
            </a:r>
          </a:p>
          <a:p>
            <a:endParaRPr lang="fr-FR" dirty="0">
              <a:latin typeface="Decima" panose="02000506000000020004" pitchFamily="2" charset="0"/>
            </a:endParaRPr>
          </a:p>
          <a:p>
            <a:r>
              <a:rPr lang="fr-FR" dirty="0" smtClean="0">
                <a:latin typeface="Decima" panose="02000506000000020004" pitchFamily="2" charset="0"/>
              </a:rPr>
              <a:t>Améliorer l’intégration urbaine de ces voies rapides</a:t>
            </a:r>
          </a:p>
          <a:p>
            <a:endParaRPr lang="fr-FR" dirty="0">
              <a:latin typeface="Decima" panose="02000506000000020004" pitchFamily="2" charset="0"/>
            </a:endParaRPr>
          </a:p>
          <a:p>
            <a:r>
              <a:rPr lang="fr-FR" dirty="0" smtClean="0">
                <a:latin typeface="Decima" panose="02000506000000020004" pitchFamily="2" charset="0"/>
              </a:rPr>
              <a:t>Fiabiliser les temps de parcours et fluidifier la circulation</a:t>
            </a:r>
          </a:p>
          <a:p>
            <a:endParaRPr lang="fr-FR" dirty="0">
              <a:latin typeface="Decima" panose="02000506000000020004" pitchFamily="2" charset="0"/>
            </a:endParaRPr>
          </a:p>
          <a:p>
            <a:r>
              <a:rPr lang="fr-FR" dirty="0" smtClean="0">
                <a:latin typeface="Decima" panose="02000506000000020004" pitchFamily="2" charset="0"/>
              </a:rPr>
              <a:t>Conforter le réseau de cycle structurant vers les territoires périurbains</a:t>
            </a:r>
          </a:p>
          <a:p>
            <a:endParaRPr lang="fr-FR" dirty="0">
              <a:latin typeface="Decima" panose="02000506000000020004" pitchFamily="2" charset="0"/>
            </a:endParaRPr>
          </a:p>
          <a:p>
            <a:r>
              <a:rPr lang="fr-FR" dirty="0" smtClean="0">
                <a:latin typeface="Decima" panose="02000506000000020004" pitchFamily="2" charset="0"/>
              </a:rPr>
              <a:t>Pour des </a:t>
            </a:r>
            <a:r>
              <a:rPr lang="fr-FR" dirty="0">
                <a:latin typeface="Decima" panose="02000506000000020004" pitchFamily="2" charset="0"/>
              </a:rPr>
              <a:t>espaces urbains </a:t>
            </a:r>
            <a:r>
              <a:rPr lang="fr-FR" dirty="0" smtClean="0">
                <a:latin typeface="Decima" panose="02000506000000020004" pitchFamily="2" charset="0"/>
              </a:rPr>
              <a:t>apaisés</a:t>
            </a:r>
            <a:endParaRPr lang="fr-FR" dirty="0">
              <a:latin typeface="Decima" panose="02000506000000020004" pitchFamily="2" charset="0"/>
            </a:endParaRPr>
          </a:p>
        </p:txBody>
      </p:sp>
    </p:spTree>
    <p:extLst>
      <p:ext uri="{BB962C8B-B14F-4D97-AF65-F5344CB8AC3E}">
        <p14:creationId xmlns:p14="http://schemas.microsoft.com/office/powerpoint/2010/main" val="2273530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7824" y="107340"/>
            <a:ext cx="3816424" cy="400110"/>
          </a:xfrm>
          <a:prstGeom prst="rect">
            <a:avLst/>
          </a:prstGeom>
          <a:solidFill>
            <a:srgbClr val="FFF100"/>
          </a:solidFill>
        </p:spPr>
        <p:txBody>
          <a:bodyPr wrap="square">
            <a:spAutoFit/>
          </a:bodyPr>
          <a:lstStyle/>
          <a:p>
            <a:pPr algn="just"/>
            <a:r>
              <a:rPr lang="fr-FR" sz="2000" cap="small" dirty="0" smtClean="0">
                <a:latin typeface="Decima" panose="02000506000000020004" pitchFamily="2" charset="0"/>
              </a:rPr>
              <a:t>Habitat – pour </a:t>
            </a:r>
            <a:r>
              <a:rPr lang="fr-FR" sz="2000" cap="small" dirty="0">
                <a:latin typeface="Decima" panose="02000506000000020004" pitchFamily="2" charset="0"/>
              </a:rPr>
              <a:t>une </a:t>
            </a:r>
            <a:r>
              <a:rPr lang="fr-FR" sz="2400" cap="small" dirty="0">
                <a:latin typeface="Decima" panose="02000506000000020004" pitchFamily="2" charset="0"/>
              </a:rPr>
              <a:t>m</a:t>
            </a:r>
            <a:r>
              <a:rPr lang="fr-FR" sz="2000" cap="small" dirty="0">
                <a:latin typeface="Decima" panose="02000506000000020004" pitchFamily="2" charset="0"/>
              </a:rPr>
              <a:t>étropole solidaire</a:t>
            </a:r>
          </a:p>
        </p:txBody>
      </p:sp>
      <p:pic>
        <p:nvPicPr>
          <p:cNvPr id="7176" name="Picture 8" descr="W:\24000\24100\Planif&amp;Etudes\07_PLUI\05.1_PADD\Débat en commune\Powerpoint\Images - photos\Grenoble Centre_2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454674">
            <a:off x="5832309" y="643506"/>
            <a:ext cx="2729283" cy="1821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79513" y="836712"/>
            <a:ext cx="3816424" cy="5764506"/>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La Métropole s’efforcera de faciliter pour chacun l’accès à un logement de qualité correspondant à ses besoins et de renforcer l’offre de logements sociaux pour permettre aux ménages les plus modestes de se loger » p. 63</a:t>
            </a:r>
          </a:p>
          <a:p>
            <a:pPr lvl="0">
              <a:spcBef>
                <a:spcPts val="300"/>
              </a:spcBef>
              <a:spcAft>
                <a:spcPts val="600"/>
              </a:spcAft>
            </a:pPr>
            <a:endParaRPr lang="fr-FR" sz="1600" b="1" i="1" dirty="0" smtClean="0">
              <a:latin typeface="+mn-lt"/>
            </a:endParaRPr>
          </a:p>
          <a:p>
            <a:pPr lvl="0">
              <a:spcBef>
                <a:spcPts val="300"/>
              </a:spcBef>
              <a:spcAft>
                <a:spcPts val="600"/>
              </a:spcAft>
            </a:pPr>
            <a:r>
              <a:rPr lang="fr-FR" sz="1800" b="1" dirty="0" smtClean="0">
                <a:latin typeface="+mn-lt"/>
              </a:rPr>
              <a:t>Diagnostic et enjeux</a:t>
            </a:r>
          </a:p>
          <a:p>
            <a:pPr marL="285750" indent="-285750">
              <a:buFont typeface="Wingdings" panose="05000000000000000000" pitchFamily="2" charset="2"/>
              <a:buChar char="§"/>
            </a:pPr>
            <a:r>
              <a:rPr lang="fr-FR" sz="1400" dirty="0" smtClean="0">
                <a:latin typeface="+mn-lt"/>
                <a:cs typeface="Arial" panose="020B0604020202020204" pitchFamily="34" charset="0"/>
              </a:rPr>
              <a:t>Une </a:t>
            </a:r>
            <a:r>
              <a:rPr lang="fr-FR" sz="1400" b="1" dirty="0">
                <a:latin typeface="+mn-lt"/>
                <a:cs typeface="Arial" panose="020B0604020202020204" pitchFamily="34" charset="0"/>
              </a:rPr>
              <a:t>production de logements déséquilibrée </a:t>
            </a:r>
            <a:r>
              <a:rPr lang="fr-FR" sz="1400" dirty="0" smtClean="0">
                <a:latin typeface="+mn-lt"/>
              </a:rPr>
              <a:t>: entre 2005 et 2015, 8 logements commencés </a:t>
            </a:r>
            <a:r>
              <a:rPr lang="fr-FR" sz="1400" dirty="0">
                <a:latin typeface="+mn-lt"/>
              </a:rPr>
              <a:t>sur </a:t>
            </a:r>
            <a:r>
              <a:rPr lang="fr-FR" sz="1400" dirty="0" smtClean="0">
                <a:latin typeface="+mn-lt"/>
              </a:rPr>
              <a:t>10 réalisés dans </a:t>
            </a:r>
            <a:r>
              <a:rPr lang="fr-FR" sz="1400" dirty="0">
                <a:latin typeface="+mn-lt"/>
              </a:rPr>
              <a:t>la ville centre et </a:t>
            </a:r>
            <a:r>
              <a:rPr lang="fr-FR" sz="1400" dirty="0" smtClean="0">
                <a:latin typeface="+mn-lt"/>
              </a:rPr>
              <a:t>le cœur d’agglomération</a:t>
            </a:r>
          </a:p>
          <a:p>
            <a:pPr marL="285750" indent="-285750">
              <a:buFont typeface="Wingdings" panose="05000000000000000000" pitchFamily="2" charset="2"/>
              <a:buChar char="§"/>
            </a:pPr>
            <a:r>
              <a:rPr lang="fr-FR" sz="1400" dirty="0" smtClean="0">
                <a:latin typeface="+mn-lt"/>
                <a:cs typeface="Arial" panose="020B0604020202020204" pitchFamily="34" charset="0"/>
              </a:rPr>
              <a:t>Le cœur dense de la Métropole dispose d’un </a:t>
            </a:r>
            <a:r>
              <a:rPr lang="fr-FR" sz="1400" b="1" dirty="0" smtClean="0">
                <a:latin typeface="+mn-lt"/>
                <a:cs typeface="Arial" panose="020B0604020202020204" pitchFamily="34" charset="0"/>
              </a:rPr>
              <a:t>parc ancien </a:t>
            </a:r>
            <a:r>
              <a:rPr lang="fr-FR" sz="1400" dirty="0" smtClean="0">
                <a:latin typeface="+mn-lt"/>
                <a:cs typeface="Arial" panose="020B0604020202020204" pitchFamily="34" charset="0"/>
              </a:rPr>
              <a:t>important qui offre un potentiel en </a:t>
            </a:r>
            <a:r>
              <a:rPr lang="fr-FR" sz="1400" b="1" dirty="0" smtClean="0">
                <a:latin typeface="+mn-lt"/>
                <a:cs typeface="Arial" panose="020B0604020202020204" pitchFamily="34" charset="0"/>
              </a:rPr>
              <a:t>matière de réhabilitation</a:t>
            </a:r>
          </a:p>
          <a:p>
            <a:pPr marL="285750" indent="-285750">
              <a:buFont typeface="Wingdings" panose="05000000000000000000" pitchFamily="2" charset="2"/>
              <a:buChar char="§"/>
            </a:pPr>
            <a:r>
              <a:rPr lang="fr-FR" sz="1400" dirty="0" smtClean="0">
                <a:latin typeface="+mn-lt"/>
                <a:cs typeface="Arial" panose="020B0604020202020204" pitchFamily="34" charset="0"/>
              </a:rPr>
              <a:t>La loi ALUR a porté à 25 % les obligations en matière de logements sociaux pour les communes de + de 3500 habitants</a:t>
            </a:r>
          </a:p>
          <a:p>
            <a:pPr marL="285750" indent="-285750">
              <a:buFont typeface="Wingdings" panose="05000000000000000000" pitchFamily="2" charset="2"/>
              <a:buChar char="§"/>
            </a:pPr>
            <a:r>
              <a:rPr lang="fr-FR" sz="1400" b="1" dirty="0" smtClean="0">
                <a:latin typeface="+mn-lt"/>
                <a:cs typeface="Arial" panose="020B0604020202020204" pitchFamily="34" charset="0"/>
              </a:rPr>
              <a:t>Compatibilité requise du </a:t>
            </a:r>
            <a:r>
              <a:rPr lang="fr-FR" sz="1400" b="1" dirty="0" err="1" smtClean="0">
                <a:latin typeface="+mn-lt"/>
                <a:cs typeface="Arial" panose="020B0604020202020204" pitchFamily="34" charset="0"/>
              </a:rPr>
              <a:t>PLUi</a:t>
            </a:r>
            <a:r>
              <a:rPr lang="fr-FR" sz="1400" b="1" dirty="0" smtClean="0">
                <a:latin typeface="+mn-lt"/>
                <a:cs typeface="Arial" panose="020B0604020202020204" pitchFamily="34" charset="0"/>
              </a:rPr>
              <a:t> avec le Programme Local de l’Habitat</a:t>
            </a:r>
            <a:r>
              <a:rPr lang="fr-FR" sz="1400" dirty="0" smtClean="0">
                <a:latin typeface="+mn-lt"/>
                <a:cs typeface="Arial" panose="020B0604020202020204" pitchFamily="34" charset="0"/>
              </a:rPr>
              <a:t> qui fixe les objectifs en matière de production de logements</a:t>
            </a:r>
            <a:endParaRPr lang="fr-FR" sz="1400" dirty="0">
              <a:latin typeface="+mn-lt"/>
              <a:cs typeface="Arial" panose="020B0604020202020204" pitchFamily="34" charset="0"/>
            </a:endParaRPr>
          </a:p>
        </p:txBody>
      </p:sp>
      <p:sp>
        <p:nvSpPr>
          <p:cNvPr id="7" name="ZoneTexte 2"/>
          <p:cNvSpPr txBox="1">
            <a:spLocks noChangeArrowheads="1"/>
          </p:cNvSpPr>
          <p:nvPr/>
        </p:nvSpPr>
        <p:spPr bwMode="auto">
          <a:xfrm>
            <a:off x="4283968" y="2389296"/>
            <a:ext cx="4673272" cy="4064040"/>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285750" indent="-285750" algn="just">
              <a:buFont typeface="Arial" panose="020B0604020202020204" pitchFamily="34" charset="0"/>
              <a:buChar char="•"/>
            </a:pPr>
            <a:r>
              <a:rPr lang="fr-FR" sz="1400" b="1" dirty="0" smtClean="0">
                <a:latin typeface="Decima" panose="02000506000000020004" pitchFamily="2" charset="0"/>
              </a:rPr>
              <a:t>Répondre </a:t>
            </a:r>
            <a:r>
              <a:rPr lang="fr-FR" sz="1400" b="1" dirty="0">
                <a:latin typeface="Decima" panose="02000506000000020004" pitchFamily="2" charset="0"/>
              </a:rPr>
              <a:t>aux besoins des habitants actuels et futurs et équilibrer le développement de l’habitat sur le territoire</a:t>
            </a:r>
          </a:p>
          <a:p>
            <a:pPr marL="361950" lvl="4" indent="-180975" algn="just">
              <a:buFont typeface="Decima" panose="02000506000000020004" pitchFamily="2" charset="0"/>
              <a:buChar char="−"/>
            </a:pPr>
            <a:r>
              <a:rPr lang="fr-FR" sz="1400" dirty="0" smtClean="0">
                <a:latin typeface="Decima" panose="02000506000000020004" pitchFamily="2" charset="0"/>
              </a:rPr>
              <a:t>Mettre en œuvre la </a:t>
            </a:r>
            <a:r>
              <a:rPr lang="fr-FR" sz="1400" dirty="0">
                <a:latin typeface="Decima" panose="02000506000000020004" pitchFamily="2" charset="0"/>
              </a:rPr>
              <a:t>politique de réhabilitation </a:t>
            </a:r>
            <a:r>
              <a:rPr lang="fr-FR" sz="1400" dirty="0" smtClean="0">
                <a:latin typeface="Decima" panose="02000506000000020004" pitchFamily="2" charset="0"/>
              </a:rPr>
              <a:t>des logements existants</a:t>
            </a:r>
          </a:p>
          <a:p>
            <a:pPr marL="361950" lvl="4" indent="-180975" algn="just">
              <a:buFont typeface="Decima" panose="02000506000000020004" pitchFamily="2" charset="0"/>
              <a:buChar char="−"/>
            </a:pPr>
            <a:r>
              <a:rPr lang="fr-FR" sz="1400" dirty="0">
                <a:latin typeface="Decima" panose="02000506000000020004" pitchFamily="2" charset="0"/>
              </a:rPr>
              <a:t>Requalifier les centres anciens dégradés</a:t>
            </a:r>
          </a:p>
          <a:p>
            <a:pPr marL="361950" lvl="4" indent="-180975" algn="just">
              <a:buFont typeface="Decima" panose="02000506000000020004" pitchFamily="2" charset="0"/>
              <a:buChar char="−"/>
            </a:pPr>
            <a:r>
              <a:rPr lang="fr-FR" sz="1400" dirty="0" smtClean="0">
                <a:latin typeface="Decima" panose="02000506000000020004" pitchFamily="2" charset="0"/>
              </a:rPr>
              <a:t>Mieux répartir les logements locatifs sociaux à l’échelle de la métropole</a:t>
            </a:r>
          </a:p>
          <a:p>
            <a:pPr marL="285750" lvl="4" indent="-285750" algn="just">
              <a:buFont typeface="Arial" panose="020B0604020202020204" pitchFamily="34" charset="0"/>
              <a:buChar char="•"/>
            </a:pPr>
            <a:r>
              <a:rPr lang="fr-FR" sz="1400" b="1" dirty="0" smtClean="0">
                <a:latin typeface="Decima" panose="02000506000000020004" pitchFamily="2" charset="0"/>
              </a:rPr>
              <a:t>Développer </a:t>
            </a:r>
            <a:r>
              <a:rPr lang="fr-FR" sz="1400" b="1" dirty="0">
                <a:latin typeface="Decima" panose="02000506000000020004" pitchFamily="2" charset="0"/>
              </a:rPr>
              <a:t>une offre </a:t>
            </a:r>
            <a:r>
              <a:rPr lang="fr-FR" sz="1400" b="1" dirty="0" smtClean="0">
                <a:latin typeface="Decima" panose="02000506000000020004" pitchFamily="2" charset="0"/>
              </a:rPr>
              <a:t>nouvelle, diversifier l’offre  de logements et encourager l’innovation dans la construction et la réhabilitation</a:t>
            </a:r>
          </a:p>
          <a:p>
            <a:pPr marL="285750" lvl="4" indent="-285750" algn="just">
              <a:buFont typeface="Decima" panose="02000506000000020004" pitchFamily="2" charset="0"/>
              <a:buChar char="−"/>
            </a:pPr>
            <a:r>
              <a:rPr lang="fr-FR" sz="1400" dirty="0" smtClean="0">
                <a:latin typeface="Decima" panose="02000506000000020004" pitchFamily="2" charset="0"/>
              </a:rPr>
              <a:t>Favoriser une qualité urbaine et architecturale adaptée aux modes de vie des habitants. Adapter l’offre de logements spécifiques à l’évolution des besoins des populations (</a:t>
            </a:r>
            <a:r>
              <a:rPr lang="fr-FR" sz="1400" dirty="0">
                <a:latin typeface="Decima" panose="02000506000000020004" pitchFamily="2" charset="0"/>
              </a:rPr>
              <a:t>personnes âgées, étudiants, </a:t>
            </a:r>
            <a:r>
              <a:rPr lang="fr-FR" sz="1400" dirty="0" smtClean="0">
                <a:latin typeface="Decima" panose="02000506000000020004" pitchFamily="2" charset="0"/>
              </a:rPr>
              <a:t>...)</a:t>
            </a:r>
          </a:p>
          <a:p>
            <a:pPr marL="285750" lvl="4" indent="-285750" algn="just">
              <a:buFont typeface="Decima" panose="02000506000000020004" pitchFamily="2" charset="0"/>
              <a:buChar char="−"/>
            </a:pPr>
            <a:r>
              <a:rPr lang="fr-FR" sz="1400" dirty="0" smtClean="0">
                <a:latin typeface="Decima" panose="02000506000000020004" pitchFamily="2" charset="0"/>
              </a:rPr>
              <a:t>Assurer l’accueil et l’habitat des gens du voyage</a:t>
            </a:r>
          </a:p>
        </p:txBody>
      </p:sp>
    </p:spTree>
    <p:extLst>
      <p:ext uri="{BB962C8B-B14F-4D97-AF65-F5344CB8AC3E}">
        <p14:creationId xmlns:p14="http://schemas.microsoft.com/office/powerpoint/2010/main" val="62624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23</a:t>
            </a:fld>
            <a:endParaRPr lang="fr-FR"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696"/>
            <a:ext cx="4355976" cy="6161083"/>
          </a:xfrm>
          <a:prstGeom prst="rect">
            <a:avLst/>
          </a:prstGeom>
        </p:spPr>
      </p:pic>
      <p:sp>
        <p:nvSpPr>
          <p:cNvPr id="5" name="ZoneTexte 4"/>
          <p:cNvSpPr txBox="1"/>
          <p:nvPr/>
        </p:nvSpPr>
        <p:spPr>
          <a:xfrm>
            <a:off x="4644008" y="1988840"/>
            <a:ext cx="4104456" cy="4524315"/>
          </a:xfrm>
          <a:prstGeom prst="rect">
            <a:avLst/>
          </a:prstGeom>
          <a:noFill/>
        </p:spPr>
        <p:txBody>
          <a:bodyPr wrap="square" rtlCol="0">
            <a:spAutoFit/>
          </a:bodyPr>
          <a:lstStyle/>
          <a:p>
            <a:r>
              <a:rPr lang="fr-FR" dirty="0" smtClean="0">
                <a:latin typeface="Decima" panose="02000506000000020004" pitchFamily="2" charset="0"/>
              </a:rPr>
              <a:t>Permettre le renouvellement du parc social dans les communes ayant déjà atteint les 25% de logements locatifs sociaux </a:t>
            </a:r>
          </a:p>
          <a:p>
            <a:r>
              <a:rPr lang="fr-FR" dirty="0" smtClean="0">
                <a:latin typeface="Decima" panose="02000506000000020004" pitchFamily="2" charset="0"/>
              </a:rPr>
              <a:t>(4 communes)</a:t>
            </a:r>
          </a:p>
          <a:p>
            <a:endParaRPr lang="fr-FR" dirty="0" smtClean="0">
              <a:latin typeface="Decima" panose="02000506000000020004" pitchFamily="2" charset="0"/>
            </a:endParaRPr>
          </a:p>
          <a:p>
            <a:r>
              <a:rPr lang="fr-FR" dirty="0" smtClean="0">
                <a:latin typeface="Decima" panose="02000506000000020004" pitchFamily="2" charset="0"/>
              </a:rPr>
              <a:t>Permettre une production plus importante de logements locatifs sociaux familiaux dans les communes déficitaires </a:t>
            </a:r>
          </a:p>
          <a:p>
            <a:r>
              <a:rPr lang="fr-FR" dirty="0" smtClean="0">
                <a:latin typeface="Decima" panose="02000506000000020004" pitchFamily="2" charset="0"/>
              </a:rPr>
              <a:t>(18 communes) et particulièrement sur les 8 communes disposant de moins de 15% de LLS</a:t>
            </a:r>
          </a:p>
          <a:p>
            <a:endParaRPr lang="fr-FR" dirty="0" smtClean="0">
              <a:latin typeface="Decima" panose="02000506000000020004" pitchFamily="2" charset="0"/>
            </a:endParaRPr>
          </a:p>
          <a:p>
            <a:r>
              <a:rPr lang="fr-FR" dirty="0" smtClean="0">
                <a:latin typeface="Decima" panose="02000506000000020004" pitchFamily="2" charset="0"/>
              </a:rPr>
              <a:t>Permettre le développement d’une offre en logements locatifs sociaux dans les communes de moins de 3 500 habitants </a:t>
            </a:r>
          </a:p>
          <a:p>
            <a:r>
              <a:rPr lang="fr-FR" dirty="0" smtClean="0">
                <a:latin typeface="Decima" panose="02000506000000020004" pitchFamily="2" charset="0"/>
              </a:rPr>
              <a:t>(27 communes)</a:t>
            </a:r>
            <a:endParaRPr lang="fr-FR" dirty="0">
              <a:latin typeface="Decima" panose="02000506000000020004" pitchFamily="2" charset="0"/>
            </a:endParaRPr>
          </a:p>
        </p:txBody>
      </p:sp>
      <p:sp>
        <p:nvSpPr>
          <p:cNvPr id="6" name="Rectangle 5"/>
          <p:cNvSpPr/>
          <p:nvPr/>
        </p:nvSpPr>
        <p:spPr>
          <a:xfrm>
            <a:off x="4481305" y="836712"/>
            <a:ext cx="4536503" cy="923330"/>
          </a:xfrm>
          <a:prstGeom prst="rect">
            <a:avLst/>
          </a:prstGeom>
        </p:spPr>
        <p:txBody>
          <a:bodyPr wrap="square">
            <a:spAutoFit/>
          </a:bodyPr>
          <a:lstStyle/>
          <a:p>
            <a:pPr lvl="0"/>
            <a:r>
              <a:rPr lang="fr-FR" b="1" i="1" dirty="0" smtClean="0">
                <a:solidFill>
                  <a:prstClr val="black"/>
                </a:solidFill>
              </a:rPr>
              <a:t>Répondre aux besoins et mieux </a:t>
            </a:r>
            <a:r>
              <a:rPr lang="fr-FR" b="1" i="1" dirty="0">
                <a:solidFill>
                  <a:prstClr val="black"/>
                </a:solidFill>
              </a:rPr>
              <a:t>répartir les logements locatifs sociaux produits à l’échelle de la Métropole</a:t>
            </a:r>
          </a:p>
        </p:txBody>
      </p:sp>
      <p:sp>
        <p:nvSpPr>
          <p:cNvPr id="7" name="Rectangle 6"/>
          <p:cNvSpPr/>
          <p:nvPr/>
        </p:nvSpPr>
        <p:spPr>
          <a:xfrm>
            <a:off x="3059832" y="148570"/>
            <a:ext cx="3816424" cy="400110"/>
          </a:xfrm>
          <a:prstGeom prst="rect">
            <a:avLst/>
          </a:prstGeom>
          <a:solidFill>
            <a:srgbClr val="FFF100"/>
          </a:solidFill>
        </p:spPr>
        <p:txBody>
          <a:bodyPr wrap="square">
            <a:spAutoFit/>
          </a:bodyPr>
          <a:lstStyle/>
          <a:p>
            <a:pPr algn="just"/>
            <a:r>
              <a:rPr lang="fr-FR" sz="2000" cap="small" dirty="0" smtClean="0">
                <a:latin typeface="Decima" panose="02000506000000020004" pitchFamily="2" charset="0"/>
              </a:rPr>
              <a:t>Habitat – pour </a:t>
            </a:r>
            <a:r>
              <a:rPr lang="fr-FR" sz="2000" cap="small" dirty="0">
                <a:latin typeface="Decima" panose="02000506000000020004" pitchFamily="2" charset="0"/>
              </a:rPr>
              <a:t>une </a:t>
            </a:r>
            <a:r>
              <a:rPr lang="fr-FR" sz="2400" cap="small" dirty="0">
                <a:latin typeface="Decima" panose="02000506000000020004" pitchFamily="2" charset="0"/>
              </a:rPr>
              <a:t>m</a:t>
            </a:r>
            <a:r>
              <a:rPr lang="fr-FR" sz="2000" cap="small" dirty="0">
                <a:latin typeface="Decima" panose="02000506000000020004" pitchFamily="2" charset="0"/>
              </a:rPr>
              <a:t>étropole solidaire</a:t>
            </a:r>
          </a:p>
        </p:txBody>
      </p:sp>
    </p:spTree>
    <p:extLst>
      <p:ext uri="{BB962C8B-B14F-4D97-AF65-F5344CB8AC3E}">
        <p14:creationId xmlns:p14="http://schemas.microsoft.com/office/powerpoint/2010/main" val="3113821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15816" y="-27384"/>
            <a:ext cx="4536504"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politique </a:t>
            </a:r>
            <a:r>
              <a:rPr lang="fr-FR" sz="2000" cap="small" dirty="0">
                <a:latin typeface="Decima" panose="02000506000000020004" pitchFamily="2" charset="0"/>
              </a:rPr>
              <a:t>de la ville et cohésion </a:t>
            </a:r>
            <a:r>
              <a:rPr lang="fr-FR" sz="2000" cap="small" dirty="0" smtClean="0">
                <a:latin typeface="Decima" panose="02000506000000020004" pitchFamily="2" charset="0"/>
              </a:rPr>
              <a:t>sociale </a:t>
            </a:r>
          </a:p>
          <a:p>
            <a:r>
              <a:rPr lang="fr-FR" sz="2000" cap="small" dirty="0" smtClean="0">
                <a:latin typeface="Decima" panose="02000506000000020004" pitchFamily="2" charset="0"/>
              </a:rPr>
              <a:t>pour </a:t>
            </a:r>
            <a:r>
              <a:rPr lang="fr-FR" sz="2000" cap="small" dirty="0">
                <a:latin typeface="Decima" panose="02000506000000020004" pitchFamily="2" charset="0"/>
              </a:rPr>
              <a:t>une </a:t>
            </a:r>
            <a:r>
              <a:rPr lang="fr-FR" sz="2400" cap="small" dirty="0">
                <a:latin typeface="Decima" panose="02000506000000020004" pitchFamily="2" charset="0"/>
              </a:rPr>
              <a:t>m</a:t>
            </a:r>
            <a:r>
              <a:rPr lang="fr-FR" sz="2000" cap="small" dirty="0">
                <a:latin typeface="Decima" panose="02000506000000020004" pitchFamily="2" charset="0"/>
              </a:rPr>
              <a:t>étropole </a:t>
            </a:r>
            <a:r>
              <a:rPr lang="fr-FR" sz="2000" cap="small" dirty="0" smtClean="0">
                <a:latin typeface="Decima" panose="02000506000000020004" pitchFamily="2" charset="0"/>
              </a:rPr>
              <a:t>solidaire</a:t>
            </a:r>
            <a:endParaRPr lang="fr-FR" sz="2000" cap="small" dirty="0">
              <a:latin typeface="Decima" panose="02000506000000020004" pitchFamily="2" charset="0"/>
            </a:endParaRPr>
          </a:p>
        </p:txBody>
      </p:sp>
      <p:pic>
        <p:nvPicPr>
          <p:cNvPr id="10244" name="Picture 4" descr="W:\24000\24100\Planif&amp;Etudes\07_PLUI\05.1_PADD\Débat en commune\Powerpoint\Images - photos\Echirolles-PlaceDesCinqFontaines-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2961">
            <a:off x="5408816" y="768325"/>
            <a:ext cx="3343755" cy="2103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93997" y="764704"/>
            <a:ext cx="4233987" cy="6110754"/>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600" b="1" i="1" dirty="0" smtClean="0">
                <a:latin typeface="+mn-lt"/>
              </a:rPr>
              <a:t>« Source méconnue de richesse et de diversité, lieux propices aux expérimentations et à l’innovation, ils seront moteurs de vastes projets d’aménagement pour réinventer la ville de demain » p.63</a:t>
            </a:r>
          </a:p>
          <a:p>
            <a:pPr lvl="0">
              <a:spcBef>
                <a:spcPts val="300"/>
              </a:spcBef>
              <a:spcAft>
                <a:spcPts val="600"/>
              </a:spcAft>
            </a:pPr>
            <a:r>
              <a:rPr lang="fr-FR" sz="1800" b="1" dirty="0" smtClean="0">
                <a:latin typeface="+mn-lt"/>
              </a:rPr>
              <a:t>Diagnostic et enjeux</a:t>
            </a:r>
          </a:p>
          <a:p>
            <a:pPr marL="285750" indent="-285750">
              <a:buFont typeface="Wingdings" panose="05000000000000000000" pitchFamily="2" charset="2"/>
              <a:buChar char="§"/>
            </a:pPr>
            <a:r>
              <a:rPr lang="fr-FR" sz="1400" b="1" dirty="0" smtClean="0">
                <a:latin typeface="+mn-lt"/>
                <a:cs typeface="Arial" panose="020B0604020202020204" pitchFamily="34" charset="0"/>
              </a:rPr>
              <a:t>18 % de la population </a:t>
            </a:r>
            <a:r>
              <a:rPr lang="fr-FR" sz="1400" dirty="0" smtClean="0">
                <a:latin typeface="+mn-lt"/>
                <a:cs typeface="Arial" panose="020B0604020202020204" pitchFamily="34" charset="0"/>
              </a:rPr>
              <a:t>réside dans les 10 quartiers prioritaires de la ville qui regroupent 45 % du parc de logement social</a:t>
            </a:r>
          </a:p>
          <a:p>
            <a:pPr marL="285750" indent="-285750">
              <a:buFont typeface="Wingdings" panose="05000000000000000000" pitchFamily="2" charset="2"/>
              <a:buChar char="§"/>
            </a:pPr>
            <a:r>
              <a:rPr lang="fr-FR" sz="1400" b="1" dirty="0" smtClean="0">
                <a:latin typeface="+mn-lt"/>
                <a:cs typeface="Arial" panose="020B0604020202020204" pitchFamily="34" charset="0"/>
              </a:rPr>
              <a:t>Un manque d’attractivité de ces quartiers et un risque de décrochage  </a:t>
            </a:r>
            <a:endParaRPr lang="fr-FR" sz="3200" dirty="0"/>
          </a:p>
          <a:p>
            <a:pPr marL="285750" indent="-285750">
              <a:buFont typeface="Wingdings" panose="05000000000000000000" pitchFamily="2" charset="2"/>
              <a:buChar char="§"/>
            </a:pPr>
            <a:r>
              <a:rPr lang="fr-FR" sz="1400" b="1" dirty="0" smtClean="0">
                <a:latin typeface="+mn-lt"/>
              </a:rPr>
              <a:t>Des quartiers confrontés à la concentration de situations  de précarité </a:t>
            </a:r>
          </a:p>
          <a:p>
            <a:pPr marL="285750" indent="-285750">
              <a:buFont typeface="Wingdings" panose="05000000000000000000" pitchFamily="2" charset="2"/>
              <a:buChar char="§"/>
            </a:pPr>
            <a:r>
              <a:rPr lang="fr-FR" sz="1400" b="1" dirty="0" smtClean="0">
                <a:latin typeface="+mn-lt"/>
                <a:cs typeface="Arial" panose="020B0604020202020204" pitchFamily="34" charset="0"/>
              </a:rPr>
              <a:t>Des atouts à valoriser : </a:t>
            </a:r>
          </a:p>
          <a:p>
            <a:pPr marL="714375" lvl="1" indent="222250">
              <a:buFont typeface="Wingdings" panose="05000000000000000000" pitchFamily="2" charset="2"/>
              <a:buChar char="§"/>
            </a:pPr>
            <a:r>
              <a:rPr lang="fr-FR" sz="1400" dirty="0" smtClean="0">
                <a:latin typeface="+mn-lt"/>
              </a:rPr>
              <a:t>Une intégration dans le tissu urbain  et une bonne desserte en TC</a:t>
            </a:r>
          </a:p>
          <a:p>
            <a:pPr marL="714375" lvl="1" indent="222250">
              <a:buFont typeface="Wingdings" panose="05000000000000000000" pitchFamily="2" charset="2"/>
              <a:buChar char="§"/>
            </a:pPr>
            <a:r>
              <a:rPr lang="fr-FR" sz="1400" dirty="0" smtClean="0">
                <a:latin typeface="+mn-lt"/>
              </a:rPr>
              <a:t>Des atouts urbanistiques  forts (parcs, logements, ...)</a:t>
            </a:r>
          </a:p>
          <a:p>
            <a:pPr marL="714375" lvl="1" indent="222250">
              <a:buFont typeface="Wingdings" panose="05000000000000000000" pitchFamily="2" charset="2"/>
              <a:buChar char="§"/>
            </a:pPr>
            <a:r>
              <a:rPr lang="fr-FR" sz="1400" dirty="0" smtClean="0">
                <a:latin typeface="+mn-lt"/>
              </a:rPr>
              <a:t>Des  </a:t>
            </a:r>
            <a:r>
              <a:rPr lang="fr-FR" sz="1400" dirty="0">
                <a:latin typeface="+mn-lt"/>
              </a:rPr>
              <a:t>dynamiques de développement </a:t>
            </a:r>
            <a:r>
              <a:rPr lang="fr-FR" sz="1400" dirty="0" smtClean="0">
                <a:latin typeface="+mn-lt"/>
              </a:rPr>
              <a:t>économique à </a:t>
            </a:r>
            <a:r>
              <a:rPr lang="fr-FR" sz="1400" dirty="0">
                <a:latin typeface="+mn-lt"/>
              </a:rPr>
              <a:t>conforter, notamment dans le sud </a:t>
            </a:r>
            <a:endParaRPr lang="fr-FR" sz="1400" dirty="0" smtClean="0">
              <a:latin typeface="+mn-lt"/>
            </a:endParaRPr>
          </a:p>
          <a:p>
            <a:pPr marL="714375" lvl="1" indent="222250">
              <a:buFont typeface="Wingdings" panose="05000000000000000000" pitchFamily="2" charset="2"/>
              <a:buChar char="§"/>
            </a:pPr>
            <a:r>
              <a:rPr lang="fr-FR" sz="1400" dirty="0" smtClean="0">
                <a:latin typeface="+mn-lt"/>
              </a:rPr>
              <a:t>Un </a:t>
            </a:r>
            <a:r>
              <a:rPr lang="fr-FR" sz="1400" dirty="0">
                <a:latin typeface="+mn-lt"/>
              </a:rPr>
              <a:t>potentiel de foncier </a:t>
            </a:r>
            <a:r>
              <a:rPr lang="fr-FR" sz="1400" dirty="0" smtClean="0">
                <a:latin typeface="+mn-lt"/>
              </a:rPr>
              <a:t>qui </a:t>
            </a:r>
            <a:r>
              <a:rPr lang="fr-FR" sz="1400" dirty="0">
                <a:latin typeface="+mn-lt"/>
              </a:rPr>
              <a:t>peut constituer un levier de requalification </a:t>
            </a:r>
          </a:p>
        </p:txBody>
      </p:sp>
      <p:sp>
        <p:nvSpPr>
          <p:cNvPr id="7" name="ZoneTexte 2"/>
          <p:cNvSpPr txBox="1">
            <a:spLocks noChangeArrowheads="1"/>
          </p:cNvSpPr>
          <p:nvPr/>
        </p:nvSpPr>
        <p:spPr bwMode="auto">
          <a:xfrm>
            <a:off x="4860032" y="2852936"/>
            <a:ext cx="3900958" cy="3840902"/>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285750" indent="-285750" algn="just">
              <a:buFont typeface="Arial" panose="020B0604020202020204" pitchFamily="34" charset="0"/>
              <a:buChar char="•"/>
            </a:pPr>
            <a:r>
              <a:rPr lang="fr-FR" sz="1600" b="1" dirty="0" smtClean="0">
                <a:latin typeface="Decima" panose="02000506000000020004" pitchFamily="2" charset="0"/>
              </a:rPr>
              <a:t>Valoriser la place des quartiers prioritaires et des équipements comme des atouts pour imaginer la métropole de demain</a:t>
            </a:r>
          </a:p>
          <a:p>
            <a:pPr marL="466725" indent="-285750" algn="just">
              <a:buFont typeface="Courier New" panose="02070309020205020404" pitchFamily="49" charset="0"/>
              <a:buChar char="o"/>
            </a:pPr>
            <a:r>
              <a:rPr lang="fr-FR" sz="1400" b="1" dirty="0" smtClean="0">
                <a:latin typeface="Decima" panose="02000506000000020004" pitchFamily="2" charset="0"/>
              </a:rPr>
              <a:t>Faire </a:t>
            </a:r>
            <a:r>
              <a:rPr lang="fr-FR" sz="1400" b="1" dirty="0">
                <a:latin typeface="Decima" panose="02000506000000020004" pitchFamily="2" charset="0"/>
              </a:rPr>
              <a:t>des quartiers prioritaires des lieux attractifs et d’innovation pour la Métropole de demain</a:t>
            </a:r>
          </a:p>
          <a:p>
            <a:pPr marL="628650" lvl="4" indent="-85725" algn="just">
              <a:buFont typeface="Decima" panose="02000506000000020004" pitchFamily="2" charset="0"/>
              <a:buChar char="−"/>
            </a:pPr>
            <a:r>
              <a:rPr lang="fr-FR" sz="1200" b="1" dirty="0" smtClean="0">
                <a:latin typeface="Decima" panose="02000506000000020004" pitchFamily="2" charset="0"/>
              </a:rPr>
              <a:t> Renforcer </a:t>
            </a:r>
            <a:r>
              <a:rPr lang="fr-FR" sz="1200" b="1" dirty="0">
                <a:latin typeface="Decima" panose="02000506000000020004" pitchFamily="2" charset="0"/>
              </a:rPr>
              <a:t>les </a:t>
            </a:r>
            <a:r>
              <a:rPr lang="fr-FR" sz="1200" b="1" dirty="0" smtClean="0">
                <a:latin typeface="Decima" panose="02000506000000020004" pitchFamily="2" charset="0"/>
              </a:rPr>
              <a:t>liens</a:t>
            </a:r>
            <a:r>
              <a:rPr lang="fr-FR" sz="1200" dirty="0" smtClean="0">
                <a:latin typeface="Decima" panose="02000506000000020004" pitchFamily="2" charset="0"/>
              </a:rPr>
              <a:t> avec le reste du territoire métropolitain</a:t>
            </a:r>
            <a:endParaRPr lang="fr-FR" sz="1200" dirty="0">
              <a:latin typeface="Decima" panose="02000506000000020004" pitchFamily="2" charset="0"/>
            </a:endParaRPr>
          </a:p>
          <a:p>
            <a:pPr marL="628650" lvl="4" indent="-85725" algn="just">
              <a:buFont typeface="Decima" panose="02000506000000020004" pitchFamily="2" charset="0"/>
              <a:buChar char="−"/>
            </a:pPr>
            <a:r>
              <a:rPr lang="fr-FR" sz="1200" dirty="0" smtClean="0">
                <a:latin typeface="Decima" panose="02000506000000020004" pitchFamily="2" charset="0"/>
              </a:rPr>
              <a:t> Valoriser</a:t>
            </a:r>
            <a:r>
              <a:rPr lang="fr-FR" sz="1200" b="1" dirty="0" smtClean="0">
                <a:latin typeface="Decima" panose="02000506000000020004" pitchFamily="2" charset="0"/>
              </a:rPr>
              <a:t> </a:t>
            </a:r>
            <a:r>
              <a:rPr lang="fr-FR" sz="1200" dirty="0">
                <a:latin typeface="Decima" panose="02000506000000020004" pitchFamily="2" charset="0"/>
              </a:rPr>
              <a:t>la</a:t>
            </a:r>
            <a:r>
              <a:rPr lang="fr-FR" sz="1200" b="1" dirty="0">
                <a:latin typeface="Decima" panose="02000506000000020004" pitchFamily="2" charset="0"/>
              </a:rPr>
              <a:t> diversité </a:t>
            </a:r>
            <a:r>
              <a:rPr lang="fr-FR" sz="1200" dirty="0">
                <a:latin typeface="Decima" panose="02000506000000020004" pitchFamily="2" charset="0"/>
              </a:rPr>
              <a:t>et renforcer la</a:t>
            </a:r>
            <a:r>
              <a:rPr lang="fr-FR" sz="1200" b="1" dirty="0">
                <a:latin typeface="Decima" panose="02000506000000020004" pitchFamily="2" charset="0"/>
              </a:rPr>
              <a:t> mixité</a:t>
            </a:r>
          </a:p>
          <a:p>
            <a:pPr marL="628650" lvl="4" indent="-85725" algn="just">
              <a:buFont typeface="Decima" panose="02000506000000020004" pitchFamily="2" charset="0"/>
              <a:buChar char="−"/>
            </a:pPr>
            <a:r>
              <a:rPr lang="fr-FR" sz="1200" b="1" dirty="0" smtClean="0">
                <a:latin typeface="Decima" panose="02000506000000020004" pitchFamily="2" charset="0"/>
              </a:rPr>
              <a:t> Améliorer </a:t>
            </a:r>
            <a:r>
              <a:rPr lang="fr-FR" sz="1200" b="1" dirty="0">
                <a:latin typeface="Decima" panose="02000506000000020004" pitchFamily="2" charset="0"/>
              </a:rPr>
              <a:t>le cadre de vie </a:t>
            </a:r>
            <a:r>
              <a:rPr lang="fr-FR" sz="1200" dirty="0">
                <a:latin typeface="Decima" panose="02000506000000020004" pitchFamily="2" charset="0"/>
              </a:rPr>
              <a:t>des habitants des quartiers </a:t>
            </a:r>
            <a:r>
              <a:rPr lang="fr-FR" sz="1200" dirty="0" smtClean="0">
                <a:latin typeface="Decima" panose="02000506000000020004" pitchFamily="2" charset="0"/>
              </a:rPr>
              <a:t>populaires</a:t>
            </a:r>
          </a:p>
          <a:p>
            <a:pPr marL="285750" lvl="4" indent="-285750" algn="just">
              <a:buFont typeface="Arial" panose="020B0604020202020204" pitchFamily="34" charset="0"/>
              <a:buChar char="•"/>
            </a:pPr>
            <a:r>
              <a:rPr lang="fr-FR" sz="1600" b="1" dirty="0" smtClean="0">
                <a:latin typeface="Decima" panose="02000506000000020004" pitchFamily="2" charset="0"/>
              </a:rPr>
              <a:t>Conforter le rôle des équipements publics pour le lien social</a:t>
            </a:r>
          </a:p>
        </p:txBody>
      </p:sp>
    </p:spTree>
    <p:extLst>
      <p:ext uri="{BB962C8B-B14F-4D97-AF65-F5344CB8AC3E}">
        <p14:creationId xmlns:p14="http://schemas.microsoft.com/office/powerpoint/2010/main" val="1879208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7041" y="-27384"/>
            <a:ext cx="4537287"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Environnement et cadre de vie</a:t>
            </a:r>
          </a:p>
          <a:p>
            <a:r>
              <a:rPr lang="fr-FR" sz="2000" cap="small" dirty="0" smtClean="0">
                <a:latin typeface="Decima" panose="02000506000000020004" pitchFamily="2" charset="0"/>
              </a:rPr>
              <a:t>Une </a:t>
            </a:r>
            <a:r>
              <a:rPr lang="fr-FR" sz="2000" cap="small" dirty="0">
                <a:latin typeface="Decima" panose="02000506000000020004" pitchFamily="2" charset="0"/>
              </a:rPr>
              <a:t>Métropole durable et agréable à vivre</a:t>
            </a:r>
          </a:p>
        </p:txBody>
      </p:sp>
      <p:pic>
        <p:nvPicPr>
          <p:cNvPr id="11266" name="Picture 2" descr="W:\24000\24100\Planif&amp;Etudes\07_PLUI\05.1_PADD\Débat en commune\Powerpoint\Images - photos\774757_Caserne de Bonne.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rot="446141">
            <a:off x="5978134" y="865610"/>
            <a:ext cx="2833265" cy="1883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107504" y="764704"/>
            <a:ext cx="4680520" cy="5904656"/>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lvl="0">
              <a:spcBef>
                <a:spcPts val="300"/>
              </a:spcBef>
              <a:spcAft>
                <a:spcPts val="600"/>
              </a:spcAft>
            </a:pPr>
            <a:r>
              <a:rPr lang="fr-FR" sz="1400" b="1" i="1" dirty="0" smtClean="0">
                <a:latin typeface="+mn-lt"/>
              </a:rPr>
              <a:t>« Il s’agira d’offrir aux habitants une qualité urbaine renouvelée en renforçant la présence d’espaces verts et de l’eau en ville ou en mettant en avant la qualité de l’espace public et l’écrin paysager montagnard dans lequel est inséré la Métropole » p. 71</a:t>
            </a:r>
          </a:p>
          <a:p>
            <a:pPr lvl="0">
              <a:spcBef>
                <a:spcPts val="300"/>
              </a:spcBef>
              <a:spcAft>
                <a:spcPts val="600"/>
              </a:spcAft>
            </a:pPr>
            <a:r>
              <a:rPr lang="fr-FR" sz="1800" b="1" dirty="0" smtClean="0">
                <a:latin typeface="+mn-lt"/>
              </a:rPr>
              <a:t>Diagnostic et enjeux</a:t>
            </a:r>
          </a:p>
          <a:p>
            <a:pPr marL="285750" indent="-285750">
              <a:buFont typeface="Wingdings" panose="05000000000000000000" pitchFamily="2" charset="2"/>
              <a:buChar char="§"/>
            </a:pPr>
            <a:r>
              <a:rPr lang="fr-FR" sz="1400" b="1" dirty="0" smtClean="0">
                <a:latin typeface="+mn-lt"/>
                <a:cs typeface="Arial" panose="020B0604020202020204" pitchFamily="34" charset="0"/>
              </a:rPr>
              <a:t>Le</a:t>
            </a:r>
            <a:r>
              <a:rPr lang="fr-FR" sz="1400" dirty="0" smtClean="0">
                <a:latin typeface="+mn-lt"/>
                <a:cs typeface="Arial" panose="020B0604020202020204" pitchFamily="34" charset="0"/>
              </a:rPr>
              <a:t> </a:t>
            </a:r>
            <a:r>
              <a:rPr lang="fr-FR" sz="1400" b="1" dirty="0">
                <a:latin typeface="+mn-lt"/>
                <a:cs typeface="Arial" panose="020B0604020202020204" pitchFamily="34" charset="0"/>
              </a:rPr>
              <a:t>changement climatique </a:t>
            </a:r>
            <a:r>
              <a:rPr lang="fr-FR" sz="1400" b="1" dirty="0" smtClean="0">
                <a:latin typeface="+mn-lt"/>
                <a:cs typeface="Arial" panose="020B0604020202020204" pitchFamily="34" charset="0"/>
              </a:rPr>
              <a:t>a plusieurs impacts</a:t>
            </a:r>
          </a:p>
          <a:p>
            <a:pPr marL="717550" lvl="1" indent="-231775">
              <a:buFont typeface="Arial" panose="020B0604020202020204" pitchFamily="34" charset="0"/>
              <a:buChar char="•"/>
            </a:pPr>
            <a:r>
              <a:rPr lang="fr-FR" sz="1200" dirty="0" smtClean="0">
                <a:latin typeface="+mn-lt"/>
                <a:cs typeface="Arial" panose="020B0604020202020204" pitchFamily="34" charset="0"/>
              </a:rPr>
              <a:t>Les températures augmentent deux fois plus vite dans les vallées alpines : + 0,6°C</a:t>
            </a:r>
          </a:p>
          <a:p>
            <a:pPr marL="717550" lvl="1" indent="-231775">
              <a:buFont typeface="Arial" panose="020B0604020202020204" pitchFamily="34" charset="0"/>
              <a:buChar char="•"/>
            </a:pPr>
            <a:r>
              <a:rPr lang="fr-FR" sz="1200" dirty="0" smtClean="0">
                <a:latin typeface="+mn-lt"/>
                <a:cs typeface="Arial" panose="020B0604020202020204" pitchFamily="34" charset="0"/>
              </a:rPr>
              <a:t>Des phénomènes météorologiques de plus en plus extrêmes</a:t>
            </a:r>
          </a:p>
          <a:p>
            <a:pPr marL="717550" lvl="1" indent="-231775">
              <a:buFont typeface="Arial" panose="020B0604020202020204" pitchFamily="34" charset="0"/>
              <a:buChar char="•"/>
            </a:pPr>
            <a:r>
              <a:rPr lang="fr-FR" sz="1200" dirty="0">
                <a:latin typeface="+mn-lt"/>
                <a:cs typeface="Arial" panose="020B0604020202020204" pitchFamily="34" charset="0"/>
              </a:rPr>
              <a:t>D</a:t>
            </a:r>
            <a:r>
              <a:rPr lang="fr-FR" sz="1200" dirty="0" smtClean="0">
                <a:latin typeface="+mn-lt"/>
                <a:cs typeface="Arial" panose="020B0604020202020204" pitchFamily="34" charset="0"/>
              </a:rPr>
              <a:t>es effets tant en milieu urbain (îlot de chaleur) qu’en milieu rural (stress hydrique pour l’agriculture)</a:t>
            </a:r>
            <a:endParaRPr lang="fr-FR" sz="1200" dirty="0">
              <a:latin typeface="+mn-lt"/>
              <a:cs typeface="Arial" panose="020B0604020202020204" pitchFamily="34" charset="0"/>
            </a:endParaRPr>
          </a:p>
          <a:p>
            <a:pPr marL="285750" indent="-285750">
              <a:buFont typeface="Wingdings" panose="05000000000000000000" pitchFamily="2" charset="2"/>
              <a:buChar char="§"/>
            </a:pPr>
            <a:r>
              <a:rPr lang="fr-FR" sz="1400" b="1" dirty="0" smtClean="0">
                <a:latin typeface="+mn-lt"/>
                <a:cs typeface="Arial" panose="020B0604020202020204" pitchFamily="34" charset="0"/>
              </a:rPr>
              <a:t>Des ressources à préserver pour l’avenir </a:t>
            </a:r>
            <a:r>
              <a:rPr lang="fr-FR" sz="1400" dirty="0" smtClean="0">
                <a:latin typeface="+mn-lt"/>
                <a:cs typeface="Arial" panose="020B0604020202020204" pitchFamily="34" charset="0"/>
              </a:rPr>
              <a:t>que ce soit l’énergie ou l’eau dont la pureté constitue un atout fort  de la Métropole</a:t>
            </a:r>
          </a:p>
          <a:p>
            <a:pPr marL="285750" indent="-285750">
              <a:buFont typeface="Wingdings" panose="05000000000000000000" pitchFamily="2" charset="2"/>
              <a:buChar char="§"/>
            </a:pPr>
            <a:r>
              <a:rPr lang="fr-FR" sz="1400" dirty="0" smtClean="0">
                <a:latin typeface="+mn-lt"/>
                <a:cs typeface="Arial" panose="020B0604020202020204" pitchFamily="34" charset="0"/>
              </a:rPr>
              <a:t>Des constructions et des espaces publics à adapter</a:t>
            </a:r>
            <a:endParaRPr lang="fr-FR" sz="1400" dirty="0">
              <a:latin typeface="+mn-lt"/>
              <a:cs typeface="Arial" panose="020B0604020202020204" pitchFamily="34" charset="0"/>
            </a:endParaRPr>
          </a:p>
          <a:p>
            <a:pPr marL="285750" indent="-285750">
              <a:buFont typeface="Wingdings" panose="05000000000000000000" pitchFamily="2" charset="2"/>
              <a:buChar char="§"/>
            </a:pPr>
            <a:r>
              <a:rPr lang="fr-FR" sz="1400" dirty="0" smtClean="0">
                <a:latin typeface="+mn-lt"/>
                <a:cs typeface="Arial" panose="020B0604020202020204" pitchFamily="34" charset="0"/>
              </a:rPr>
              <a:t>Des problèmes de </a:t>
            </a:r>
            <a:r>
              <a:rPr lang="fr-FR" sz="1400" b="1" dirty="0">
                <a:latin typeface="+mn-lt"/>
                <a:cs typeface="Arial" panose="020B0604020202020204" pitchFamily="34" charset="0"/>
              </a:rPr>
              <a:t>santé publique liés aux diverses pollutions</a:t>
            </a:r>
            <a:r>
              <a:rPr lang="fr-FR" sz="1400" dirty="0">
                <a:latin typeface="+mn-lt"/>
                <a:cs typeface="Arial" panose="020B0604020202020204" pitchFamily="34" charset="0"/>
              </a:rPr>
              <a:t> </a:t>
            </a:r>
            <a:r>
              <a:rPr lang="fr-FR" sz="1400" dirty="0" smtClean="0">
                <a:latin typeface="+mn-lt"/>
                <a:cs typeface="Arial" panose="020B0604020202020204" pitchFamily="34" charset="0"/>
              </a:rPr>
              <a:t> :</a:t>
            </a:r>
            <a:r>
              <a:rPr lang="fr-FR" sz="1400" dirty="0">
                <a:latin typeface="Decima" panose="02000506000000020004" pitchFamily="2" charset="0"/>
              </a:rPr>
              <a:t> </a:t>
            </a:r>
            <a:r>
              <a:rPr lang="fr-FR" sz="1100" dirty="0" smtClean="0">
                <a:latin typeface="+mn-lt"/>
              </a:rPr>
              <a:t>en </a:t>
            </a:r>
            <a:r>
              <a:rPr lang="fr-FR" sz="1100" dirty="0">
                <a:latin typeface="+mn-lt"/>
              </a:rPr>
              <a:t>2015, 9 000 habitants en bordure des voies de circulation routière ont été exposés à des </a:t>
            </a:r>
            <a:r>
              <a:rPr lang="fr-FR" sz="1100" dirty="0" smtClean="0">
                <a:latin typeface="+mn-lt"/>
              </a:rPr>
              <a:t>dépassements </a:t>
            </a:r>
            <a:r>
              <a:rPr lang="fr-FR" sz="1100" dirty="0">
                <a:latin typeface="+mn-lt"/>
              </a:rPr>
              <a:t>de la valeur limite annuelle </a:t>
            </a:r>
            <a:r>
              <a:rPr lang="fr-FR" sz="1100" dirty="0" smtClean="0">
                <a:latin typeface="+mn-lt"/>
              </a:rPr>
              <a:t>et 65 </a:t>
            </a:r>
            <a:r>
              <a:rPr lang="fr-FR" sz="1100" dirty="0">
                <a:latin typeface="+mn-lt"/>
              </a:rPr>
              <a:t>000 habitants ont été </a:t>
            </a:r>
            <a:r>
              <a:rPr lang="fr-FR" sz="1100" dirty="0" smtClean="0">
                <a:latin typeface="+mn-lt"/>
              </a:rPr>
              <a:t>exposés </a:t>
            </a:r>
            <a:r>
              <a:rPr lang="fr-FR" sz="1100" dirty="0">
                <a:latin typeface="+mn-lt"/>
              </a:rPr>
              <a:t>à un dépassement du seuil réglementaire pour l’ozone</a:t>
            </a:r>
            <a:endParaRPr lang="fr-FR" sz="1100" dirty="0" smtClean="0">
              <a:latin typeface="+mn-lt"/>
            </a:endParaRPr>
          </a:p>
          <a:p>
            <a:pPr marL="285750" indent="-285750">
              <a:buFont typeface="Wingdings" panose="05000000000000000000" pitchFamily="2" charset="2"/>
              <a:buChar char="§"/>
            </a:pPr>
            <a:r>
              <a:rPr lang="fr-FR" sz="1400" dirty="0" smtClean="0">
                <a:latin typeface="+mn-lt"/>
                <a:cs typeface="Arial" panose="020B0604020202020204" pitchFamily="34" charset="0"/>
              </a:rPr>
              <a:t>La </a:t>
            </a:r>
            <a:r>
              <a:rPr lang="fr-FR" sz="1400" b="1" dirty="0">
                <a:latin typeface="+mn-lt"/>
                <a:cs typeface="Arial" panose="020B0604020202020204" pitchFamily="34" charset="0"/>
              </a:rPr>
              <a:t>biodiversité se </a:t>
            </a:r>
            <a:r>
              <a:rPr lang="fr-FR" sz="1400" b="1" dirty="0" smtClean="0">
                <a:latin typeface="+mn-lt"/>
                <a:cs typeface="Arial" panose="020B0604020202020204" pitchFamily="34" charset="0"/>
              </a:rPr>
              <a:t>réduit </a:t>
            </a:r>
            <a:r>
              <a:rPr lang="fr-FR" sz="1400" dirty="0" smtClean="0">
                <a:latin typeface="+mn-lt"/>
                <a:cs typeface="Arial" panose="020B0604020202020204" pitchFamily="34" charset="0"/>
              </a:rPr>
              <a:t>sur </a:t>
            </a:r>
            <a:r>
              <a:rPr lang="fr-FR" sz="1400" dirty="0">
                <a:latin typeface="+mn-lt"/>
                <a:cs typeface="Arial" panose="020B0604020202020204" pitchFamily="34" charset="0"/>
              </a:rPr>
              <a:t>le territoire </a:t>
            </a:r>
            <a:r>
              <a:rPr lang="fr-FR" sz="1400" dirty="0" smtClean="0">
                <a:latin typeface="+mn-lt"/>
                <a:cs typeface="Arial" panose="020B0604020202020204" pitchFamily="34" charset="0"/>
              </a:rPr>
              <a:t>métropolitain et aussi en ville (</a:t>
            </a:r>
            <a:r>
              <a:rPr lang="fr-FR" sz="1400" dirty="0">
                <a:latin typeface="+mn-lt"/>
              </a:rPr>
              <a:t>70 à 80% des </a:t>
            </a:r>
            <a:r>
              <a:rPr lang="fr-FR" sz="1400" dirty="0" smtClean="0">
                <a:latin typeface="+mn-lt"/>
              </a:rPr>
              <a:t>espèces animales vertébrées de la Métropole présentes </a:t>
            </a:r>
            <a:r>
              <a:rPr lang="fr-FR" sz="1400" dirty="0">
                <a:latin typeface="+mn-lt"/>
              </a:rPr>
              <a:t>en </a:t>
            </a:r>
            <a:r>
              <a:rPr lang="fr-FR" sz="1400" dirty="0" smtClean="0">
                <a:latin typeface="+mn-lt"/>
              </a:rPr>
              <a:t>ville)</a:t>
            </a:r>
            <a:endParaRPr lang="fr-FR" sz="1400" dirty="0">
              <a:latin typeface="+mn-lt"/>
              <a:cs typeface="Arial" panose="020B0604020202020204" pitchFamily="34" charset="0"/>
            </a:endParaRPr>
          </a:p>
        </p:txBody>
      </p:sp>
      <p:sp>
        <p:nvSpPr>
          <p:cNvPr id="7" name="ZoneTexte 2"/>
          <p:cNvSpPr txBox="1">
            <a:spLocks noChangeArrowheads="1"/>
          </p:cNvSpPr>
          <p:nvPr/>
        </p:nvSpPr>
        <p:spPr bwMode="auto">
          <a:xfrm>
            <a:off x="5148064" y="2989267"/>
            <a:ext cx="3672408" cy="3392061"/>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a:t>
            </a:r>
            <a:r>
              <a:rPr lang="fr-FR" sz="1800" b="1" u="sng" cap="small" dirty="0">
                <a:latin typeface="Decima" panose="02000506000000020004" pitchFamily="2" charset="0"/>
              </a:rPr>
              <a:t>du </a:t>
            </a:r>
            <a:r>
              <a:rPr lang="fr-FR" sz="1800" b="1" u="sng" cap="small" dirty="0" smtClean="0">
                <a:latin typeface="Decima" panose="02000506000000020004" pitchFamily="2" charset="0"/>
              </a:rPr>
              <a:t>PADD</a:t>
            </a:r>
          </a:p>
          <a:p>
            <a:pPr marL="342900" indent="-342900" algn="just">
              <a:buFont typeface="Arial" panose="020B0604020202020204" pitchFamily="34" charset="0"/>
              <a:buChar char="•"/>
            </a:pPr>
            <a:r>
              <a:rPr lang="fr-FR" sz="1400" b="1" dirty="0">
                <a:latin typeface="Decima" panose="02000506000000020004" pitchFamily="2" charset="0"/>
              </a:rPr>
              <a:t>Adapter</a:t>
            </a:r>
            <a:r>
              <a:rPr lang="fr-FR" sz="1400" dirty="0">
                <a:latin typeface="Decima" panose="02000506000000020004" pitchFamily="2" charset="0"/>
              </a:rPr>
              <a:t> la métropole au changement </a:t>
            </a:r>
            <a:r>
              <a:rPr lang="fr-FR" sz="1400" dirty="0" smtClean="0">
                <a:latin typeface="Decima" panose="02000506000000020004" pitchFamily="2" charset="0"/>
              </a:rPr>
              <a:t>climatique et économiser les ressources</a:t>
            </a:r>
            <a:endParaRPr lang="fr-FR" sz="1400" dirty="0">
              <a:latin typeface="Decima" panose="02000506000000020004" pitchFamily="2" charset="0"/>
            </a:endParaRPr>
          </a:p>
          <a:p>
            <a:pPr marL="342900" indent="-342900" algn="just">
              <a:buFont typeface="Arial" panose="020B0604020202020204" pitchFamily="34" charset="0"/>
              <a:buChar char="•"/>
            </a:pPr>
            <a:r>
              <a:rPr lang="fr-FR" sz="1400" dirty="0">
                <a:latin typeface="Decima" panose="02000506000000020004" pitchFamily="2" charset="0"/>
              </a:rPr>
              <a:t>Réussir la</a:t>
            </a:r>
            <a:r>
              <a:rPr lang="fr-FR" sz="1400" b="1" dirty="0">
                <a:latin typeface="Decima" panose="02000506000000020004" pitchFamily="2" charset="0"/>
              </a:rPr>
              <a:t> transition énergétique </a:t>
            </a:r>
            <a:r>
              <a:rPr lang="fr-FR" sz="1400" dirty="0">
                <a:latin typeface="Decima" panose="02000506000000020004" pitchFamily="2" charset="0"/>
              </a:rPr>
              <a:t>de la Métropole</a:t>
            </a:r>
          </a:p>
          <a:p>
            <a:pPr marL="342900" indent="-342900" algn="just">
              <a:buFont typeface="Arial" panose="020B0604020202020204" pitchFamily="34" charset="0"/>
              <a:buChar char="•"/>
            </a:pPr>
            <a:r>
              <a:rPr lang="fr-FR" sz="1400" dirty="0" smtClean="0">
                <a:latin typeface="Decima" panose="02000506000000020004" pitchFamily="2" charset="0"/>
              </a:rPr>
              <a:t>Renforcer la haute qualité résidentielle de la Métropole</a:t>
            </a:r>
            <a:endParaRPr lang="fr-FR" sz="1400" b="1" dirty="0">
              <a:latin typeface="Decima" panose="02000506000000020004" pitchFamily="2" charset="0"/>
            </a:endParaRPr>
          </a:p>
          <a:p>
            <a:pPr marL="342900" indent="-342900" algn="just">
              <a:buFont typeface="Arial" panose="020B0604020202020204" pitchFamily="34" charset="0"/>
              <a:buChar char="•"/>
            </a:pPr>
            <a:r>
              <a:rPr lang="fr-FR" sz="1400" b="1" dirty="0" smtClean="0">
                <a:latin typeface="Decima" panose="02000506000000020004" pitchFamily="2" charset="0"/>
              </a:rPr>
              <a:t>Inclure </a:t>
            </a:r>
            <a:r>
              <a:rPr lang="fr-FR" sz="1400" b="1" dirty="0">
                <a:latin typeface="Decima" panose="02000506000000020004" pitchFamily="2" charset="0"/>
              </a:rPr>
              <a:t>la nature dans la ville </a:t>
            </a:r>
            <a:r>
              <a:rPr lang="fr-FR" sz="1400" dirty="0">
                <a:latin typeface="Decima" panose="02000506000000020004" pitchFamily="2" charset="0"/>
              </a:rPr>
              <a:t>et renforcer la biodiversité</a:t>
            </a:r>
          </a:p>
          <a:p>
            <a:pPr marL="342900" indent="-342900" algn="just">
              <a:buFont typeface="Arial" panose="020B0604020202020204" pitchFamily="34" charset="0"/>
              <a:buChar char="•"/>
            </a:pPr>
            <a:r>
              <a:rPr lang="fr-FR" sz="1400" dirty="0">
                <a:latin typeface="Decima" panose="02000506000000020004" pitchFamily="2" charset="0"/>
              </a:rPr>
              <a:t>Préserver la santé de tous les habitants en </a:t>
            </a:r>
            <a:r>
              <a:rPr lang="fr-FR" sz="1400" b="1" dirty="0">
                <a:latin typeface="Decima" panose="02000506000000020004" pitchFamily="2" charset="0"/>
              </a:rPr>
              <a:t>réduisant leur exposition aux nuisances</a:t>
            </a:r>
            <a:r>
              <a:rPr lang="fr-FR" sz="1400" dirty="0">
                <a:latin typeface="Decima" panose="02000506000000020004" pitchFamily="2" charset="0"/>
              </a:rPr>
              <a:t> (pollutions atmosphériques, nuisances sonores</a:t>
            </a:r>
            <a:r>
              <a:rPr lang="fr-FR" sz="1400" dirty="0" smtClean="0">
                <a:latin typeface="Decima" panose="02000506000000020004" pitchFamily="2" charset="0"/>
              </a:rPr>
              <a:t>)</a:t>
            </a:r>
            <a:endParaRPr lang="fr-FR" sz="1400" dirty="0">
              <a:latin typeface="Decima" panose="02000506000000020004" pitchFamily="2" charset="0"/>
            </a:endParaRPr>
          </a:p>
        </p:txBody>
      </p:sp>
    </p:spTree>
    <p:extLst>
      <p:ext uri="{BB962C8B-B14F-4D97-AF65-F5344CB8AC3E}">
        <p14:creationId xmlns:p14="http://schemas.microsoft.com/office/powerpoint/2010/main" val="2499658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26</a:t>
            </a:fld>
            <a:endParaRPr lang="fr-FR"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2" y="741520"/>
            <a:ext cx="4815690" cy="6063917"/>
          </a:xfrm>
          <a:prstGeom prst="rect">
            <a:avLst/>
          </a:prstGeom>
        </p:spPr>
      </p:pic>
      <p:sp>
        <p:nvSpPr>
          <p:cNvPr id="6" name="ZoneTexte 5"/>
          <p:cNvSpPr txBox="1"/>
          <p:nvPr/>
        </p:nvSpPr>
        <p:spPr>
          <a:xfrm>
            <a:off x="4979246" y="741520"/>
            <a:ext cx="4057250" cy="5909310"/>
          </a:xfrm>
          <a:prstGeom prst="rect">
            <a:avLst/>
          </a:prstGeom>
          <a:noFill/>
        </p:spPr>
        <p:txBody>
          <a:bodyPr wrap="square" rtlCol="0">
            <a:spAutoFit/>
          </a:bodyPr>
          <a:lstStyle/>
          <a:p>
            <a:r>
              <a:rPr lang="fr-FR" dirty="0" smtClean="0">
                <a:latin typeface="Decima" panose="02000506000000020004" pitchFamily="2" charset="0"/>
              </a:rPr>
              <a:t>La </a:t>
            </a:r>
            <a:r>
              <a:rPr lang="fr-FR" dirty="0">
                <a:latin typeface="Decima" panose="02000506000000020004" pitchFamily="2" charset="0"/>
              </a:rPr>
              <a:t>trame verte et bleue </a:t>
            </a:r>
            <a:r>
              <a:rPr lang="fr-FR" dirty="0" smtClean="0">
                <a:latin typeface="Decima" panose="02000506000000020004" pitchFamily="2" charset="0"/>
              </a:rPr>
              <a:t>et les grands corridors écologiques à conforter pour </a:t>
            </a:r>
            <a:r>
              <a:rPr lang="fr-FR" dirty="0">
                <a:latin typeface="Decima" panose="02000506000000020004" pitchFamily="2" charset="0"/>
              </a:rPr>
              <a:t>relier </a:t>
            </a:r>
            <a:r>
              <a:rPr lang="fr-FR" dirty="0" smtClean="0">
                <a:latin typeface="Decima" panose="02000506000000020004" pitchFamily="2" charset="0"/>
              </a:rPr>
              <a:t>les massifs et des </a:t>
            </a:r>
            <a:r>
              <a:rPr lang="fr-FR" dirty="0">
                <a:latin typeface="Decima" panose="02000506000000020004" pitchFamily="2" charset="0"/>
              </a:rPr>
              <a:t>milieux </a:t>
            </a:r>
            <a:r>
              <a:rPr lang="fr-FR" dirty="0" smtClean="0">
                <a:latin typeface="Decima" panose="02000506000000020004" pitchFamily="2" charset="0"/>
              </a:rPr>
              <a:t>naturels sièges d’une exceptionnelle biodiversité</a:t>
            </a:r>
          </a:p>
          <a:p>
            <a:endParaRPr lang="fr-FR" dirty="0">
              <a:latin typeface="Decima" panose="02000506000000020004" pitchFamily="2" charset="0"/>
            </a:endParaRPr>
          </a:p>
          <a:p>
            <a:r>
              <a:rPr lang="fr-FR" dirty="0">
                <a:latin typeface="Decima" panose="02000506000000020004" pitchFamily="2" charset="0"/>
              </a:rPr>
              <a:t>D</a:t>
            </a:r>
            <a:r>
              <a:rPr lang="fr-FR" dirty="0" smtClean="0">
                <a:latin typeface="Decima" panose="02000506000000020004" pitchFamily="2" charset="0"/>
              </a:rPr>
              <a:t>es grands cours d’eau et leurs berges (Isère, Drac, Romanche) à valoriser</a:t>
            </a:r>
          </a:p>
          <a:p>
            <a:endParaRPr lang="fr-FR" dirty="0">
              <a:latin typeface="Decima" panose="02000506000000020004" pitchFamily="2" charset="0"/>
            </a:endParaRPr>
          </a:p>
          <a:p>
            <a:r>
              <a:rPr lang="fr-FR" dirty="0" smtClean="0">
                <a:latin typeface="Decima" panose="02000506000000020004" pitchFamily="2" charset="0"/>
              </a:rPr>
              <a:t>Des espaces agricoles en plaines, coteaux </a:t>
            </a:r>
            <a:r>
              <a:rPr lang="fr-FR" dirty="0">
                <a:latin typeface="Decima" panose="02000506000000020004" pitchFamily="2" charset="0"/>
              </a:rPr>
              <a:t>et </a:t>
            </a:r>
            <a:r>
              <a:rPr lang="fr-FR" dirty="0" smtClean="0">
                <a:latin typeface="Decima" panose="02000506000000020004" pitchFamily="2" charset="0"/>
              </a:rPr>
              <a:t>montagnes à </a:t>
            </a:r>
            <a:r>
              <a:rPr lang="fr-FR" dirty="0">
                <a:latin typeface="Decima" panose="02000506000000020004" pitchFamily="2" charset="0"/>
              </a:rPr>
              <a:t>protéger </a:t>
            </a:r>
            <a:endParaRPr lang="fr-FR" dirty="0" smtClean="0">
              <a:latin typeface="Decima" panose="02000506000000020004" pitchFamily="2" charset="0"/>
            </a:endParaRPr>
          </a:p>
          <a:p>
            <a:endParaRPr lang="fr-FR" dirty="0">
              <a:latin typeface="Decima" panose="02000506000000020004" pitchFamily="2" charset="0"/>
            </a:endParaRPr>
          </a:p>
          <a:p>
            <a:r>
              <a:rPr lang="fr-FR" dirty="0" smtClean="0">
                <a:latin typeface="Decima" panose="02000506000000020004" pitchFamily="2" charset="0"/>
              </a:rPr>
              <a:t>La nature en ville à renforcer</a:t>
            </a:r>
          </a:p>
          <a:p>
            <a:endParaRPr lang="fr-FR" dirty="0">
              <a:latin typeface="Decima" panose="02000506000000020004" pitchFamily="2" charset="0"/>
            </a:endParaRPr>
          </a:p>
          <a:p>
            <a:r>
              <a:rPr lang="fr-FR" dirty="0" smtClean="0">
                <a:latin typeface="Decima" panose="02000506000000020004" pitchFamily="2" charset="0"/>
              </a:rPr>
              <a:t>Les ressources en eau et les zones humides à protéger</a:t>
            </a:r>
          </a:p>
          <a:p>
            <a:endParaRPr lang="fr-FR" dirty="0">
              <a:latin typeface="Decima" panose="02000506000000020004" pitchFamily="2" charset="0"/>
            </a:endParaRPr>
          </a:p>
          <a:p>
            <a:r>
              <a:rPr lang="fr-FR" dirty="0" smtClean="0">
                <a:latin typeface="Decima" panose="02000506000000020004" pitchFamily="2" charset="0"/>
              </a:rPr>
              <a:t>Des forêts à gérer dans le respect de l’ensemble de leurs fonctions (biodiversité, production, loisirs, prévention des risques)</a:t>
            </a:r>
          </a:p>
          <a:p>
            <a:endParaRPr lang="fr-FR" dirty="0">
              <a:latin typeface="Decima" panose="02000506000000020004" pitchFamily="2" charset="0"/>
            </a:endParaRPr>
          </a:p>
          <a:p>
            <a:r>
              <a:rPr lang="fr-FR" dirty="0" smtClean="0">
                <a:latin typeface="Decima" panose="02000506000000020004" pitchFamily="2" charset="0"/>
              </a:rPr>
              <a:t>Des espaces naturels à développer</a:t>
            </a:r>
            <a:endParaRPr lang="fr-FR" dirty="0">
              <a:latin typeface="Decima" panose="02000506000000020004" pitchFamily="2" charset="0"/>
            </a:endParaRPr>
          </a:p>
        </p:txBody>
      </p:sp>
      <p:sp>
        <p:nvSpPr>
          <p:cNvPr id="7" name="Rectangle 6"/>
          <p:cNvSpPr/>
          <p:nvPr/>
        </p:nvSpPr>
        <p:spPr>
          <a:xfrm>
            <a:off x="2987041" y="-27384"/>
            <a:ext cx="4537287"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Environnement et cadre de vie</a:t>
            </a:r>
          </a:p>
          <a:p>
            <a:r>
              <a:rPr lang="fr-FR" sz="2000" cap="small" dirty="0" smtClean="0">
                <a:latin typeface="Decima" panose="02000506000000020004" pitchFamily="2" charset="0"/>
              </a:rPr>
              <a:t>Une </a:t>
            </a:r>
            <a:r>
              <a:rPr lang="fr-FR" sz="2000" cap="small" dirty="0">
                <a:latin typeface="Decima" panose="02000506000000020004" pitchFamily="2" charset="0"/>
              </a:rPr>
              <a:t>Métropole durable et agréable à vivre</a:t>
            </a:r>
          </a:p>
        </p:txBody>
      </p:sp>
    </p:spTree>
    <p:extLst>
      <p:ext uri="{BB962C8B-B14F-4D97-AF65-F5344CB8AC3E}">
        <p14:creationId xmlns:p14="http://schemas.microsoft.com/office/powerpoint/2010/main" val="661929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16424" y="744374"/>
            <a:ext cx="5436096" cy="4031873"/>
          </a:xfrm>
          <a:prstGeom prst="rect">
            <a:avLst/>
          </a:prstGeom>
          <a:noFill/>
        </p:spPr>
        <p:txBody>
          <a:bodyPr wrap="square" rtlCol="0">
            <a:spAutoFit/>
          </a:bodyPr>
          <a:lstStyle/>
          <a:p>
            <a:pPr marL="342900" indent="-342900">
              <a:buAutoNum type="arabicPeriod"/>
            </a:pPr>
            <a:r>
              <a:rPr lang="fr-FR" b="1" dirty="0" smtClean="0">
                <a:latin typeface="Decima" panose="02000506000000020004" pitchFamily="2" charset="0"/>
              </a:rPr>
              <a:t>Réduire </a:t>
            </a:r>
            <a:r>
              <a:rPr lang="fr-FR" b="1" dirty="0">
                <a:latin typeface="Decima" panose="02000506000000020004" pitchFamily="2" charset="0"/>
              </a:rPr>
              <a:t>l’exposition de la population aux pollutions </a:t>
            </a:r>
            <a:r>
              <a:rPr lang="fr-FR" b="1" dirty="0" smtClean="0">
                <a:latin typeface="Decima" panose="02000506000000020004" pitchFamily="2" charset="0"/>
              </a:rPr>
              <a:t>atmosphériques</a:t>
            </a:r>
          </a:p>
          <a:p>
            <a:pPr marL="800100" lvl="1" indent="-342900">
              <a:buFont typeface="Courier New" panose="02070309020205020404" pitchFamily="49" charset="0"/>
              <a:buChar char="o"/>
            </a:pPr>
            <a:r>
              <a:rPr lang="fr-FR" sz="1400" dirty="0">
                <a:latin typeface="Decima" panose="02000506000000020004" pitchFamily="2" charset="0"/>
              </a:rPr>
              <a:t>Veiller à la prise en compte de la qualité de l’air autour des voies rapides apaisées </a:t>
            </a:r>
          </a:p>
          <a:p>
            <a:pPr marL="800100" lvl="1" indent="-342900">
              <a:buFont typeface="Courier New" panose="02070309020205020404" pitchFamily="49" charset="0"/>
              <a:buChar char="o"/>
            </a:pPr>
            <a:r>
              <a:rPr lang="fr-FR" sz="1400" dirty="0">
                <a:latin typeface="Decima" panose="02000506000000020004" pitchFamily="2" charset="0"/>
              </a:rPr>
              <a:t>Éviter l’implantation nouvelle d’établissements sensibles et/ou d’équipements sportifs à proximité des voies rapides</a:t>
            </a:r>
          </a:p>
          <a:p>
            <a:pPr marL="800100" lvl="1" indent="-342900">
              <a:buFont typeface="Courier New" panose="02070309020205020404" pitchFamily="49" charset="0"/>
              <a:buChar char="o"/>
            </a:pPr>
            <a:r>
              <a:rPr lang="fr-FR" sz="1400" dirty="0" smtClean="0">
                <a:latin typeface="Decima" panose="02000506000000020004" pitchFamily="2" charset="0"/>
              </a:rPr>
              <a:t>Privilégier </a:t>
            </a:r>
            <a:r>
              <a:rPr lang="fr-FR" sz="1400" dirty="0">
                <a:latin typeface="Decima" panose="02000506000000020004" pitchFamily="2" charset="0"/>
              </a:rPr>
              <a:t>des formes urbaines limitant l’impact de la pollution de </a:t>
            </a:r>
            <a:r>
              <a:rPr lang="fr-FR" sz="1400" dirty="0" smtClean="0">
                <a:latin typeface="Decima" panose="02000506000000020004" pitchFamily="2" charset="0"/>
              </a:rPr>
              <a:t>l’air </a:t>
            </a:r>
            <a:r>
              <a:rPr lang="fr-FR" sz="1400" dirty="0">
                <a:latin typeface="Decima" panose="02000506000000020004" pitchFamily="2" charset="0"/>
              </a:rPr>
              <a:t>l</a:t>
            </a:r>
            <a:r>
              <a:rPr lang="fr-FR" sz="1400" dirty="0" smtClean="0">
                <a:latin typeface="Decima" panose="02000506000000020004" pitchFamily="2" charset="0"/>
              </a:rPr>
              <a:t>e </a:t>
            </a:r>
            <a:r>
              <a:rPr lang="fr-FR" sz="1400" dirty="0">
                <a:latin typeface="Decima" panose="02000506000000020004" pitchFamily="2" charset="0"/>
              </a:rPr>
              <a:t>long des axes urbains historiques (Jean Jaurès-Libération-Saint-André, avenue Jean Perrot, </a:t>
            </a:r>
            <a:r>
              <a:rPr lang="fr-FR" sz="1400" dirty="0" smtClean="0">
                <a:latin typeface="Decima" panose="02000506000000020004" pitchFamily="2" charset="0"/>
              </a:rPr>
              <a:t>avenue </a:t>
            </a:r>
            <a:r>
              <a:rPr lang="fr-FR" sz="1400" dirty="0">
                <a:latin typeface="Decima" panose="02000506000000020004" pitchFamily="2" charset="0"/>
              </a:rPr>
              <a:t>de Verdun</a:t>
            </a:r>
            <a:r>
              <a:rPr lang="fr-FR" sz="1400" dirty="0" smtClean="0">
                <a:latin typeface="Decima" panose="02000506000000020004" pitchFamily="2" charset="0"/>
              </a:rPr>
              <a:t>…)</a:t>
            </a:r>
          </a:p>
          <a:p>
            <a:pPr marL="800100" lvl="1" indent="-342900">
              <a:buFont typeface="Courier New" panose="02070309020205020404" pitchFamily="49" charset="0"/>
              <a:buChar char="o"/>
            </a:pPr>
            <a:r>
              <a:rPr lang="fr-FR" sz="1400" dirty="0" smtClean="0">
                <a:latin typeface="Decima" panose="02000506000000020004" pitchFamily="2" charset="0"/>
              </a:rPr>
              <a:t>Privilégier </a:t>
            </a:r>
            <a:r>
              <a:rPr lang="fr-FR" sz="1400" dirty="0">
                <a:latin typeface="Decima" panose="02000506000000020004" pitchFamily="2" charset="0"/>
              </a:rPr>
              <a:t>des modes de chauffage performants et à faibles émissions de particules </a:t>
            </a:r>
            <a:r>
              <a:rPr lang="fr-FR" sz="1400" dirty="0" smtClean="0">
                <a:latin typeface="Decima" panose="02000506000000020004" pitchFamily="2" charset="0"/>
              </a:rPr>
              <a:t>fines</a:t>
            </a:r>
          </a:p>
          <a:p>
            <a:pPr marL="800100" lvl="1" indent="-342900">
              <a:buFont typeface="Courier New" panose="02070309020205020404" pitchFamily="49" charset="0"/>
              <a:buChar char="o"/>
            </a:pPr>
            <a:r>
              <a:rPr lang="fr-FR" sz="1400" dirty="0" smtClean="0">
                <a:latin typeface="Decima" panose="02000506000000020004" pitchFamily="2" charset="0"/>
              </a:rPr>
              <a:t>Assurer une bonne qualité de l’air intérieur</a:t>
            </a:r>
            <a:endParaRPr lang="fr-FR" sz="1400" dirty="0">
              <a:latin typeface="Decima" panose="02000506000000020004" pitchFamily="2" charset="0"/>
            </a:endParaRPr>
          </a:p>
          <a:p>
            <a:pPr marL="342900" indent="-342900">
              <a:buAutoNum type="arabicPeriod"/>
            </a:pPr>
            <a:endParaRPr lang="fr-FR" b="1" dirty="0" smtClean="0">
              <a:latin typeface="Decima" panose="02000506000000020004" pitchFamily="2" charset="0"/>
            </a:endParaRPr>
          </a:p>
          <a:p>
            <a:pPr marL="342900" lvl="0" indent="-342900">
              <a:buFontTx/>
              <a:buAutoNum type="arabicPeriod"/>
            </a:pPr>
            <a:r>
              <a:rPr lang="fr-FR" sz="1600" b="1" dirty="0">
                <a:latin typeface="Decima" panose="02000506000000020004" pitchFamily="2" charset="0"/>
              </a:rPr>
              <a:t>Limiter l’exposition des populations aux autres nuisances et préserver et valoriser les « zones calmes », à l’écart des nuisances </a:t>
            </a:r>
            <a:r>
              <a:rPr lang="fr-FR" sz="1600" b="1" dirty="0" smtClean="0">
                <a:latin typeface="Decima" panose="02000506000000020004" pitchFamily="2" charset="0"/>
              </a:rPr>
              <a:t>sonores</a:t>
            </a:r>
            <a:endParaRPr lang="fr-FR" sz="1600" b="1" dirty="0">
              <a:latin typeface="Decima" panose="02000506000000020004" pitchFamily="2"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816382"/>
            <a:ext cx="3565948" cy="5348922"/>
          </a:xfrm>
          <a:prstGeom prst="rect">
            <a:avLst/>
          </a:prstGeom>
        </p:spPr>
      </p:pic>
      <p:pic>
        <p:nvPicPr>
          <p:cNvPr id="7" name="Imag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4932040" y="4773357"/>
            <a:ext cx="3045991" cy="2032865"/>
          </a:xfrm>
          <a:prstGeom prst="rect">
            <a:avLst/>
          </a:prstGeom>
        </p:spPr>
      </p:pic>
      <p:sp>
        <p:nvSpPr>
          <p:cNvPr id="8" name="Rectangle 7"/>
          <p:cNvSpPr/>
          <p:nvPr/>
        </p:nvSpPr>
        <p:spPr>
          <a:xfrm>
            <a:off x="2987041" y="-27384"/>
            <a:ext cx="4537287"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Environnement et cadre de vie</a:t>
            </a:r>
          </a:p>
          <a:p>
            <a:r>
              <a:rPr lang="fr-FR" sz="2000" cap="small" dirty="0" smtClean="0">
                <a:latin typeface="Decima" panose="02000506000000020004" pitchFamily="2" charset="0"/>
              </a:rPr>
              <a:t>Une </a:t>
            </a:r>
            <a:r>
              <a:rPr lang="fr-FR" sz="2000" cap="small" dirty="0">
                <a:latin typeface="Decima" panose="02000506000000020004" pitchFamily="2" charset="0"/>
              </a:rPr>
              <a:t>Métropole durable et agréable à vivre</a:t>
            </a:r>
          </a:p>
        </p:txBody>
      </p:sp>
    </p:spTree>
    <p:extLst>
      <p:ext uri="{BB962C8B-B14F-4D97-AF65-F5344CB8AC3E}">
        <p14:creationId xmlns:p14="http://schemas.microsoft.com/office/powerpoint/2010/main" val="3685157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43808" y="179348"/>
            <a:ext cx="5112568" cy="369332"/>
          </a:xfrm>
          <a:prstGeom prst="rect">
            <a:avLst/>
          </a:prstGeom>
          <a:noFill/>
        </p:spPr>
        <p:txBody>
          <a:bodyPr wrap="square" rtlCol="0">
            <a:spAutoFit/>
          </a:bodyPr>
          <a:lstStyle/>
          <a:p>
            <a:r>
              <a:rPr lang="fr-FR" cap="small" dirty="0" smtClean="0">
                <a:latin typeface="Decima" panose="02000506000000020004" pitchFamily="2" charset="0"/>
              </a:rPr>
              <a:t>Pour la suite … calendrier de la procédure du </a:t>
            </a:r>
            <a:r>
              <a:rPr lang="fr-FR" cap="small" dirty="0" err="1" smtClean="0">
                <a:latin typeface="Decima" panose="02000506000000020004" pitchFamily="2" charset="0"/>
              </a:rPr>
              <a:t>PLUi</a:t>
            </a:r>
            <a:endParaRPr lang="fr-FR" i="1" dirty="0"/>
          </a:p>
        </p:txBody>
      </p:sp>
      <p:sp>
        <p:nvSpPr>
          <p:cNvPr id="8" name="Rectangle 7"/>
          <p:cNvSpPr/>
          <p:nvPr/>
        </p:nvSpPr>
        <p:spPr>
          <a:xfrm>
            <a:off x="4480992" y="1362542"/>
            <a:ext cx="4555504" cy="1569660"/>
          </a:xfrm>
          <a:prstGeom prst="rect">
            <a:avLst/>
          </a:prstGeom>
        </p:spPr>
        <p:txBody>
          <a:bodyPr wrap="square">
            <a:spAutoFit/>
          </a:bodyPr>
          <a:lstStyle/>
          <a:p>
            <a:pPr marL="450850" indent="-450850">
              <a:buFont typeface="Arial" panose="020B0604020202020204" pitchFamily="34" charset="0"/>
              <a:buChar char="•"/>
            </a:pPr>
            <a:r>
              <a:rPr lang="fr-FR" sz="1600" b="1" dirty="0" smtClean="0"/>
              <a:t>Novembre 2015 : </a:t>
            </a:r>
          </a:p>
          <a:p>
            <a:pPr marL="446088" lvl="2"/>
            <a:r>
              <a:rPr lang="fr-FR" sz="1600" dirty="0"/>
              <a:t>D</a:t>
            </a:r>
            <a:r>
              <a:rPr lang="fr-FR" sz="1600" dirty="0" smtClean="0"/>
              <a:t>élibération de lancement qui fixait :</a:t>
            </a:r>
          </a:p>
          <a:p>
            <a:pPr marL="1349375" lvl="3" indent="-358775">
              <a:buFont typeface="+mj-lt"/>
              <a:buAutoNum type="arabicPeriod"/>
            </a:pPr>
            <a:r>
              <a:rPr lang="fr-FR" sz="1600" dirty="0" smtClean="0"/>
              <a:t>Les objectifs de la procédure</a:t>
            </a:r>
          </a:p>
          <a:p>
            <a:pPr marL="1349375" lvl="3" indent="-358775">
              <a:buFont typeface="+mj-lt"/>
              <a:buAutoNum type="arabicPeriod"/>
            </a:pPr>
            <a:r>
              <a:rPr lang="fr-FR" sz="1600" dirty="0" smtClean="0"/>
              <a:t>Les modalités de concertation</a:t>
            </a:r>
          </a:p>
          <a:p>
            <a:pPr marL="1349375" lvl="3" indent="-358775">
              <a:buFont typeface="+mj-lt"/>
              <a:buAutoNum type="arabicPeriod"/>
            </a:pPr>
            <a:r>
              <a:rPr lang="fr-FR" sz="1600" dirty="0" smtClean="0"/>
              <a:t>Les modalités de collaboration avec les </a:t>
            </a:r>
            <a:r>
              <a:rPr lang="fr-FR" sz="1600" dirty="0" smtClean="0"/>
              <a:t>communes</a:t>
            </a:r>
            <a:endParaRPr lang="fr-FR" sz="1600" dirty="0" smtClean="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836712"/>
            <a:ext cx="4320480" cy="2880320"/>
          </a:xfrm>
          <a:prstGeom prst="rect">
            <a:avLst/>
          </a:prstGeom>
        </p:spPr>
      </p:pic>
      <p:sp>
        <p:nvSpPr>
          <p:cNvPr id="9" name="Rectangle 8"/>
          <p:cNvSpPr/>
          <p:nvPr/>
        </p:nvSpPr>
        <p:spPr>
          <a:xfrm>
            <a:off x="107504" y="3766388"/>
            <a:ext cx="8784976" cy="2554545"/>
          </a:xfrm>
          <a:prstGeom prst="rect">
            <a:avLst/>
          </a:prstGeom>
        </p:spPr>
        <p:txBody>
          <a:bodyPr wrap="square">
            <a:spAutoFit/>
          </a:bodyPr>
          <a:lstStyle/>
          <a:p>
            <a:pPr marL="457200" indent="-457200">
              <a:buFont typeface="Arial" panose="020B0604020202020204" pitchFamily="34" charset="0"/>
              <a:buChar char="•"/>
            </a:pPr>
            <a:r>
              <a:rPr lang="fr-FR" sz="1600" b="1" dirty="0" smtClean="0"/>
              <a:t>Octobre </a:t>
            </a:r>
            <a:r>
              <a:rPr lang="fr-FR" sz="1600" b="1" dirty="0"/>
              <a:t>2016 – </a:t>
            </a:r>
            <a:r>
              <a:rPr lang="fr-FR" sz="1600" b="1" dirty="0" smtClean="0"/>
              <a:t> </a:t>
            </a:r>
            <a:r>
              <a:rPr lang="fr-FR" sz="1600" b="1" dirty="0"/>
              <a:t>novembre  </a:t>
            </a:r>
            <a:r>
              <a:rPr lang="fr-FR" sz="1600" b="1" dirty="0" smtClean="0"/>
              <a:t>2016 : </a:t>
            </a:r>
            <a:endParaRPr lang="fr-FR" sz="1600" b="1" dirty="0" smtClean="0"/>
          </a:p>
          <a:p>
            <a:pPr marL="914400" lvl="1" indent="-457200">
              <a:buFont typeface="Arial" panose="020B0604020202020204" pitchFamily="34" charset="0"/>
              <a:buChar char="•"/>
            </a:pPr>
            <a:r>
              <a:rPr lang="fr-FR" sz="1600" dirty="0" smtClean="0"/>
              <a:t>Débats </a:t>
            </a:r>
            <a:r>
              <a:rPr lang="fr-FR" sz="1600" dirty="0"/>
              <a:t>sur les orientations générales du PADD dans les 49 conseils </a:t>
            </a:r>
            <a:r>
              <a:rPr lang="fr-FR" sz="1600" dirty="0" smtClean="0"/>
              <a:t>municipaux</a:t>
            </a:r>
            <a:endParaRPr lang="fr-FR" sz="1600" dirty="0"/>
          </a:p>
          <a:p>
            <a:pPr marL="457200" indent="-457200">
              <a:buFont typeface="Arial" panose="020B0604020202020204" pitchFamily="34" charset="0"/>
              <a:buChar char="•"/>
            </a:pPr>
            <a:r>
              <a:rPr lang="fr-FR" sz="1600" b="1" dirty="0" smtClean="0"/>
              <a:t>15 Novembre 2016 </a:t>
            </a:r>
            <a:r>
              <a:rPr lang="fr-FR" sz="1600" dirty="0" smtClean="0"/>
              <a:t>: </a:t>
            </a:r>
          </a:p>
          <a:p>
            <a:pPr marL="914400" lvl="1" indent="-457200">
              <a:buFont typeface="Arial" panose="020B0604020202020204" pitchFamily="34" charset="0"/>
              <a:buChar char="•"/>
            </a:pPr>
            <a:r>
              <a:rPr lang="fr-FR" sz="1600" dirty="0" smtClean="0"/>
              <a:t>Réunion des Personnes Publiques Associées sur les orie</a:t>
            </a:r>
            <a:r>
              <a:rPr lang="fr-FR" sz="1600" dirty="0" smtClean="0"/>
              <a:t>ntations générales du PADD</a:t>
            </a:r>
            <a:endParaRPr lang="fr-FR" sz="1600" dirty="0"/>
          </a:p>
          <a:p>
            <a:pPr marL="457200" indent="-457200">
              <a:buFont typeface="Arial" panose="020B0604020202020204" pitchFamily="34" charset="0"/>
              <a:buChar char="•"/>
            </a:pPr>
            <a:r>
              <a:rPr lang="fr-FR" sz="1600" b="1" dirty="0"/>
              <a:t>16 Décembre </a:t>
            </a:r>
            <a:r>
              <a:rPr lang="fr-FR" sz="1600" b="1" dirty="0" smtClean="0"/>
              <a:t>2016 : </a:t>
            </a:r>
            <a:endParaRPr lang="fr-FR" sz="1600" b="1" dirty="0" smtClean="0"/>
          </a:p>
          <a:p>
            <a:pPr marL="914400" lvl="1" indent="-457200">
              <a:buFont typeface="Arial" panose="020B0604020202020204" pitchFamily="34" charset="0"/>
              <a:buChar char="•"/>
            </a:pPr>
            <a:r>
              <a:rPr lang="fr-FR" sz="1600" dirty="0" smtClean="0"/>
              <a:t>Débat </a:t>
            </a:r>
            <a:r>
              <a:rPr lang="fr-FR" sz="1600" dirty="0"/>
              <a:t>des orientations générales du PADD en conseil </a:t>
            </a:r>
            <a:r>
              <a:rPr lang="fr-FR" sz="1600" dirty="0" smtClean="0"/>
              <a:t>Métropolitain</a:t>
            </a:r>
            <a:endParaRPr lang="fr-FR" sz="1600" b="1" dirty="0" smtClean="0"/>
          </a:p>
          <a:p>
            <a:pPr marL="457200" indent="-457200">
              <a:buFont typeface="Arial" panose="020B0604020202020204" pitchFamily="34" charset="0"/>
              <a:buChar char="•"/>
            </a:pPr>
            <a:r>
              <a:rPr lang="fr-FR" sz="1600" b="1" dirty="0" smtClean="0"/>
              <a:t>Juin </a:t>
            </a:r>
            <a:r>
              <a:rPr lang="fr-FR" sz="1600" b="1" dirty="0"/>
              <a:t>2018 </a:t>
            </a:r>
            <a:endParaRPr lang="fr-FR" sz="1600" b="1" dirty="0" smtClean="0"/>
          </a:p>
          <a:p>
            <a:pPr marL="914400" lvl="1" indent="-457200">
              <a:buFont typeface="Arial" panose="020B0604020202020204" pitchFamily="34" charset="0"/>
              <a:buChar char="•"/>
            </a:pPr>
            <a:r>
              <a:rPr lang="fr-FR" sz="1600" dirty="0" smtClean="0"/>
              <a:t>Arrêt </a:t>
            </a:r>
            <a:r>
              <a:rPr lang="fr-FR" sz="1600" dirty="0"/>
              <a:t>du projet de </a:t>
            </a:r>
            <a:r>
              <a:rPr lang="fr-FR" sz="1600" dirty="0" smtClean="0"/>
              <a:t>PLUi </a:t>
            </a:r>
            <a:r>
              <a:rPr lang="fr-FR" sz="1600" dirty="0"/>
              <a:t>en conseil </a:t>
            </a:r>
            <a:r>
              <a:rPr lang="fr-FR" sz="1600" dirty="0" smtClean="0"/>
              <a:t>Métropolitain</a:t>
            </a:r>
            <a:endParaRPr lang="fr-FR" sz="1600" b="1" dirty="0" smtClean="0"/>
          </a:p>
          <a:p>
            <a:pPr marL="457200" indent="-457200">
              <a:buFont typeface="Arial" panose="020B0604020202020204" pitchFamily="34" charset="0"/>
              <a:buChar char="•"/>
            </a:pPr>
            <a:r>
              <a:rPr lang="fr-FR" sz="1600" b="1" dirty="0" smtClean="0"/>
              <a:t>2019 </a:t>
            </a:r>
            <a:endParaRPr lang="fr-FR" sz="1600" b="1" dirty="0"/>
          </a:p>
          <a:p>
            <a:pPr marL="914400" lvl="1" indent="-457200">
              <a:buFont typeface="Arial" panose="020B0604020202020204" pitchFamily="34" charset="0"/>
              <a:buChar char="•"/>
            </a:pPr>
            <a:r>
              <a:rPr lang="fr-FR" sz="1600" dirty="0" smtClean="0"/>
              <a:t>Approbation </a:t>
            </a:r>
            <a:r>
              <a:rPr lang="fr-FR" sz="1600" dirty="0"/>
              <a:t>du </a:t>
            </a:r>
            <a:r>
              <a:rPr lang="fr-FR" sz="1600" dirty="0" smtClean="0"/>
              <a:t>PLUi </a:t>
            </a:r>
            <a:r>
              <a:rPr lang="fr-FR" sz="1600" dirty="0"/>
              <a:t>après avis PPA et enquête publique</a:t>
            </a:r>
          </a:p>
        </p:txBody>
      </p:sp>
    </p:spTree>
    <p:extLst>
      <p:ext uri="{BB962C8B-B14F-4D97-AF65-F5344CB8AC3E}">
        <p14:creationId xmlns:p14="http://schemas.microsoft.com/office/powerpoint/2010/main" val="2807929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063636"/>
            <a:ext cx="3110860" cy="2068162"/>
          </a:xfrm>
          <a:prstGeom prst="rect">
            <a:avLst/>
          </a:prstGeom>
        </p:spPr>
      </p:pic>
      <p:sp>
        <p:nvSpPr>
          <p:cNvPr id="2" name="ZoneTexte 1"/>
          <p:cNvSpPr txBox="1"/>
          <p:nvPr/>
        </p:nvSpPr>
        <p:spPr>
          <a:xfrm>
            <a:off x="3779912" y="194878"/>
            <a:ext cx="1728192" cy="369332"/>
          </a:xfrm>
          <a:prstGeom prst="rect">
            <a:avLst/>
          </a:prstGeom>
          <a:noFill/>
        </p:spPr>
        <p:txBody>
          <a:bodyPr wrap="square" rtlCol="0">
            <a:spAutoFit/>
          </a:bodyPr>
          <a:lstStyle/>
          <a:p>
            <a:r>
              <a:rPr lang="fr-FR" cap="small" dirty="0" smtClean="0">
                <a:latin typeface="Decima" panose="02000506000000020004" pitchFamily="2" charset="0"/>
              </a:rPr>
              <a:t>Place au débat</a:t>
            </a:r>
            <a:endParaRPr lang="fr-FR" i="1"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897712"/>
            <a:ext cx="3312368" cy="2200005"/>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36712"/>
            <a:ext cx="3168352" cy="2104354"/>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7059" y="3664314"/>
            <a:ext cx="3319437" cy="2212958"/>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832079"/>
            <a:ext cx="3162732" cy="2117201"/>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9308" y="4561058"/>
            <a:ext cx="3024336" cy="2268252"/>
          </a:xfrm>
          <a:prstGeom prst="rect">
            <a:avLst/>
          </a:prstGeom>
        </p:spPr>
      </p:pic>
    </p:spTree>
    <p:extLst>
      <p:ext uri="{BB962C8B-B14F-4D97-AF65-F5344CB8AC3E}">
        <p14:creationId xmlns:p14="http://schemas.microsoft.com/office/powerpoint/2010/main" val="2001588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4229">
            <a:off x="5351374" y="952959"/>
            <a:ext cx="3585108" cy="2244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ZoneTexte 12"/>
          <p:cNvSpPr txBox="1"/>
          <p:nvPr/>
        </p:nvSpPr>
        <p:spPr>
          <a:xfrm>
            <a:off x="5220072" y="3336180"/>
            <a:ext cx="3729462" cy="3405188"/>
          </a:xfrm>
          <a:prstGeom prst="roundRect">
            <a:avLst/>
          </a:prstGeom>
          <a:noFill/>
        </p:spPr>
        <p:txBody>
          <a:bodyPr wrap="square" rtlCol="0">
            <a:spAutoFit/>
          </a:bodyPr>
          <a:lstStyle/>
          <a:p>
            <a:pPr algn="just"/>
            <a:r>
              <a:rPr lang="fr-FR" b="1" dirty="0">
                <a:latin typeface="Decima" panose="02000506000000020004" pitchFamily="2" charset="0"/>
              </a:rPr>
              <a:t>Trois enjeux stratégiques du </a:t>
            </a:r>
            <a:r>
              <a:rPr lang="fr-FR" b="1" dirty="0" err="1" smtClean="0">
                <a:latin typeface="Decima" panose="02000506000000020004" pitchFamily="2" charset="0"/>
              </a:rPr>
              <a:t>PLUi</a:t>
            </a:r>
            <a:endParaRPr lang="fr-FR" b="1" dirty="0">
              <a:latin typeface="Decima" panose="02000506000000020004" pitchFamily="2" charset="0"/>
            </a:endParaRPr>
          </a:p>
          <a:p>
            <a:pPr marL="361950" algn="just"/>
            <a:endParaRPr lang="fr-FR" sz="1600" dirty="0" smtClean="0">
              <a:latin typeface="Decima" panose="02000506000000020004" pitchFamily="2" charset="0"/>
            </a:endParaRPr>
          </a:p>
          <a:p>
            <a:pPr marL="361950" indent="-276225" algn="just">
              <a:buFont typeface="+mj-lt"/>
              <a:buAutoNum type="arabicPeriod"/>
            </a:pPr>
            <a:r>
              <a:rPr lang="fr-FR" sz="1600" dirty="0" smtClean="0">
                <a:latin typeface="Decima" panose="02000506000000020004" pitchFamily="2" charset="0"/>
              </a:rPr>
              <a:t>Lutter </a:t>
            </a:r>
            <a:r>
              <a:rPr lang="fr-FR" sz="1600" dirty="0">
                <a:latin typeface="Decima" panose="02000506000000020004" pitchFamily="2" charset="0"/>
              </a:rPr>
              <a:t>contre le changement climatique et engager la transition </a:t>
            </a:r>
            <a:r>
              <a:rPr lang="fr-FR" sz="1600" dirty="0" smtClean="0">
                <a:latin typeface="Decima" panose="02000506000000020004" pitchFamily="2" charset="0"/>
              </a:rPr>
              <a:t>énergétique</a:t>
            </a:r>
          </a:p>
          <a:p>
            <a:pPr marL="361950" indent="-276225" algn="just">
              <a:buFont typeface="+mj-lt"/>
              <a:buAutoNum type="arabicPeriod"/>
            </a:pPr>
            <a:endParaRPr lang="fr-FR" sz="1600" dirty="0">
              <a:latin typeface="Decima" panose="02000506000000020004" pitchFamily="2" charset="0"/>
            </a:endParaRPr>
          </a:p>
          <a:p>
            <a:pPr marL="361950" indent="-276225" algn="just">
              <a:buFont typeface="+mj-lt"/>
              <a:buAutoNum type="arabicPeriod"/>
            </a:pPr>
            <a:r>
              <a:rPr lang="fr-FR" sz="1600" dirty="0">
                <a:latin typeface="Decima" panose="02000506000000020004" pitchFamily="2" charset="0"/>
              </a:rPr>
              <a:t>Conforter le dynamisme économique du territoire au service de </a:t>
            </a:r>
            <a:r>
              <a:rPr lang="fr-FR" sz="1600" dirty="0" smtClean="0">
                <a:latin typeface="Decima" panose="02000506000000020004" pitchFamily="2" charset="0"/>
              </a:rPr>
              <a:t>l’emploi</a:t>
            </a:r>
          </a:p>
          <a:p>
            <a:pPr marL="361950" indent="-276225" algn="just">
              <a:buFont typeface="+mj-lt"/>
              <a:buAutoNum type="arabicPeriod"/>
            </a:pPr>
            <a:endParaRPr lang="fr-FR" sz="1600" dirty="0">
              <a:latin typeface="Decima" panose="02000506000000020004" pitchFamily="2" charset="0"/>
            </a:endParaRPr>
          </a:p>
          <a:p>
            <a:pPr marL="361950" indent="-276225" algn="just">
              <a:buFont typeface="+mj-lt"/>
              <a:buAutoNum type="arabicPeriod"/>
            </a:pPr>
            <a:r>
              <a:rPr lang="fr-FR" sz="1600" dirty="0">
                <a:latin typeface="Decima" panose="02000506000000020004" pitchFamily="2" charset="0"/>
              </a:rPr>
              <a:t>Renforcer la cohésion sociale </a:t>
            </a:r>
            <a:r>
              <a:rPr lang="fr-FR" sz="1600" dirty="0" smtClean="0">
                <a:latin typeface="Decima" panose="02000506000000020004" pitchFamily="2" charset="0"/>
              </a:rPr>
              <a:t>territoriale</a:t>
            </a:r>
          </a:p>
        </p:txBody>
      </p:sp>
      <p:sp>
        <p:nvSpPr>
          <p:cNvPr id="2" name="Espace réservé du numéro de diapositive 1"/>
          <p:cNvSpPr>
            <a:spLocks noGrp="1"/>
          </p:cNvSpPr>
          <p:nvPr>
            <p:ph type="sldNum" sz="quarter" idx="12"/>
          </p:nvPr>
        </p:nvSpPr>
        <p:spPr/>
        <p:txBody>
          <a:bodyPr/>
          <a:lstStyle/>
          <a:p>
            <a:fld id="{1C7A1904-49EE-4DBA-8686-2F0AC22A4E8D}" type="slidenum">
              <a:rPr lang="fr-FR" smtClean="0"/>
              <a:t>3</a:t>
            </a:fld>
            <a:endParaRPr lang="fr-FR" dirty="0"/>
          </a:p>
        </p:txBody>
      </p:sp>
      <p:sp>
        <p:nvSpPr>
          <p:cNvPr id="6" name="Rectangle 5"/>
          <p:cNvSpPr/>
          <p:nvPr/>
        </p:nvSpPr>
        <p:spPr>
          <a:xfrm>
            <a:off x="2592920" y="44624"/>
            <a:ext cx="4931407" cy="523220"/>
          </a:xfrm>
          <a:prstGeom prst="rect">
            <a:avLst/>
          </a:prstGeom>
          <a:solidFill>
            <a:srgbClr val="FFF100"/>
          </a:solidFill>
        </p:spPr>
        <p:txBody>
          <a:bodyPr wrap="square">
            <a:spAutoFit/>
          </a:bodyPr>
          <a:lstStyle/>
          <a:p>
            <a:pPr algn="ctr"/>
            <a:r>
              <a:rPr lang="fr-FR" sz="2800" dirty="0" smtClean="0">
                <a:latin typeface="Decima" panose="02000506000000020004" pitchFamily="2" charset="0"/>
              </a:rPr>
              <a:t>Un </a:t>
            </a:r>
            <a:r>
              <a:rPr lang="fr-FR" sz="2800" dirty="0" err="1" smtClean="0">
                <a:latin typeface="Decima" panose="02000506000000020004" pitchFamily="2" charset="0"/>
              </a:rPr>
              <a:t>PLUi</a:t>
            </a:r>
            <a:r>
              <a:rPr lang="fr-FR" sz="2800" dirty="0" smtClean="0">
                <a:latin typeface="Decima" panose="02000506000000020004" pitchFamily="2" charset="0"/>
              </a:rPr>
              <a:t>, pourquoi faire ?</a:t>
            </a:r>
            <a:endParaRPr lang="fr-FR" sz="2800" dirty="0">
              <a:latin typeface="Decima" panose="02000506000000020004" pitchFamily="2" charset="0"/>
            </a:endParaRPr>
          </a:p>
        </p:txBody>
      </p:sp>
      <p:sp>
        <p:nvSpPr>
          <p:cNvPr id="3" name="ZoneTexte 2"/>
          <p:cNvSpPr txBox="1"/>
          <p:nvPr/>
        </p:nvSpPr>
        <p:spPr>
          <a:xfrm>
            <a:off x="179512" y="1158999"/>
            <a:ext cx="4680520" cy="5355312"/>
          </a:xfrm>
          <a:prstGeom prst="rect">
            <a:avLst/>
          </a:prstGeom>
          <a:noFill/>
        </p:spPr>
        <p:txBody>
          <a:bodyPr wrap="square" rtlCol="0">
            <a:spAutoFit/>
          </a:bodyPr>
          <a:lstStyle/>
          <a:p>
            <a:r>
              <a:rPr lang="fr-FR" dirty="0" smtClean="0"/>
              <a:t>Le </a:t>
            </a:r>
            <a:r>
              <a:rPr lang="fr-FR" dirty="0" err="1" smtClean="0"/>
              <a:t>PLUi</a:t>
            </a:r>
            <a:r>
              <a:rPr lang="fr-FR" dirty="0" smtClean="0"/>
              <a:t> permet aux élus de répondre aux questions essentielles qui se posent pour la vie du territoire et de leurs habitants : </a:t>
            </a:r>
            <a:endParaRPr lang="fr-FR" dirty="0"/>
          </a:p>
          <a:p>
            <a:endParaRPr lang="fr-FR" dirty="0" smtClean="0"/>
          </a:p>
          <a:p>
            <a:pPr marL="285750" indent="-285750">
              <a:buFontTx/>
              <a:buChar char="-"/>
            </a:pPr>
            <a:r>
              <a:rPr lang="fr-FR" dirty="0" smtClean="0"/>
              <a:t>Quelle organisation du territoire souhaitons-nous pour que les habitants puissent travailler, circuler, habiter agréablement et facilement ?</a:t>
            </a:r>
          </a:p>
          <a:p>
            <a:pPr marL="285750" indent="-285750">
              <a:buFontTx/>
              <a:buChar char="-"/>
            </a:pPr>
            <a:r>
              <a:rPr lang="fr-FR" dirty="0" smtClean="0"/>
              <a:t>Comment pouvons-nous développer l’emploi sur notre territoire ?</a:t>
            </a:r>
          </a:p>
          <a:p>
            <a:pPr marL="285750" indent="-285750">
              <a:buFontTx/>
              <a:buChar char="-"/>
            </a:pPr>
            <a:r>
              <a:rPr lang="fr-FR" dirty="0" smtClean="0"/>
              <a:t>Quels types et nombre de logements doit-on produire et où pour répondre aux besoins des populations ?</a:t>
            </a:r>
          </a:p>
          <a:p>
            <a:pPr marL="285750" indent="-285750">
              <a:buFontTx/>
              <a:buChar char="-"/>
            </a:pPr>
            <a:r>
              <a:rPr lang="fr-FR" dirty="0" smtClean="0"/>
              <a:t>Quelle offre de mobilité déployée pour des déplacements faciles, sécurisés et respectueux de l’environnement ?</a:t>
            </a:r>
          </a:p>
          <a:p>
            <a:pPr marL="285750" indent="-285750">
              <a:buFontTx/>
              <a:buChar char="-"/>
            </a:pPr>
            <a:r>
              <a:rPr lang="fr-FR" dirty="0" smtClean="0"/>
              <a:t>Quels solutions donnons-nous pour améliorer le cadre de vie et donner un environnement sain à chacun ?</a:t>
            </a:r>
          </a:p>
        </p:txBody>
      </p:sp>
    </p:spTree>
    <p:extLst>
      <p:ext uri="{BB962C8B-B14F-4D97-AF65-F5344CB8AC3E}">
        <p14:creationId xmlns:p14="http://schemas.microsoft.com/office/powerpoint/2010/main" val="9292273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ZoneTexte 2"/>
          <p:cNvSpPr txBox="1">
            <a:spLocks noChangeArrowheads="1"/>
          </p:cNvSpPr>
          <p:nvPr/>
        </p:nvSpPr>
        <p:spPr bwMode="auto">
          <a:xfrm>
            <a:off x="1825253" y="745784"/>
            <a:ext cx="6737350" cy="538844"/>
          </a:xfrm>
          <a:prstGeom prst="rect">
            <a:avLst/>
          </a:prstGeom>
          <a:noFill/>
          <a:ln>
            <a:noFill/>
          </a:ln>
          <a:extLst/>
        </p:spPr>
        <p:txBody>
          <a:bodyPr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nSpc>
                <a:spcPct val="93000"/>
              </a:lnSpc>
              <a:spcBef>
                <a:spcPct val="0"/>
              </a:spcBef>
              <a:defRPr/>
            </a:pPr>
            <a:endParaRPr lang="fr-FR" sz="1600" b="1" dirty="0" smtClean="0">
              <a:solidFill>
                <a:srgbClr val="333333"/>
              </a:solidFill>
              <a:latin typeface="Arial" panose="020B0604020202020204" pitchFamily="34" charset="0"/>
              <a:ea typeface="Arial Unicode MS" pitchFamily="34" charset="-128"/>
              <a:cs typeface="Arial" panose="020B0604020202020204" pitchFamily="34" charset="0"/>
            </a:endParaRPr>
          </a:p>
          <a:p>
            <a:pPr>
              <a:lnSpc>
                <a:spcPct val="93000"/>
              </a:lnSpc>
              <a:spcBef>
                <a:spcPct val="0"/>
              </a:spcBef>
              <a:defRPr/>
            </a:pPr>
            <a:endParaRPr lang="fr-FR" sz="1600" b="1" dirty="0">
              <a:solidFill>
                <a:srgbClr val="333333"/>
              </a:solidFill>
              <a:latin typeface="Arial" panose="020B0604020202020204" pitchFamily="34" charset="0"/>
              <a:ea typeface="Arial Unicode MS" pitchFamily="34" charset="-128"/>
              <a:cs typeface="Arial" panose="020B0604020202020204" pitchFamily="34" charset="0"/>
            </a:endParaRPr>
          </a:p>
        </p:txBody>
      </p:sp>
      <p:sp>
        <p:nvSpPr>
          <p:cNvPr id="18437" name="AutoShape 2"/>
          <p:cNvSpPr>
            <a:spLocks noChangeArrowheads="1"/>
          </p:cNvSpPr>
          <p:nvPr/>
        </p:nvSpPr>
        <p:spPr bwMode="auto">
          <a:xfrm>
            <a:off x="35496" y="764704"/>
            <a:ext cx="1800671" cy="6048672"/>
          </a:xfrm>
          <a:prstGeom prst="roundRect">
            <a:avLst>
              <a:gd name="adj" fmla="val 69"/>
            </a:avLst>
          </a:pr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0125" tIns="40063" rIns="80125" bIns="40063"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sz="2000" b="1" dirty="0" smtClean="0">
              <a:solidFill>
                <a:schemeClr val="tx1"/>
              </a:solidFill>
              <a:latin typeface="Decima" pitchFamily="2" charset="0"/>
            </a:endParaRPr>
          </a:p>
          <a:p>
            <a:pPr eaLnBrk="1" hangingPunct="1"/>
            <a:endParaRPr lang="fr-FR" altLang="fr-FR" sz="2000" b="1" dirty="0">
              <a:solidFill>
                <a:schemeClr val="tx1"/>
              </a:solidFill>
              <a:latin typeface="Decima" pitchFamily="2" charset="0"/>
            </a:endParaRPr>
          </a:p>
          <a:p>
            <a:pPr eaLnBrk="1" hangingPunct="1"/>
            <a:endParaRPr lang="fr-FR" altLang="fr-FR" sz="2000" b="1" dirty="0" smtClean="0">
              <a:solidFill>
                <a:schemeClr val="tx1"/>
              </a:solidFill>
              <a:latin typeface="Decima" pitchFamily="2" charset="0"/>
            </a:endParaRPr>
          </a:p>
          <a:p>
            <a:pPr eaLnBrk="1" hangingPunct="1"/>
            <a:endParaRPr lang="fr-FR" altLang="fr-FR" sz="2000" b="1" dirty="0">
              <a:solidFill>
                <a:schemeClr val="tx1"/>
              </a:solidFill>
              <a:latin typeface="Decima" pitchFamily="2" charset="0"/>
            </a:endParaRPr>
          </a:p>
          <a:p>
            <a:pPr eaLnBrk="1" hangingPunct="1"/>
            <a:endParaRPr lang="fr-FR" altLang="fr-FR" sz="2000" b="1" dirty="0" smtClean="0">
              <a:solidFill>
                <a:schemeClr val="tx1"/>
              </a:solidFill>
              <a:latin typeface="Decima" pitchFamily="2" charset="0"/>
            </a:endParaRPr>
          </a:p>
          <a:p>
            <a:pPr eaLnBrk="1" hangingPunct="1"/>
            <a:endParaRPr lang="fr-FR" altLang="fr-FR" sz="2000" b="1" dirty="0">
              <a:solidFill>
                <a:schemeClr val="tx1"/>
              </a:solidFill>
              <a:latin typeface="Decima" pitchFamily="2" charset="0"/>
            </a:endParaRPr>
          </a:p>
          <a:p>
            <a:pPr eaLnBrk="1" hangingPunct="1"/>
            <a:endParaRPr lang="fr-FR" altLang="fr-FR" sz="2000" b="1" dirty="0" smtClean="0">
              <a:solidFill>
                <a:schemeClr val="tx1"/>
              </a:solidFill>
              <a:latin typeface="Decima" pitchFamily="2" charset="0"/>
            </a:endParaRPr>
          </a:p>
          <a:p>
            <a:pPr eaLnBrk="1" hangingPunct="1"/>
            <a:endParaRPr lang="fr-FR" altLang="fr-FR" sz="2000" b="1" dirty="0">
              <a:solidFill>
                <a:schemeClr val="tx1"/>
              </a:solidFill>
              <a:latin typeface="Decima" pitchFamily="2" charset="0"/>
            </a:endParaRPr>
          </a:p>
          <a:p>
            <a:pPr eaLnBrk="1" hangingPunct="1"/>
            <a:endParaRPr lang="fr-FR" altLang="fr-FR" sz="2000" b="1" dirty="0" smtClean="0">
              <a:solidFill>
                <a:schemeClr val="tx1"/>
              </a:solidFill>
              <a:latin typeface="Decima" pitchFamily="2" charset="0"/>
            </a:endParaRPr>
          </a:p>
        </p:txBody>
      </p:sp>
      <p:sp>
        <p:nvSpPr>
          <p:cNvPr id="12" name="ZoneTexte 2"/>
          <p:cNvSpPr txBox="1">
            <a:spLocks noChangeArrowheads="1"/>
          </p:cNvSpPr>
          <p:nvPr/>
        </p:nvSpPr>
        <p:spPr bwMode="auto">
          <a:xfrm>
            <a:off x="2684587" y="821377"/>
            <a:ext cx="6207893" cy="5849144"/>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marL="354013" lvl="1" indent="-285750">
              <a:buFont typeface="Wingdings" panose="05000000000000000000" pitchFamily="2" charset="2"/>
              <a:buChar char="§"/>
            </a:pPr>
            <a:r>
              <a:rPr lang="fr-FR" sz="1600" dirty="0" smtClean="0">
                <a:latin typeface="Decima" panose="02000506000000020004" pitchFamily="2" charset="0"/>
              </a:rPr>
              <a:t>Fruit d’un large </a:t>
            </a:r>
            <a:r>
              <a:rPr lang="fr-FR" sz="1600" b="1" dirty="0" smtClean="0">
                <a:latin typeface="Decima" panose="02000506000000020004" pitchFamily="2" charset="0"/>
              </a:rPr>
              <a:t>travail participatif </a:t>
            </a:r>
            <a:r>
              <a:rPr lang="fr-FR" sz="1600" dirty="0" smtClean="0">
                <a:latin typeface="Decima" panose="02000506000000020004" pitchFamily="2" charset="0"/>
              </a:rPr>
              <a:t>avec l’ensemble des élus métropolitains et les représentants des communes avec 5 </a:t>
            </a:r>
            <a:r>
              <a:rPr lang="fr-FR" sz="1600" dirty="0">
                <a:latin typeface="Decima" panose="02000506000000020004" pitchFamily="2" charset="0"/>
              </a:rPr>
              <a:t>séminaires thématiques </a:t>
            </a:r>
            <a:r>
              <a:rPr lang="fr-FR" sz="1600" dirty="0" smtClean="0">
                <a:latin typeface="Decima" panose="02000506000000020004" pitchFamily="2" charset="0"/>
              </a:rPr>
              <a:t>(organisation </a:t>
            </a:r>
            <a:r>
              <a:rPr lang="fr-FR" sz="1600" dirty="0">
                <a:latin typeface="Decima" panose="02000506000000020004" pitchFamily="2" charset="0"/>
              </a:rPr>
              <a:t>du </a:t>
            </a:r>
            <a:r>
              <a:rPr lang="fr-FR" sz="1600" dirty="0" smtClean="0">
                <a:latin typeface="Decima" panose="02000506000000020004" pitchFamily="2" charset="0"/>
              </a:rPr>
              <a:t>territoire, mobilité, environnement, économie, habitat)</a:t>
            </a:r>
          </a:p>
          <a:p>
            <a:pPr marL="285750" lvl="1" indent="-285750">
              <a:buFont typeface="Wingdings" panose="05000000000000000000" pitchFamily="2" charset="2"/>
              <a:buChar char="§"/>
            </a:pPr>
            <a:endParaRPr lang="fr-FR" sz="1600" dirty="0" smtClean="0">
              <a:latin typeface="Decima" panose="02000506000000020004" pitchFamily="2" charset="0"/>
            </a:endParaRPr>
          </a:p>
          <a:p>
            <a:pPr marL="285750" lvl="1" indent="-285750">
              <a:buFont typeface="Wingdings" panose="05000000000000000000" pitchFamily="2" charset="2"/>
              <a:buChar char="§"/>
            </a:pPr>
            <a:r>
              <a:rPr lang="fr-FR" sz="1600" dirty="0" smtClean="0">
                <a:latin typeface="Decima" panose="02000506000000020004" pitchFamily="2" charset="0"/>
              </a:rPr>
              <a:t>Des orientations du PADD en </a:t>
            </a:r>
            <a:r>
              <a:rPr lang="fr-FR" sz="1600" b="1" dirty="0" smtClean="0">
                <a:latin typeface="Decima" panose="02000506000000020004" pitchFamily="2" charset="0"/>
              </a:rPr>
              <a:t>cohérence </a:t>
            </a:r>
            <a:r>
              <a:rPr lang="fr-FR" sz="1600" b="1" dirty="0">
                <a:latin typeface="Decima" panose="02000506000000020004" pitchFamily="2" charset="0"/>
              </a:rPr>
              <a:t>avec les attentes de la population</a:t>
            </a:r>
            <a:r>
              <a:rPr lang="fr-FR" sz="1600" dirty="0">
                <a:latin typeface="Decima" panose="02000506000000020004" pitchFamily="2" charset="0"/>
              </a:rPr>
              <a:t> remontées par la </a:t>
            </a:r>
            <a:r>
              <a:rPr lang="fr-FR" sz="1600" dirty="0" smtClean="0">
                <a:latin typeface="Decima" panose="02000506000000020004" pitchFamily="2" charset="0"/>
              </a:rPr>
              <a:t>concertation :</a:t>
            </a:r>
          </a:p>
          <a:p>
            <a:pPr marL="750888" lvl="3" indent="-285750">
              <a:buFont typeface="Arial" panose="020B0604020202020204" pitchFamily="34" charset="0"/>
              <a:buChar char="•"/>
            </a:pPr>
            <a:r>
              <a:rPr lang="fr-FR" sz="1600" b="1" u="sng" cap="all" dirty="0" smtClean="0">
                <a:latin typeface="Decima" panose="02000506000000020004" pitchFamily="2" charset="0"/>
              </a:rPr>
              <a:t>Carticipe</a:t>
            </a:r>
            <a:r>
              <a:rPr lang="fr-FR" sz="1600" b="1" cap="all" dirty="0">
                <a:latin typeface="Decima" panose="02000506000000020004" pitchFamily="2" charset="0"/>
              </a:rPr>
              <a:t>,</a:t>
            </a:r>
            <a:r>
              <a:rPr lang="fr-FR" sz="1600" dirty="0" smtClean="0">
                <a:latin typeface="Decima" panose="02000506000000020004" pitchFamily="2" charset="0"/>
              </a:rPr>
              <a:t> </a:t>
            </a:r>
            <a:r>
              <a:rPr lang="fr-FR" sz="1600" dirty="0">
                <a:latin typeface="Decima" panose="02000506000000020004" pitchFamily="2" charset="0"/>
              </a:rPr>
              <a:t>outil de participation en </a:t>
            </a:r>
            <a:r>
              <a:rPr lang="fr-FR" sz="1600" dirty="0" smtClean="0">
                <a:latin typeface="Decima" panose="02000506000000020004" pitchFamily="2" charset="0"/>
              </a:rPr>
              <a:t>ligne (plus de 2 000 contributions, 1 400 commentaires et 15 000 votes)</a:t>
            </a:r>
          </a:p>
          <a:p>
            <a:pPr marL="750888" lvl="3" indent="-285750">
              <a:buFont typeface="Arial" panose="020B0604020202020204" pitchFamily="34" charset="0"/>
              <a:buChar char="•"/>
            </a:pPr>
            <a:r>
              <a:rPr lang="fr-FR" sz="1600" dirty="0" smtClean="0">
                <a:latin typeface="Decima" panose="02000506000000020004" pitchFamily="2" charset="0"/>
              </a:rPr>
              <a:t>9 ateliers publics sur l’ensemble des territoires + ateliers publics spécifiques (scolaires, université, …)</a:t>
            </a:r>
          </a:p>
          <a:p>
            <a:pPr marL="750888" lvl="3" indent="-285750">
              <a:buFont typeface="Arial" panose="020B0604020202020204" pitchFamily="34" charset="0"/>
              <a:buChar char="•"/>
            </a:pPr>
            <a:r>
              <a:rPr lang="fr-FR" sz="1600" dirty="0" smtClean="0">
                <a:latin typeface="Decima" panose="02000506000000020004" pitchFamily="2" charset="0"/>
              </a:rPr>
              <a:t>La contribution du conseil de développement</a:t>
            </a:r>
          </a:p>
          <a:p>
            <a:pPr marL="750888" lvl="3" indent="-285750">
              <a:buFont typeface="Arial" panose="020B0604020202020204" pitchFamily="34" charset="0"/>
              <a:buChar char="•"/>
            </a:pPr>
            <a:r>
              <a:rPr lang="fr-FR" sz="1600" dirty="0" smtClean="0">
                <a:latin typeface="Decima" panose="02000506000000020004" pitchFamily="2" charset="0"/>
              </a:rPr>
              <a:t>L’avis du panel citoyen</a:t>
            </a:r>
          </a:p>
          <a:p>
            <a:pPr marL="285750" lvl="1" indent="-285750">
              <a:buFont typeface="Wingdings" panose="05000000000000000000" pitchFamily="2" charset="2"/>
              <a:buChar char="§"/>
            </a:pPr>
            <a:r>
              <a:rPr lang="fr-FR" sz="1600" b="1" dirty="0" smtClean="0">
                <a:latin typeface="Decima" panose="02000506000000020004" pitchFamily="2" charset="0"/>
              </a:rPr>
              <a:t>Des </a:t>
            </a:r>
            <a:r>
              <a:rPr lang="fr-FR" sz="1600" b="1" dirty="0">
                <a:latin typeface="Decima" panose="02000506000000020004" pitchFamily="2" charset="0"/>
              </a:rPr>
              <a:t>temps de </a:t>
            </a:r>
            <a:r>
              <a:rPr lang="fr-FR" sz="1600" b="1" dirty="0" smtClean="0">
                <a:latin typeface="Decima" panose="02000506000000020004" pitchFamily="2" charset="0"/>
              </a:rPr>
              <a:t>travail </a:t>
            </a:r>
            <a:r>
              <a:rPr lang="fr-FR" sz="1600" b="1" dirty="0">
                <a:latin typeface="Decima" panose="02000506000000020004" pitchFamily="2" charset="0"/>
              </a:rPr>
              <a:t>avec les urbanistes des communes</a:t>
            </a:r>
            <a:r>
              <a:rPr lang="fr-FR" sz="1600" dirty="0">
                <a:latin typeface="Decima" panose="02000506000000020004" pitchFamily="2" charset="0"/>
              </a:rPr>
              <a:t>, la Métro, l’AURG et l’EP SCoT </a:t>
            </a:r>
            <a:r>
              <a:rPr lang="fr-FR" sz="1600" dirty="0" smtClean="0">
                <a:latin typeface="Decima" panose="02000506000000020004" pitchFamily="2" charset="0"/>
              </a:rPr>
              <a:t>(Atelier des urbanistes)</a:t>
            </a:r>
          </a:p>
          <a:p>
            <a:pPr marL="0" lvl="1"/>
            <a:endParaRPr lang="fr-FR" sz="1000" dirty="0">
              <a:latin typeface="Decima" panose="02000506000000020004" pitchFamily="2" charset="0"/>
            </a:endParaRPr>
          </a:p>
          <a:p>
            <a:pPr marL="285750" lvl="1" indent="-285750">
              <a:buFont typeface="Wingdings" panose="05000000000000000000" pitchFamily="2" charset="2"/>
              <a:buChar char="§"/>
            </a:pPr>
            <a:r>
              <a:rPr lang="fr-FR" sz="1600" dirty="0">
                <a:latin typeface="Decima" panose="02000506000000020004" pitchFamily="2" charset="0"/>
              </a:rPr>
              <a:t>Des rencontres régulières avec les services de l’Etat et </a:t>
            </a:r>
            <a:r>
              <a:rPr lang="fr-FR" sz="1600" dirty="0" smtClean="0">
                <a:latin typeface="Decima" panose="02000506000000020004" pitchFamily="2" charset="0"/>
              </a:rPr>
              <a:t>l’Etablissement Public du </a:t>
            </a:r>
            <a:r>
              <a:rPr lang="fr-FR" sz="1600" dirty="0" err="1" smtClean="0">
                <a:latin typeface="Decima" panose="02000506000000020004" pitchFamily="2" charset="0"/>
              </a:rPr>
              <a:t>SCoT</a:t>
            </a:r>
            <a:endParaRPr lang="fr-FR" sz="1600" dirty="0" smtClean="0">
              <a:latin typeface="Decima" panose="02000506000000020004" pitchFamily="2" charset="0"/>
            </a:endParaRPr>
          </a:p>
          <a:p>
            <a:pPr marL="285750" lvl="1" indent="-285750">
              <a:buFont typeface="Wingdings" panose="05000000000000000000" pitchFamily="2" charset="2"/>
              <a:buChar char="§"/>
            </a:pPr>
            <a:endParaRPr lang="fr-FR" sz="1000" dirty="0">
              <a:latin typeface="Decima" panose="02000506000000020004" pitchFamily="2" charset="0"/>
            </a:endParaRPr>
          </a:p>
          <a:p>
            <a:pPr marL="285750" lvl="4" indent="-285750">
              <a:buFont typeface="Wingdings" panose="05000000000000000000" pitchFamily="2" charset="2"/>
              <a:buChar char="§"/>
            </a:pPr>
            <a:r>
              <a:rPr lang="fr-FR" sz="1600" dirty="0" smtClean="0">
                <a:latin typeface="Decima" panose="02000506000000020004" pitchFamily="2" charset="0"/>
              </a:rPr>
              <a:t>Des temps </a:t>
            </a:r>
            <a:r>
              <a:rPr lang="fr-FR" sz="1600" dirty="0">
                <a:latin typeface="Decima" panose="02000506000000020004" pitchFamily="2" charset="0"/>
              </a:rPr>
              <a:t>de travail </a:t>
            </a:r>
            <a:r>
              <a:rPr lang="fr-FR" sz="1600" dirty="0" smtClean="0">
                <a:latin typeface="Decima" panose="02000506000000020004" pitchFamily="2" charset="0"/>
              </a:rPr>
              <a:t>techniques </a:t>
            </a:r>
            <a:r>
              <a:rPr lang="fr-FR" sz="1600" dirty="0">
                <a:latin typeface="Decima" panose="02000506000000020004" pitchFamily="2" charset="0"/>
              </a:rPr>
              <a:t>avec les techniciens et les élus en commune pour </a:t>
            </a:r>
            <a:r>
              <a:rPr lang="fr-FR" sz="1600" dirty="0" smtClean="0">
                <a:latin typeface="Decima" panose="02000506000000020004" pitchFamily="2" charset="0"/>
              </a:rPr>
              <a:t>l’élaboration des Livrets communaux</a:t>
            </a:r>
            <a:endParaRPr lang="fr-FR" sz="1600" dirty="0">
              <a:latin typeface="Decima" panose="02000506000000020004" pitchFamily="2" charset="0"/>
            </a:endParaRPr>
          </a:p>
        </p:txBody>
      </p:sp>
      <p:sp>
        <p:nvSpPr>
          <p:cNvPr id="2" name="ZoneTexte 1"/>
          <p:cNvSpPr txBox="1"/>
          <p:nvPr/>
        </p:nvSpPr>
        <p:spPr>
          <a:xfrm>
            <a:off x="2984557" y="116632"/>
            <a:ext cx="4395755" cy="461665"/>
          </a:xfrm>
          <a:prstGeom prst="rect">
            <a:avLst/>
          </a:prstGeom>
          <a:noFill/>
        </p:spPr>
        <p:txBody>
          <a:bodyPr wrap="none" rtlCol="0">
            <a:spAutoFit/>
          </a:bodyPr>
          <a:lstStyle/>
          <a:p>
            <a:r>
              <a:rPr lang="fr-FR" sz="2400" dirty="0">
                <a:latin typeface="Decima" panose="02000506000000020004" pitchFamily="2" charset="0"/>
              </a:rPr>
              <a:t>Comment s’est construit le PADD </a:t>
            </a:r>
            <a:r>
              <a:rPr lang="fr-FR" sz="2400" dirty="0" smtClean="0">
                <a:latin typeface="Decima" panose="02000506000000020004" pitchFamily="2" charset="0"/>
              </a:rPr>
              <a:t>?</a:t>
            </a:r>
            <a:endParaRPr lang="fr-FR" sz="2400" dirty="0">
              <a:latin typeface="Decima" panose="02000506000000020004" pitchFamily="2"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18" y="3472850"/>
            <a:ext cx="2427559" cy="161233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249" y="1143944"/>
            <a:ext cx="2580536" cy="193540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18" y="5238582"/>
            <a:ext cx="1935403" cy="1451553"/>
          </a:xfrm>
          <a:prstGeom prst="rect">
            <a:avLst/>
          </a:prstGeom>
        </p:spPr>
      </p:pic>
    </p:spTree>
    <p:extLst>
      <p:ext uri="{BB962C8B-B14F-4D97-AF65-F5344CB8AC3E}">
        <p14:creationId xmlns:p14="http://schemas.microsoft.com/office/powerpoint/2010/main" val="26753091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868420413"/>
              </p:ext>
            </p:extLst>
          </p:nvPr>
        </p:nvGraphicFramePr>
        <p:xfrm>
          <a:off x="395536" y="836712"/>
          <a:ext cx="8496944"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3519551" y="44624"/>
            <a:ext cx="2276585" cy="584775"/>
          </a:xfrm>
          <a:prstGeom prst="rect">
            <a:avLst/>
          </a:prstGeom>
          <a:noFill/>
        </p:spPr>
        <p:txBody>
          <a:bodyPr wrap="none" rtlCol="0">
            <a:spAutoFit/>
          </a:bodyPr>
          <a:lstStyle/>
          <a:p>
            <a:r>
              <a:rPr lang="fr-FR" sz="3200" cap="small" dirty="0" smtClean="0">
                <a:latin typeface="Decima" panose="02000506000000020004" pitchFamily="2" charset="0"/>
              </a:rPr>
              <a:t>Plan du PADD</a:t>
            </a:r>
            <a:endParaRPr lang="fr-FR" sz="3200" cap="small" dirty="0">
              <a:latin typeface="Decima" panose="02000506000000020004" pitchFamily="2" charset="0"/>
            </a:endParaRPr>
          </a:p>
        </p:txBody>
      </p:sp>
    </p:spTree>
    <p:extLst>
      <p:ext uri="{BB962C8B-B14F-4D97-AF65-F5344CB8AC3E}">
        <p14:creationId xmlns:p14="http://schemas.microsoft.com/office/powerpoint/2010/main" val="37565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graphicEl>
                                              <a:dgm id="{4A6499F1-0990-4A67-AD0E-44F241F64A22}"/>
                                            </p:graphicEl>
                                          </p:spTgt>
                                        </p:tgtEl>
                                        <p:attrNameLst>
                                          <p:attrName>style.visibility</p:attrName>
                                        </p:attrNameLst>
                                      </p:cBhvr>
                                      <p:to>
                                        <p:strVal val="visible"/>
                                      </p:to>
                                    </p:set>
                                    <p:anim calcmode="lin" valueType="num">
                                      <p:cBhvr>
                                        <p:cTn id="7" dur="1000" fill="hold"/>
                                        <p:tgtEl>
                                          <p:spTgt spid="2">
                                            <p:graphicEl>
                                              <a:dgm id="{4A6499F1-0990-4A67-AD0E-44F241F64A22}"/>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4A6499F1-0990-4A67-AD0E-44F241F64A22}"/>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4A6499F1-0990-4A67-AD0E-44F241F64A22}"/>
                                            </p:graphicEl>
                                          </p:spTgt>
                                        </p:tgtEl>
                                        <p:attrNameLst>
                                          <p:attrName>style.rotation</p:attrName>
                                        </p:attrNameLst>
                                      </p:cBhvr>
                                      <p:tavLst>
                                        <p:tav tm="0">
                                          <p:val>
                                            <p:fltVal val="90"/>
                                          </p:val>
                                        </p:tav>
                                        <p:tav tm="100000">
                                          <p:val>
                                            <p:fltVal val="0"/>
                                          </p:val>
                                        </p:tav>
                                      </p:tavLst>
                                    </p:anim>
                                    <p:animEffect transition="in" filter="fade">
                                      <p:cBhvr>
                                        <p:cTn id="10" dur="1000"/>
                                        <p:tgtEl>
                                          <p:spTgt spid="2">
                                            <p:graphicEl>
                                              <a:dgm id="{4A6499F1-0990-4A67-AD0E-44F241F64A22}"/>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graphicEl>
                                              <a:dgm id="{85E4419F-2096-47A6-9AF7-F4C8215C528B}"/>
                                            </p:graphicEl>
                                          </p:spTgt>
                                        </p:tgtEl>
                                        <p:attrNameLst>
                                          <p:attrName>style.visibility</p:attrName>
                                        </p:attrNameLst>
                                      </p:cBhvr>
                                      <p:to>
                                        <p:strVal val="visible"/>
                                      </p:to>
                                    </p:set>
                                    <p:anim calcmode="lin" valueType="num">
                                      <p:cBhvr>
                                        <p:cTn id="13" dur="1000" fill="hold"/>
                                        <p:tgtEl>
                                          <p:spTgt spid="2">
                                            <p:graphicEl>
                                              <a:dgm id="{85E4419F-2096-47A6-9AF7-F4C8215C528B}"/>
                                            </p:graphicEl>
                                          </p:spTgt>
                                        </p:tgtEl>
                                        <p:attrNameLst>
                                          <p:attrName>ppt_w</p:attrName>
                                        </p:attrNameLst>
                                      </p:cBhvr>
                                      <p:tavLst>
                                        <p:tav tm="0">
                                          <p:val>
                                            <p:fltVal val="0"/>
                                          </p:val>
                                        </p:tav>
                                        <p:tav tm="100000">
                                          <p:val>
                                            <p:strVal val="#ppt_w"/>
                                          </p:val>
                                        </p:tav>
                                      </p:tavLst>
                                    </p:anim>
                                    <p:anim calcmode="lin" valueType="num">
                                      <p:cBhvr>
                                        <p:cTn id="14" dur="1000" fill="hold"/>
                                        <p:tgtEl>
                                          <p:spTgt spid="2">
                                            <p:graphicEl>
                                              <a:dgm id="{85E4419F-2096-47A6-9AF7-F4C8215C528B}"/>
                                            </p:graphicEl>
                                          </p:spTgt>
                                        </p:tgtEl>
                                        <p:attrNameLst>
                                          <p:attrName>ppt_h</p:attrName>
                                        </p:attrNameLst>
                                      </p:cBhvr>
                                      <p:tavLst>
                                        <p:tav tm="0">
                                          <p:val>
                                            <p:fltVal val="0"/>
                                          </p:val>
                                        </p:tav>
                                        <p:tav tm="100000">
                                          <p:val>
                                            <p:strVal val="#ppt_h"/>
                                          </p:val>
                                        </p:tav>
                                      </p:tavLst>
                                    </p:anim>
                                    <p:anim calcmode="lin" valueType="num">
                                      <p:cBhvr>
                                        <p:cTn id="15" dur="1000" fill="hold"/>
                                        <p:tgtEl>
                                          <p:spTgt spid="2">
                                            <p:graphicEl>
                                              <a:dgm id="{85E4419F-2096-47A6-9AF7-F4C8215C528B}"/>
                                            </p:graphicEl>
                                          </p:spTgt>
                                        </p:tgtEl>
                                        <p:attrNameLst>
                                          <p:attrName>style.rotation</p:attrName>
                                        </p:attrNameLst>
                                      </p:cBhvr>
                                      <p:tavLst>
                                        <p:tav tm="0">
                                          <p:val>
                                            <p:fltVal val="90"/>
                                          </p:val>
                                        </p:tav>
                                        <p:tav tm="100000">
                                          <p:val>
                                            <p:fltVal val="0"/>
                                          </p:val>
                                        </p:tav>
                                      </p:tavLst>
                                    </p:anim>
                                    <p:animEffect transition="in" filter="fade">
                                      <p:cBhvr>
                                        <p:cTn id="16" dur="1000"/>
                                        <p:tgtEl>
                                          <p:spTgt spid="2">
                                            <p:graphicEl>
                                              <a:dgm id="{85E4419F-2096-47A6-9AF7-F4C8215C528B}"/>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graphicEl>
                                              <a:dgm id="{90F7CBB7-5334-4DB1-95A2-A15154A10E2E}"/>
                                            </p:graphicEl>
                                          </p:spTgt>
                                        </p:tgtEl>
                                        <p:attrNameLst>
                                          <p:attrName>style.visibility</p:attrName>
                                        </p:attrNameLst>
                                      </p:cBhvr>
                                      <p:to>
                                        <p:strVal val="visible"/>
                                      </p:to>
                                    </p:set>
                                    <p:anim calcmode="lin" valueType="num">
                                      <p:cBhvr>
                                        <p:cTn id="19" dur="1000" fill="hold"/>
                                        <p:tgtEl>
                                          <p:spTgt spid="2">
                                            <p:graphicEl>
                                              <a:dgm id="{90F7CBB7-5334-4DB1-95A2-A15154A10E2E}"/>
                                            </p:graphicEl>
                                          </p:spTgt>
                                        </p:tgtEl>
                                        <p:attrNameLst>
                                          <p:attrName>ppt_w</p:attrName>
                                        </p:attrNameLst>
                                      </p:cBhvr>
                                      <p:tavLst>
                                        <p:tav tm="0">
                                          <p:val>
                                            <p:fltVal val="0"/>
                                          </p:val>
                                        </p:tav>
                                        <p:tav tm="100000">
                                          <p:val>
                                            <p:strVal val="#ppt_w"/>
                                          </p:val>
                                        </p:tav>
                                      </p:tavLst>
                                    </p:anim>
                                    <p:anim calcmode="lin" valueType="num">
                                      <p:cBhvr>
                                        <p:cTn id="20" dur="1000" fill="hold"/>
                                        <p:tgtEl>
                                          <p:spTgt spid="2">
                                            <p:graphicEl>
                                              <a:dgm id="{90F7CBB7-5334-4DB1-95A2-A15154A10E2E}"/>
                                            </p:graphicEl>
                                          </p:spTgt>
                                        </p:tgtEl>
                                        <p:attrNameLst>
                                          <p:attrName>ppt_h</p:attrName>
                                        </p:attrNameLst>
                                      </p:cBhvr>
                                      <p:tavLst>
                                        <p:tav tm="0">
                                          <p:val>
                                            <p:fltVal val="0"/>
                                          </p:val>
                                        </p:tav>
                                        <p:tav tm="100000">
                                          <p:val>
                                            <p:strVal val="#ppt_h"/>
                                          </p:val>
                                        </p:tav>
                                      </p:tavLst>
                                    </p:anim>
                                    <p:anim calcmode="lin" valueType="num">
                                      <p:cBhvr>
                                        <p:cTn id="21" dur="1000" fill="hold"/>
                                        <p:tgtEl>
                                          <p:spTgt spid="2">
                                            <p:graphicEl>
                                              <a:dgm id="{90F7CBB7-5334-4DB1-95A2-A15154A10E2E}"/>
                                            </p:graphicEl>
                                          </p:spTgt>
                                        </p:tgtEl>
                                        <p:attrNameLst>
                                          <p:attrName>style.rotation</p:attrName>
                                        </p:attrNameLst>
                                      </p:cBhvr>
                                      <p:tavLst>
                                        <p:tav tm="0">
                                          <p:val>
                                            <p:fltVal val="90"/>
                                          </p:val>
                                        </p:tav>
                                        <p:tav tm="100000">
                                          <p:val>
                                            <p:fltVal val="0"/>
                                          </p:val>
                                        </p:tav>
                                      </p:tavLst>
                                    </p:anim>
                                    <p:animEffect transition="in" filter="fade">
                                      <p:cBhvr>
                                        <p:cTn id="22" dur="1000"/>
                                        <p:tgtEl>
                                          <p:spTgt spid="2">
                                            <p:graphicEl>
                                              <a:dgm id="{90F7CBB7-5334-4DB1-95A2-A15154A10E2E}"/>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graphicEl>
                                              <a:dgm id="{20D1BCE8-C9E3-4090-ADE9-3C7D38F59536}"/>
                                            </p:graphicEl>
                                          </p:spTgt>
                                        </p:tgtEl>
                                        <p:attrNameLst>
                                          <p:attrName>style.visibility</p:attrName>
                                        </p:attrNameLst>
                                      </p:cBhvr>
                                      <p:to>
                                        <p:strVal val="visible"/>
                                      </p:to>
                                    </p:set>
                                    <p:anim calcmode="lin" valueType="num">
                                      <p:cBhvr>
                                        <p:cTn id="25" dur="1000" fill="hold"/>
                                        <p:tgtEl>
                                          <p:spTgt spid="2">
                                            <p:graphicEl>
                                              <a:dgm id="{20D1BCE8-C9E3-4090-ADE9-3C7D38F59536}"/>
                                            </p:graphicEl>
                                          </p:spTgt>
                                        </p:tgtEl>
                                        <p:attrNameLst>
                                          <p:attrName>ppt_w</p:attrName>
                                        </p:attrNameLst>
                                      </p:cBhvr>
                                      <p:tavLst>
                                        <p:tav tm="0">
                                          <p:val>
                                            <p:fltVal val="0"/>
                                          </p:val>
                                        </p:tav>
                                        <p:tav tm="100000">
                                          <p:val>
                                            <p:strVal val="#ppt_w"/>
                                          </p:val>
                                        </p:tav>
                                      </p:tavLst>
                                    </p:anim>
                                    <p:anim calcmode="lin" valueType="num">
                                      <p:cBhvr>
                                        <p:cTn id="26" dur="1000" fill="hold"/>
                                        <p:tgtEl>
                                          <p:spTgt spid="2">
                                            <p:graphicEl>
                                              <a:dgm id="{20D1BCE8-C9E3-4090-ADE9-3C7D38F59536}"/>
                                            </p:graphicEl>
                                          </p:spTgt>
                                        </p:tgtEl>
                                        <p:attrNameLst>
                                          <p:attrName>ppt_h</p:attrName>
                                        </p:attrNameLst>
                                      </p:cBhvr>
                                      <p:tavLst>
                                        <p:tav tm="0">
                                          <p:val>
                                            <p:fltVal val="0"/>
                                          </p:val>
                                        </p:tav>
                                        <p:tav tm="100000">
                                          <p:val>
                                            <p:strVal val="#ppt_h"/>
                                          </p:val>
                                        </p:tav>
                                      </p:tavLst>
                                    </p:anim>
                                    <p:anim calcmode="lin" valueType="num">
                                      <p:cBhvr>
                                        <p:cTn id="27" dur="1000" fill="hold"/>
                                        <p:tgtEl>
                                          <p:spTgt spid="2">
                                            <p:graphicEl>
                                              <a:dgm id="{20D1BCE8-C9E3-4090-ADE9-3C7D38F59536}"/>
                                            </p:graphicEl>
                                          </p:spTgt>
                                        </p:tgtEl>
                                        <p:attrNameLst>
                                          <p:attrName>style.rotation</p:attrName>
                                        </p:attrNameLst>
                                      </p:cBhvr>
                                      <p:tavLst>
                                        <p:tav tm="0">
                                          <p:val>
                                            <p:fltVal val="90"/>
                                          </p:val>
                                        </p:tav>
                                        <p:tav tm="100000">
                                          <p:val>
                                            <p:fltVal val="0"/>
                                          </p:val>
                                        </p:tav>
                                      </p:tavLst>
                                    </p:anim>
                                    <p:animEffect transition="in" filter="fade">
                                      <p:cBhvr>
                                        <p:cTn id="28" dur="1000"/>
                                        <p:tgtEl>
                                          <p:spTgt spid="2">
                                            <p:graphicEl>
                                              <a:dgm id="{20D1BCE8-C9E3-4090-ADE9-3C7D38F59536}"/>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
                                            <p:graphicEl>
                                              <a:dgm id="{164BADFA-369F-4D10-B907-40BDE3145C36}"/>
                                            </p:graphicEl>
                                          </p:spTgt>
                                        </p:tgtEl>
                                        <p:attrNameLst>
                                          <p:attrName>style.visibility</p:attrName>
                                        </p:attrNameLst>
                                      </p:cBhvr>
                                      <p:to>
                                        <p:strVal val="visible"/>
                                      </p:to>
                                    </p:set>
                                    <p:anim calcmode="lin" valueType="num">
                                      <p:cBhvr>
                                        <p:cTn id="31" dur="1000" fill="hold"/>
                                        <p:tgtEl>
                                          <p:spTgt spid="2">
                                            <p:graphicEl>
                                              <a:dgm id="{164BADFA-369F-4D10-B907-40BDE3145C36}"/>
                                            </p:graphicEl>
                                          </p:spTgt>
                                        </p:tgtEl>
                                        <p:attrNameLst>
                                          <p:attrName>ppt_w</p:attrName>
                                        </p:attrNameLst>
                                      </p:cBhvr>
                                      <p:tavLst>
                                        <p:tav tm="0">
                                          <p:val>
                                            <p:fltVal val="0"/>
                                          </p:val>
                                        </p:tav>
                                        <p:tav tm="100000">
                                          <p:val>
                                            <p:strVal val="#ppt_w"/>
                                          </p:val>
                                        </p:tav>
                                      </p:tavLst>
                                    </p:anim>
                                    <p:anim calcmode="lin" valueType="num">
                                      <p:cBhvr>
                                        <p:cTn id="32" dur="1000" fill="hold"/>
                                        <p:tgtEl>
                                          <p:spTgt spid="2">
                                            <p:graphicEl>
                                              <a:dgm id="{164BADFA-369F-4D10-B907-40BDE3145C36}"/>
                                            </p:graphicEl>
                                          </p:spTgt>
                                        </p:tgtEl>
                                        <p:attrNameLst>
                                          <p:attrName>ppt_h</p:attrName>
                                        </p:attrNameLst>
                                      </p:cBhvr>
                                      <p:tavLst>
                                        <p:tav tm="0">
                                          <p:val>
                                            <p:fltVal val="0"/>
                                          </p:val>
                                        </p:tav>
                                        <p:tav tm="100000">
                                          <p:val>
                                            <p:strVal val="#ppt_h"/>
                                          </p:val>
                                        </p:tav>
                                      </p:tavLst>
                                    </p:anim>
                                    <p:anim calcmode="lin" valueType="num">
                                      <p:cBhvr>
                                        <p:cTn id="33" dur="1000" fill="hold"/>
                                        <p:tgtEl>
                                          <p:spTgt spid="2">
                                            <p:graphicEl>
                                              <a:dgm id="{164BADFA-369F-4D10-B907-40BDE3145C36}"/>
                                            </p:graphicEl>
                                          </p:spTgt>
                                        </p:tgtEl>
                                        <p:attrNameLst>
                                          <p:attrName>style.rotation</p:attrName>
                                        </p:attrNameLst>
                                      </p:cBhvr>
                                      <p:tavLst>
                                        <p:tav tm="0">
                                          <p:val>
                                            <p:fltVal val="90"/>
                                          </p:val>
                                        </p:tav>
                                        <p:tav tm="100000">
                                          <p:val>
                                            <p:fltVal val="0"/>
                                          </p:val>
                                        </p:tav>
                                      </p:tavLst>
                                    </p:anim>
                                    <p:animEffect transition="in" filter="fade">
                                      <p:cBhvr>
                                        <p:cTn id="34" dur="1000"/>
                                        <p:tgtEl>
                                          <p:spTgt spid="2">
                                            <p:graphicEl>
                                              <a:dgm id="{164BADFA-369F-4D10-B907-40BDE3145C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C7A1904-49EE-4DBA-8686-2F0AC22A4E8D}" type="slidenum">
              <a:rPr lang="fr-FR" smtClean="0"/>
              <a:t>6</a:t>
            </a:fld>
            <a:endParaRPr lang="fr-FR" dirty="0"/>
          </a:p>
        </p:txBody>
      </p:sp>
      <p:pic>
        <p:nvPicPr>
          <p:cNvPr id="12294" name="Picture 6" descr="W:\24000\24100\Planif&amp;Etudes\07_PLUI\05.1_PADD\Débat en commune\Powerpoint\Images - photos\©Nacho-Grez-Outdoor-Sports-Photography-50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02778"/>
            <a:ext cx="3580180" cy="56631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51520" y="3038193"/>
            <a:ext cx="8822982" cy="2160240"/>
          </a:xfrm>
          <a:prstGeom prst="rect">
            <a:avLst/>
          </a:prstGeom>
          <a:solidFill>
            <a:srgbClr val="FFF100"/>
          </a:solidFill>
          <a:ln w="57150">
            <a:noFill/>
          </a:ln>
        </p:spPr>
        <p:txBody>
          <a:bodyPr wrap="square">
            <a:spAutoFit/>
          </a:bodyPr>
          <a:lstStyle/>
          <a:p>
            <a:endParaRPr lang="fr-FR" sz="2400" b="1" cap="small" dirty="0">
              <a:latin typeface="Decima" panose="02000506000000020004" pitchFamily="2" charset="0"/>
            </a:endParaRPr>
          </a:p>
        </p:txBody>
      </p:sp>
      <p:sp>
        <p:nvSpPr>
          <p:cNvPr id="3" name="Rectangle 2"/>
          <p:cNvSpPr/>
          <p:nvPr/>
        </p:nvSpPr>
        <p:spPr>
          <a:xfrm>
            <a:off x="4011536" y="3148817"/>
            <a:ext cx="4248472" cy="2000548"/>
          </a:xfrm>
          <a:prstGeom prst="rect">
            <a:avLst/>
          </a:prstGeom>
        </p:spPr>
        <p:txBody>
          <a:bodyPr wrap="square">
            <a:spAutoFit/>
          </a:bodyPr>
          <a:lstStyle/>
          <a:p>
            <a:r>
              <a:rPr lang="fr-FR" sz="2800" b="1" dirty="0" smtClean="0">
                <a:latin typeface="Decima" panose="02000506000000020004" pitchFamily="2" charset="0"/>
              </a:rPr>
              <a:t>PADD MÉTROPOLITAIN</a:t>
            </a:r>
          </a:p>
          <a:p>
            <a:endParaRPr lang="fr-FR" sz="2400" b="1" dirty="0" smtClean="0">
              <a:latin typeface="Decima" panose="02000506000000020004" pitchFamily="2" charset="0"/>
            </a:endParaRPr>
          </a:p>
          <a:p>
            <a:r>
              <a:rPr lang="fr-FR" sz="2400" b="1" dirty="0" smtClean="0">
                <a:latin typeface="Decima" panose="02000506000000020004" pitchFamily="2" charset="0"/>
              </a:rPr>
              <a:t>1ÈRE PARTIE</a:t>
            </a:r>
          </a:p>
          <a:p>
            <a:r>
              <a:rPr lang="fr-FR" sz="2400" b="1" dirty="0" smtClean="0">
                <a:latin typeface="Decima" panose="02000506000000020004" pitchFamily="2" charset="0"/>
              </a:rPr>
              <a:t>Une métropole « montagne »</a:t>
            </a:r>
            <a:br>
              <a:rPr lang="fr-FR" sz="2400" b="1" dirty="0" smtClean="0">
                <a:latin typeface="Decima" panose="02000506000000020004" pitchFamily="2" charset="0"/>
              </a:rPr>
            </a:br>
            <a:r>
              <a:rPr lang="fr-FR" sz="2400" b="1" dirty="0" smtClean="0">
                <a:latin typeface="Decima" panose="02000506000000020004" pitchFamily="2" charset="0"/>
              </a:rPr>
              <a:t>forte de ses diversités</a:t>
            </a:r>
            <a:endParaRPr lang="fr-FR" sz="2400" cap="small" dirty="0" smtClean="0">
              <a:latin typeface="Decima" panose="02000506000000020004" pitchFamily="2" charset="0"/>
            </a:endParaRPr>
          </a:p>
        </p:txBody>
      </p:sp>
      <p:pic>
        <p:nvPicPr>
          <p:cNvPr id="12295" name="Picture 7" descr="W:\100000\100100\100102\_Administration\02- Logos - charte graphique\Logo\LogoMetropoleQuadri_coul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572189"/>
            <a:ext cx="1150590" cy="893698"/>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p:cNvSpPr>
            <a:spLocks noChangeArrowheads="1"/>
          </p:cNvSpPr>
          <p:nvPr/>
        </p:nvSpPr>
        <p:spPr bwMode="auto">
          <a:xfrm>
            <a:off x="4000352" y="2842593"/>
            <a:ext cx="354012" cy="65087"/>
          </a:xfrm>
          <a:prstGeom prst="roundRect">
            <a:avLst>
              <a:gd name="adj" fmla="val 2269"/>
            </a:avLst>
          </a:prstGeom>
          <a:solidFill>
            <a:srgbClr val="000000"/>
          </a:solidFill>
          <a:ln w="9360">
            <a:solidFill>
              <a:srgbClr val="000000"/>
            </a:solidFill>
            <a:miter lim="800000"/>
            <a:headEnd/>
            <a:tailEnd/>
          </a:ln>
        </p:spPr>
        <p:txBody>
          <a:bodyPr wrap="none" lIns="80125" tIns="40063" rIns="80125" bIns="40063" anchor="ctr"/>
          <a:lstStyle>
            <a:lvl1pPr eaLnBrk="0" hangingPunct="0">
              <a:defRPr sz="2400">
                <a:solidFill>
                  <a:schemeClr val="bg1"/>
                </a:solidFill>
                <a:latin typeface="Times New Roman" pitchFamily="18" charset="0"/>
                <a:cs typeface="Lucida Sans Unicode" pitchFamily="34" charset="0"/>
              </a:defRPr>
            </a:lvl1pPr>
            <a:lvl2pPr marL="742950" indent="-285750" eaLnBrk="0" hangingPunct="0">
              <a:defRPr sz="2400">
                <a:solidFill>
                  <a:schemeClr val="bg1"/>
                </a:solidFill>
                <a:latin typeface="Times New Roman" pitchFamily="18" charset="0"/>
                <a:cs typeface="Lucida Sans Unicode" pitchFamily="34" charset="0"/>
              </a:defRPr>
            </a:lvl2pPr>
            <a:lvl3pPr marL="1143000" indent="-228600" eaLnBrk="0" hangingPunct="0">
              <a:defRPr sz="2400">
                <a:solidFill>
                  <a:schemeClr val="bg1"/>
                </a:solidFill>
                <a:latin typeface="Times New Roman" pitchFamily="18" charset="0"/>
                <a:cs typeface="Lucida Sans Unicode" pitchFamily="34" charset="0"/>
              </a:defRPr>
            </a:lvl3pPr>
            <a:lvl4pPr marL="1600200" indent="-228600" eaLnBrk="0" hangingPunct="0">
              <a:defRPr sz="2400">
                <a:solidFill>
                  <a:schemeClr val="bg1"/>
                </a:solidFill>
                <a:latin typeface="Times New Roman" pitchFamily="18" charset="0"/>
                <a:cs typeface="Lucida Sans Unicode" pitchFamily="34" charset="0"/>
              </a:defRPr>
            </a:lvl4pPr>
            <a:lvl5pPr marL="2057400" indent="-228600" eaLnBrk="0" hangingPunct="0">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defRPr sz="2400">
                <a:solidFill>
                  <a:schemeClr val="bg1"/>
                </a:solidFill>
                <a:latin typeface="Times New Roman" pitchFamily="18" charset="0"/>
                <a:cs typeface="Lucida Sans Unicode" pitchFamily="34" charset="0"/>
              </a:defRPr>
            </a:lvl9pPr>
          </a:lstStyle>
          <a:p>
            <a:pPr eaLnBrk="1" hangingPunct="1"/>
            <a:endParaRPr lang="fr-FR" altLang="fr-FR" dirty="0">
              <a:ea typeface="MS Gothic" pitchFamily="49" charset="-128"/>
            </a:endParaRPr>
          </a:p>
        </p:txBody>
      </p:sp>
      <p:sp>
        <p:nvSpPr>
          <p:cNvPr id="17" name="Text Box 6"/>
          <p:cNvSpPr txBox="1">
            <a:spLocks noChangeArrowheads="1"/>
          </p:cNvSpPr>
          <p:nvPr/>
        </p:nvSpPr>
        <p:spPr bwMode="auto">
          <a:xfrm>
            <a:off x="4014639" y="2348880"/>
            <a:ext cx="2463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1pPr>
            <a:lvl2pPr marL="742950" indent="-28575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2pPr>
            <a:lvl3pPr marL="11430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3pPr>
            <a:lvl4pPr marL="16002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4pPr>
            <a:lvl5pPr marL="2057400" indent="-228600" eaLnBrk="0" hangingPunct="0">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5pPr>
            <a:lvl6pPr marL="25146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6pPr>
            <a:lvl7pPr marL="29718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7pPr>
            <a:lvl8pPr marL="34290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8pPr>
            <a:lvl9pPr marL="3886200" indent="-228600" defTabSz="446088"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7863" algn="l"/>
                <a:tab pos="4937125" algn="l"/>
                <a:tab pos="5386388" algn="l"/>
                <a:tab pos="5835650" algn="l"/>
                <a:tab pos="6284913" algn="l"/>
                <a:tab pos="6734175" algn="l"/>
                <a:tab pos="7183438" algn="l"/>
                <a:tab pos="7632700" algn="l"/>
                <a:tab pos="8081963" algn="l"/>
                <a:tab pos="8531225" algn="l"/>
                <a:tab pos="8978900" algn="l"/>
              </a:tabLst>
              <a:defRPr sz="2400">
                <a:solidFill>
                  <a:schemeClr val="bg1"/>
                </a:solidFill>
                <a:latin typeface="Times New Roman" pitchFamily="18" charset="0"/>
                <a:cs typeface="Lucida Sans Unicode" pitchFamily="34" charset="0"/>
              </a:defRPr>
            </a:lvl9pPr>
          </a:lstStyle>
          <a:p>
            <a:pPr eaLnBrk="1" hangingPunct="1">
              <a:lnSpc>
                <a:spcPct val="102000"/>
              </a:lnSpc>
            </a:pPr>
            <a:r>
              <a:rPr lang="fr-FR" altLang="fr-FR" sz="1500" b="1" dirty="0">
                <a:solidFill>
                  <a:srgbClr val="000000"/>
                </a:solidFill>
                <a:latin typeface="Decima-Bold" pitchFamily="50" charset="0"/>
                <a:ea typeface="MS Gothic" pitchFamily="49" charset="-128"/>
                <a:cs typeface="Arial Unicode MS" pitchFamily="34" charset="-128"/>
              </a:rPr>
              <a:t>GRENOBLE-ALPES MÉTROPOLE</a:t>
            </a:r>
          </a:p>
        </p:txBody>
      </p:sp>
      <p:pic>
        <p:nvPicPr>
          <p:cNvPr id="1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0339" y="1412255"/>
            <a:ext cx="7921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69767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2176" y="-27384"/>
            <a:ext cx="4010104"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Poursuivre l’effort de réduction de la consommation d’espace</a:t>
            </a:r>
            <a:endParaRPr lang="fr-FR" sz="2000" cap="small" dirty="0">
              <a:latin typeface="Decima" panose="02000506000000020004" pitchFamily="2" charset="0"/>
            </a:endParaRPr>
          </a:p>
        </p:txBody>
      </p:sp>
      <p:pic>
        <p:nvPicPr>
          <p:cNvPr id="2051" name="Picture 3" descr="W:\24000\24100\Planif&amp;Etudes\07_PLUI\05.1_PADD\Débat en commune\Powerpoint\Images - photos\Agri-mitage-009730_Agglomération Aérienne.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rot="164849">
            <a:off x="4878986" y="787837"/>
            <a:ext cx="4023406" cy="2243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ZoneTexte 2"/>
          <p:cNvSpPr txBox="1">
            <a:spLocks noChangeArrowheads="1"/>
          </p:cNvSpPr>
          <p:nvPr/>
        </p:nvSpPr>
        <p:spPr bwMode="auto">
          <a:xfrm>
            <a:off x="395537" y="908720"/>
            <a:ext cx="3456383" cy="5713209"/>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spcAft>
                <a:spcPts val="600"/>
              </a:spcAft>
            </a:pPr>
            <a:r>
              <a:rPr lang="fr-FR" sz="1400" b="1" i="1" dirty="0" smtClean="0">
                <a:latin typeface="+mn-lt"/>
              </a:rPr>
              <a:t>« Au travers du </a:t>
            </a:r>
            <a:r>
              <a:rPr lang="fr-FR" sz="1400" b="1" i="1" dirty="0" err="1" smtClean="0">
                <a:latin typeface="+mn-lt"/>
              </a:rPr>
              <a:t>PLUi</a:t>
            </a:r>
            <a:r>
              <a:rPr lang="fr-FR" sz="1400" b="1" i="1" dirty="0" smtClean="0">
                <a:latin typeface="+mn-lt"/>
              </a:rPr>
              <a:t>, la Métropole se donne pour objectif de réussir la transition vers un modèle de développement économe en espace, privilégiant le renouvellement de la ville sur la ville et en préservant les espaces agricoles et naturels » p.22</a:t>
            </a:r>
          </a:p>
          <a:p>
            <a:pPr>
              <a:spcBef>
                <a:spcPts val="300"/>
              </a:spcBef>
              <a:spcAft>
                <a:spcPts val="600"/>
              </a:spcAft>
            </a:pPr>
            <a:endParaRPr lang="fr-FR" sz="1400" b="1" i="1" dirty="0" smtClean="0">
              <a:latin typeface="+mn-lt"/>
            </a:endParaRPr>
          </a:p>
          <a:p>
            <a:pPr>
              <a:spcBef>
                <a:spcPts val="300"/>
              </a:spcBef>
              <a:spcAft>
                <a:spcPts val="600"/>
              </a:spcAft>
            </a:pPr>
            <a:r>
              <a:rPr lang="fr-FR" sz="1800" b="1" u="sng" dirty="0" smtClean="0">
                <a:latin typeface="+mn-lt"/>
              </a:rPr>
              <a:t>Diagnostic et enjeux</a:t>
            </a:r>
          </a:p>
          <a:p>
            <a:pPr>
              <a:spcBef>
                <a:spcPts val="300"/>
              </a:spcBef>
            </a:pPr>
            <a:r>
              <a:rPr lang="fr-FR" sz="1400" b="1" dirty="0" smtClean="0">
                <a:latin typeface="+mn-lt"/>
              </a:rPr>
              <a:t>Une obligation légale art L101-2 </a:t>
            </a:r>
            <a:r>
              <a:rPr lang="fr-FR" sz="800" b="1" dirty="0" smtClean="0">
                <a:latin typeface="+mn-lt"/>
              </a:rPr>
              <a:t>code de l’urbanisme: </a:t>
            </a:r>
            <a:endParaRPr lang="fr-FR" sz="800" b="1" dirty="0">
              <a:latin typeface="+mn-lt"/>
            </a:endParaRPr>
          </a:p>
          <a:p>
            <a:pPr>
              <a:spcBef>
                <a:spcPts val="300"/>
              </a:spcBef>
            </a:pPr>
            <a:endParaRPr lang="fr-FR" sz="1400" i="1" dirty="0" smtClean="0">
              <a:latin typeface="+mn-lt"/>
              <a:cs typeface="Arial" panose="020B0604020202020204" pitchFamily="34" charset="0"/>
            </a:endParaRPr>
          </a:p>
          <a:p>
            <a:pPr>
              <a:spcBef>
                <a:spcPts val="300"/>
              </a:spcBef>
            </a:pPr>
            <a:r>
              <a:rPr lang="fr-FR" sz="1400" i="1" dirty="0" smtClean="0">
                <a:latin typeface="+mn-lt"/>
                <a:cs typeface="Arial" panose="020B0604020202020204" pitchFamily="34" charset="0"/>
              </a:rPr>
              <a:t>« … l’action des collectivités publiques … vise à une utilisation économe des espaces naturels, la préservation des espaces affectés aux activités agricoles »</a:t>
            </a:r>
          </a:p>
          <a:p>
            <a:pPr>
              <a:spcBef>
                <a:spcPts val="300"/>
              </a:spcBef>
            </a:pPr>
            <a:endParaRPr lang="fr-FR" sz="1400" i="1" dirty="0" smtClean="0">
              <a:latin typeface="+mn-lt"/>
              <a:cs typeface="Arial" panose="020B0604020202020204" pitchFamily="34" charset="0"/>
            </a:endParaRPr>
          </a:p>
          <a:p>
            <a:pPr>
              <a:spcBef>
                <a:spcPts val="300"/>
              </a:spcBef>
            </a:pPr>
            <a:r>
              <a:rPr lang="fr-FR" sz="1400" b="1" dirty="0" smtClean="0">
                <a:latin typeface="+mn-lt"/>
                <a:cs typeface="Arial" panose="020B0604020202020204" pitchFamily="34" charset="0"/>
              </a:rPr>
              <a:t>Sur la Métropole :</a:t>
            </a:r>
          </a:p>
          <a:p>
            <a:pPr marL="285750" indent="-285750">
              <a:spcBef>
                <a:spcPts val="300"/>
              </a:spcBef>
              <a:buFont typeface="Arial" panose="020B0604020202020204" pitchFamily="34" charset="0"/>
              <a:buChar char="•"/>
            </a:pPr>
            <a:r>
              <a:rPr lang="fr-FR" sz="1400" b="1" dirty="0" smtClean="0">
                <a:latin typeface="+mn-lt"/>
                <a:cs typeface="Arial" panose="020B0604020202020204" pitchFamily="34" charset="0"/>
              </a:rPr>
              <a:t>465 ha d’espaces urbanisés </a:t>
            </a:r>
            <a:r>
              <a:rPr lang="fr-FR" sz="1400" dirty="0" smtClean="0">
                <a:latin typeface="+mn-lt"/>
                <a:cs typeface="Arial" panose="020B0604020202020204" pitchFamily="34" charset="0"/>
              </a:rPr>
              <a:t>entre 2005 et 2015,</a:t>
            </a:r>
          </a:p>
          <a:p>
            <a:pPr marL="285750" indent="-285750">
              <a:spcBef>
                <a:spcPts val="300"/>
              </a:spcBef>
              <a:buFont typeface="Arial" panose="020B0604020202020204" pitchFamily="34" charset="0"/>
              <a:buChar char="•"/>
            </a:pPr>
            <a:r>
              <a:rPr lang="fr-FR" sz="1400" dirty="0" smtClean="0">
                <a:latin typeface="+mn-lt"/>
                <a:cs typeface="Arial" panose="020B0604020202020204" pitchFamily="34" charset="0"/>
              </a:rPr>
              <a:t>Sur la même période, </a:t>
            </a:r>
            <a:r>
              <a:rPr lang="fr-FR" sz="1400" b="1" dirty="0" smtClean="0">
                <a:latin typeface="+mn-lt"/>
                <a:cs typeface="Arial" panose="020B0604020202020204" pitchFamily="34" charset="0"/>
              </a:rPr>
              <a:t>567 ha d’espaces agricoles consommés </a:t>
            </a:r>
          </a:p>
          <a:p>
            <a:pPr marL="285750" indent="-285750">
              <a:spcBef>
                <a:spcPts val="300"/>
              </a:spcBef>
              <a:buFont typeface="Arial" panose="020B0604020202020204" pitchFamily="34" charset="0"/>
              <a:buChar char="•"/>
            </a:pPr>
            <a:r>
              <a:rPr lang="fr-FR" sz="1400" b="1" dirty="0" smtClean="0">
                <a:latin typeface="+mn-lt"/>
                <a:cs typeface="Arial" panose="020B0604020202020204" pitchFamily="34" charset="0"/>
              </a:rPr>
              <a:t>22% des logements </a:t>
            </a:r>
            <a:r>
              <a:rPr lang="fr-FR" sz="1400" dirty="0" smtClean="0">
                <a:latin typeface="+mn-lt"/>
                <a:cs typeface="Arial" panose="020B0604020202020204" pitchFamily="34" charset="0"/>
              </a:rPr>
              <a:t>sont des maisons individuelles et représentent </a:t>
            </a:r>
            <a:r>
              <a:rPr lang="fr-FR" sz="1400" b="1" dirty="0" smtClean="0">
                <a:latin typeface="+mn-lt"/>
                <a:cs typeface="Arial" panose="020B0604020202020204" pitchFamily="34" charset="0"/>
              </a:rPr>
              <a:t>70 % de la surface urbanisée de la Métropole</a:t>
            </a:r>
          </a:p>
        </p:txBody>
      </p:sp>
      <p:sp>
        <p:nvSpPr>
          <p:cNvPr id="7" name="ZoneTexte 2"/>
          <p:cNvSpPr txBox="1">
            <a:spLocks noChangeArrowheads="1"/>
          </p:cNvSpPr>
          <p:nvPr/>
        </p:nvSpPr>
        <p:spPr bwMode="auto">
          <a:xfrm>
            <a:off x="4688705" y="3509922"/>
            <a:ext cx="4131767" cy="2871406"/>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u="sng" cap="small" dirty="0" smtClean="0">
                <a:latin typeface="Decima" panose="02000506000000020004" pitchFamily="2" charset="0"/>
              </a:rPr>
              <a:t>Les orientations du PADD</a:t>
            </a:r>
            <a:endParaRPr lang="fr-FR" sz="1800" b="1" u="sng" cap="small" dirty="0">
              <a:latin typeface="Decima" panose="02000506000000020004" pitchFamily="2" charset="0"/>
            </a:endParaRPr>
          </a:p>
          <a:p>
            <a:pPr marL="285750" indent="-28575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Structurer </a:t>
            </a:r>
            <a:r>
              <a:rPr lang="fr-FR" sz="1400" dirty="0">
                <a:latin typeface="Decima" panose="02000506000000020004" pitchFamily="2" charset="0"/>
                <a:cs typeface="Arial" panose="020B0604020202020204" pitchFamily="34" charset="0"/>
              </a:rPr>
              <a:t>et intensifier le développement du </a:t>
            </a:r>
            <a:r>
              <a:rPr lang="fr-FR" sz="1400" dirty="0" smtClean="0">
                <a:latin typeface="Decima" panose="02000506000000020004" pitchFamily="2" charset="0"/>
                <a:cs typeface="Arial" panose="020B0604020202020204" pitchFamily="34" charset="0"/>
              </a:rPr>
              <a:t/>
            </a:r>
            <a:br>
              <a:rPr lang="fr-FR" sz="1400" dirty="0" smtClean="0">
                <a:latin typeface="Decima" panose="02000506000000020004" pitchFamily="2" charset="0"/>
                <a:cs typeface="Arial" panose="020B0604020202020204" pitchFamily="34" charset="0"/>
              </a:rPr>
            </a:br>
            <a:r>
              <a:rPr lang="fr-FR" sz="1400" dirty="0" smtClean="0">
                <a:latin typeface="Decima" panose="02000506000000020004" pitchFamily="2" charset="0"/>
                <a:cs typeface="Arial" panose="020B0604020202020204" pitchFamily="34" charset="0"/>
              </a:rPr>
              <a:t>« </a:t>
            </a:r>
            <a:r>
              <a:rPr lang="fr-FR" sz="1400" dirty="0">
                <a:latin typeface="Decima" panose="02000506000000020004" pitchFamily="2" charset="0"/>
                <a:cs typeface="Arial" panose="020B0604020202020204" pitchFamily="34" charset="0"/>
              </a:rPr>
              <a:t>cœur métropolitain </a:t>
            </a:r>
            <a:r>
              <a:rPr lang="fr-FR" sz="1400" dirty="0" smtClean="0">
                <a:latin typeface="Decima" panose="02000506000000020004" pitchFamily="2" charset="0"/>
                <a:cs typeface="Arial" panose="020B0604020202020204" pitchFamily="34" charset="0"/>
              </a:rPr>
              <a:t>»</a:t>
            </a:r>
          </a:p>
          <a:p>
            <a:pPr marL="285750" indent="-28575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Faire </a:t>
            </a:r>
            <a:r>
              <a:rPr lang="fr-FR" sz="1400" dirty="0">
                <a:latin typeface="Decima" panose="02000506000000020004" pitchFamily="2" charset="0"/>
                <a:cs typeface="Arial" panose="020B0604020202020204" pitchFamily="34" charset="0"/>
              </a:rPr>
              <a:t>du renouvellement urbain une </a:t>
            </a:r>
            <a:r>
              <a:rPr lang="fr-FR" sz="1400" dirty="0" smtClean="0">
                <a:latin typeface="Decima" panose="02000506000000020004" pitchFamily="2" charset="0"/>
                <a:cs typeface="Arial" panose="020B0604020202020204" pitchFamily="34" charset="0"/>
              </a:rPr>
              <a:t>priorité pour l’ensemble des territoires de la métropole </a:t>
            </a:r>
            <a:endParaRPr lang="fr-FR" sz="1400" dirty="0">
              <a:latin typeface="Decima" panose="02000506000000020004" pitchFamily="2" charset="0"/>
              <a:cs typeface="Arial" panose="020B0604020202020204" pitchFamily="34" charset="0"/>
            </a:endParaRPr>
          </a:p>
          <a:p>
            <a:pPr marL="285750" indent="-28575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Structurer </a:t>
            </a:r>
            <a:r>
              <a:rPr lang="fr-FR" sz="1400" dirty="0">
                <a:latin typeface="Decima" panose="02000506000000020004" pitchFamily="2" charset="0"/>
                <a:cs typeface="Arial" panose="020B0604020202020204" pitchFamily="34" charset="0"/>
              </a:rPr>
              <a:t>les territoires périurbains, ruraux et montagnards afin de valoriser la qualité du cadre de </a:t>
            </a:r>
            <a:r>
              <a:rPr lang="fr-FR" sz="1400" dirty="0" smtClean="0">
                <a:latin typeface="Decima" panose="02000506000000020004" pitchFamily="2" charset="0"/>
                <a:cs typeface="Arial" panose="020B0604020202020204" pitchFamily="34" charset="0"/>
              </a:rPr>
              <a:t>vie</a:t>
            </a:r>
          </a:p>
          <a:p>
            <a:pPr marL="285750" indent="-28575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Faire </a:t>
            </a:r>
            <a:r>
              <a:rPr lang="fr-FR" sz="1400" dirty="0">
                <a:latin typeface="Decima" panose="02000506000000020004" pitchFamily="2" charset="0"/>
                <a:cs typeface="Arial" panose="020B0604020202020204" pitchFamily="34" charset="0"/>
              </a:rPr>
              <a:t>la ville des courtes distances en intensifiant le développement urbain autour des lignes de transports en commun</a:t>
            </a:r>
          </a:p>
        </p:txBody>
      </p:sp>
    </p:spTree>
    <p:extLst>
      <p:ext uri="{BB962C8B-B14F-4D97-AF65-F5344CB8AC3E}">
        <p14:creationId xmlns:p14="http://schemas.microsoft.com/office/powerpoint/2010/main" val="1659187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59832" y="-27384"/>
            <a:ext cx="4104456"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Construire une </a:t>
            </a:r>
            <a:r>
              <a:rPr lang="fr-FR" sz="2400" cap="small" dirty="0" smtClean="0">
                <a:latin typeface="Decima" panose="02000506000000020004" pitchFamily="2" charset="0"/>
              </a:rPr>
              <a:t>m</a:t>
            </a:r>
            <a:r>
              <a:rPr lang="fr-FR" sz="2000" cap="small" dirty="0" smtClean="0">
                <a:latin typeface="Decima" panose="02000506000000020004" pitchFamily="2" charset="0"/>
              </a:rPr>
              <a:t>étropole </a:t>
            </a:r>
            <a:r>
              <a:rPr lang="fr-FR" sz="2000" cap="small" dirty="0">
                <a:latin typeface="Decima" panose="02000506000000020004" pitchFamily="2" charset="0"/>
              </a:rPr>
              <a:t>polycentrique </a:t>
            </a:r>
            <a:endParaRPr lang="fr-FR" sz="2000" cap="small" dirty="0" smtClean="0">
              <a:latin typeface="Decima" panose="02000506000000020004" pitchFamily="2" charset="0"/>
            </a:endParaRPr>
          </a:p>
          <a:p>
            <a:r>
              <a:rPr lang="fr-FR" sz="2000" cap="small" dirty="0" smtClean="0">
                <a:latin typeface="Decima" panose="02000506000000020004" pitchFamily="2" charset="0"/>
              </a:rPr>
              <a:t>et </a:t>
            </a:r>
            <a:r>
              <a:rPr lang="fr-FR" sz="2000" cap="small" dirty="0">
                <a:latin typeface="Decima" panose="02000506000000020004" pitchFamily="2" charset="0"/>
              </a:rPr>
              <a:t>de proximité</a:t>
            </a:r>
          </a:p>
        </p:txBody>
      </p:sp>
      <p:sp>
        <p:nvSpPr>
          <p:cNvPr id="8" name="ZoneTexte 2"/>
          <p:cNvSpPr txBox="1">
            <a:spLocks noChangeArrowheads="1"/>
          </p:cNvSpPr>
          <p:nvPr/>
        </p:nvSpPr>
        <p:spPr bwMode="auto">
          <a:xfrm>
            <a:off x="323528" y="865995"/>
            <a:ext cx="3960440" cy="5659349"/>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spcBef>
                <a:spcPts val="300"/>
              </a:spcBef>
              <a:spcAft>
                <a:spcPts val="600"/>
              </a:spcAft>
            </a:pPr>
            <a:r>
              <a:rPr lang="fr-FR" sz="1600" b="1" i="1" dirty="0" smtClean="0">
                <a:latin typeface="+mn-lt"/>
              </a:rPr>
              <a:t>« Le </a:t>
            </a:r>
            <a:r>
              <a:rPr lang="fr-FR" sz="1600" b="1" i="1" dirty="0" err="1" smtClean="0">
                <a:latin typeface="+mn-lt"/>
              </a:rPr>
              <a:t>PLUi</a:t>
            </a:r>
            <a:r>
              <a:rPr lang="fr-FR" sz="1600" b="1" i="1" dirty="0" smtClean="0">
                <a:latin typeface="+mn-lt"/>
              </a:rPr>
              <a:t> affirme une armature urbaine constituée de centralités à trois échelles de territoires : celle de la proximité, celle du bassin de vie (</a:t>
            </a:r>
            <a:r>
              <a:rPr lang="fr-FR" sz="1600" b="1" i="1" dirty="0" err="1" smtClean="0">
                <a:latin typeface="+mn-lt"/>
              </a:rPr>
              <a:t>pluricommunale</a:t>
            </a:r>
            <a:r>
              <a:rPr lang="fr-FR" sz="1600" b="1" i="1" dirty="0" smtClean="0">
                <a:latin typeface="+mn-lt"/>
              </a:rPr>
              <a:t>) et celle du grand territoire (centralité métropolitaine) » p. 25</a:t>
            </a:r>
          </a:p>
          <a:p>
            <a:pPr>
              <a:spcBef>
                <a:spcPts val="300"/>
              </a:spcBef>
              <a:spcAft>
                <a:spcPts val="600"/>
              </a:spcAft>
            </a:pPr>
            <a:r>
              <a:rPr lang="fr-FR" sz="1600" b="1" i="1" dirty="0" smtClean="0">
                <a:latin typeface="+mn-lt"/>
              </a:rPr>
              <a:t> «</a:t>
            </a:r>
            <a:r>
              <a:rPr lang="fr-FR" sz="1600" b="1" i="1" dirty="0">
                <a:latin typeface="+mn-lt"/>
              </a:rPr>
              <a:t>  Il est nécessaire de préserver les caractéristiques et l’identité des territoires périurbains, ruraux et </a:t>
            </a:r>
            <a:r>
              <a:rPr lang="fr-FR" sz="1600" b="1" i="1" dirty="0" smtClean="0">
                <a:latin typeface="+mn-lt"/>
              </a:rPr>
              <a:t>montagnards » p. 24</a:t>
            </a:r>
          </a:p>
          <a:p>
            <a:pPr>
              <a:spcBef>
                <a:spcPts val="300"/>
              </a:spcBef>
              <a:spcAft>
                <a:spcPts val="600"/>
              </a:spcAft>
            </a:pPr>
            <a:r>
              <a:rPr lang="fr-FR" sz="1600" b="1" i="1" dirty="0" smtClean="0">
                <a:latin typeface="+mn-lt"/>
              </a:rPr>
              <a:t>« Il s’agira de </a:t>
            </a:r>
            <a:r>
              <a:rPr lang="fr-FR" sz="1600" b="1" i="1" dirty="0">
                <a:latin typeface="+mn-lt"/>
              </a:rPr>
              <a:t>conforter en priorité les </a:t>
            </a:r>
            <a:r>
              <a:rPr lang="fr-FR" sz="1600" b="1" i="1" dirty="0" err="1">
                <a:latin typeface="+mn-lt"/>
              </a:rPr>
              <a:t>centres-villes</a:t>
            </a:r>
            <a:r>
              <a:rPr lang="fr-FR" sz="1600" b="1" i="1" dirty="0">
                <a:latin typeface="+mn-lt"/>
              </a:rPr>
              <a:t>, centres-bourgs et centres-villages </a:t>
            </a:r>
            <a:r>
              <a:rPr lang="fr-FR" sz="1600" b="1" i="1" dirty="0" smtClean="0">
                <a:latin typeface="+mn-lt"/>
              </a:rPr>
              <a:t>existants » p. 24</a:t>
            </a:r>
          </a:p>
          <a:p>
            <a:pPr>
              <a:spcBef>
                <a:spcPts val="300"/>
              </a:spcBef>
              <a:spcAft>
                <a:spcPts val="600"/>
              </a:spcAft>
            </a:pPr>
            <a:endParaRPr lang="fr-FR" sz="1600" b="1" i="1" dirty="0" smtClean="0">
              <a:latin typeface="+mn-lt"/>
            </a:endParaRPr>
          </a:p>
          <a:p>
            <a:pPr>
              <a:spcBef>
                <a:spcPts val="300"/>
              </a:spcBef>
              <a:spcAft>
                <a:spcPts val="600"/>
              </a:spcAft>
            </a:pPr>
            <a:r>
              <a:rPr lang="fr-FR" sz="1800" b="1" dirty="0" smtClean="0">
                <a:latin typeface="+mn-lt"/>
              </a:rPr>
              <a:t>Diagnostic et enjeux</a:t>
            </a:r>
          </a:p>
          <a:p>
            <a:pPr>
              <a:spcBef>
                <a:spcPts val="300"/>
              </a:spcBef>
              <a:spcAft>
                <a:spcPts val="600"/>
              </a:spcAft>
            </a:pPr>
            <a:r>
              <a:rPr lang="fr-FR" sz="1400" dirty="0" smtClean="0">
                <a:latin typeface="+mn-lt"/>
              </a:rPr>
              <a:t>Une géographie très marquée qui structure le territoire avec une grande richesse de milieux (plaines, coteaux, plateaux et montagne)</a:t>
            </a:r>
          </a:p>
          <a:p>
            <a:pPr>
              <a:spcBef>
                <a:spcPts val="300"/>
              </a:spcBef>
              <a:spcAft>
                <a:spcPts val="600"/>
              </a:spcAft>
            </a:pPr>
            <a:endParaRPr lang="fr-FR" sz="1400" dirty="0">
              <a:latin typeface="+mn-lt"/>
            </a:endParaRPr>
          </a:p>
          <a:p>
            <a:pPr>
              <a:spcBef>
                <a:spcPts val="300"/>
              </a:spcBef>
              <a:spcAft>
                <a:spcPts val="600"/>
              </a:spcAft>
            </a:pPr>
            <a:r>
              <a:rPr lang="fr-FR" sz="1400" dirty="0" smtClean="0">
                <a:latin typeface="+mn-lt"/>
              </a:rPr>
              <a:t>Une demande de proximité exprimée par les habitants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1245">
            <a:off x="5324658" y="680528"/>
            <a:ext cx="3331716" cy="2221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ZoneTexte 2"/>
          <p:cNvSpPr txBox="1">
            <a:spLocks noChangeArrowheads="1"/>
          </p:cNvSpPr>
          <p:nvPr/>
        </p:nvSpPr>
        <p:spPr bwMode="auto">
          <a:xfrm>
            <a:off x="4860032" y="3140968"/>
            <a:ext cx="4032448" cy="3625458"/>
          </a:xfrm>
          <a:prstGeom prst="rect">
            <a:avLst/>
          </a:prstGeom>
          <a:noFill/>
          <a:ln>
            <a:noFill/>
          </a:ln>
          <a:extLst/>
        </p:spPr>
        <p:txBody>
          <a:bodyPr wrap="square" lIns="80115" tIns="40058" rIns="80115" bIns="40058">
            <a:spAutoFit/>
          </a:bodyPr>
          <a:lstStyle>
            <a:lvl1pPr defTabSz="393700" eaLnBrk="0" hangingPunct="0">
              <a:spcBef>
                <a:spcPts val="725"/>
              </a:spcBef>
              <a:buClr>
                <a:srgbClr val="000000"/>
              </a:buClr>
              <a:buSzPct val="100000"/>
              <a:buFont typeface="Times New Roman" pitchFamily="18" charset="0"/>
              <a:defRPr sz="2900">
                <a:solidFill>
                  <a:srgbClr val="000000"/>
                </a:solidFill>
                <a:latin typeface="Times New Roman" pitchFamily="18" charset="0"/>
                <a:cs typeface="Lucida Sans Unicode" pitchFamily="34" charset="0"/>
              </a:defRPr>
            </a:lvl1pPr>
            <a:lvl2pPr marL="936625" defTabSz="393700" eaLnBrk="0" hangingPunct="0">
              <a:spcBef>
                <a:spcPts val="638"/>
              </a:spcBef>
              <a:buClr>
                <a:srgbClr val="000000"/>
              </a:buClr>
              <a:buSzPct val="100000"/>
              <a:buFont typeface="Times New Roman" pitchFamily="18" charset="0"/>
              <a:defRPr sz="2500">
                <a:solidFill>
                  <a:srgbClr val="000000"/>
                </a:solidFill>
                <a:latin typeface="Times New Roman" pitchFamily="18" charset="0"/>
                <a:cs typeface="Lucida Sans Unicode" pitchFamily="34" charset="0"/>
              </a:defRPr>
            </a:lvl2pPr>
            <a:lvl3pPr marL="1001713" indent="-200025" defTabSz="393700" eaLnBrk="0" hangingPunct="0">
              <a:spcBef>
                <a:spcPts val="550"/>
              </a:spcBef>
              <a:buClr>
                <a:srgbClr val="000000"/>
              </a:buClr>
              <a:buSzPct val="100000"/>
              <a:buFont typeface="Times New Roman" pitchFamily="18" charset="0"/>
              <a:defRPr sz="2200">
                <a:solidFill>
                  <a:srgbClr val="000000"/>
                </a:solidFill>
                <a:latin typeface="Times New Roman" pitchFamily="18" charset="0"/>
                <a:cs typeface="Lucida Sans Unicode" pitchFamily="34" charset="0"/>
              </a:defRPr>
            </a:lvl3pPr>
            <a:lvl4pPr marL="1401763"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4pPr>
            <a:lvl5pPr marL="1803400" indent="-200025" defTabSz="393700" eaLnBrk="0" hangingPunct="0">
              <a:spcBef>
                <a:spcPts val="450"/>
              </a:spcBef>
              <a:buClr>
                <a:srgbClr val="000000"/>
              </a:buClr>
              <a:buSzPct val="100000"/>
              <a:buFont typeface="Times New Roman" pitchFamily="18" charset="0"/>
              <a:defRPr>
                <a:solidFill>
                  <a:srgbClr val="000000"/>
                </a:solidFill>
                <a:latin typeface="Times New Roman" pitchFamily="18" charset="0"/>
                <a:cs typeface="Lucida Sans Unicode" pitchFamily="34" charset="0"/>
              </a:defRPr>
            </a:lvl5pPr>
            <a:lvl6pPr marL="22606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6pPr>
            <a:lvl7pPr marL="27178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7pPr>
            <a:lvl8pPr marL="31750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8pPr>
            <a:lvl9pPr marL="3632200" indent="-200025" defTabSz="393700" eaLnBrk="0" fontAlgn="base" hangingPunct="0">
              <a:spcBef>
                <a:spcPts val="450"/>
              </a:spcBef>
              <a:spcAft>
                <a:spcPct val="0"/>
              </a:spcAft>
              <a:buClr>
                <a:srgbClr val="000000"/>
              </a:buClr>
              <a:buSzPct val="100000"/>
              <a:buFont typeface="Times New Roman" pitchFamily="18" charset="0"/>
              <a:defRPr>
                <a:solidFill>
                  <a:srgbClr val="000000"/>
                </a:solidFill>
                <a:latin typeface="Times New Roman" pitchFamily="18" charset="0"/>
                <a:cs typeface="Lucida Sans Unicode" pitchFamily="34" charset="0"/>
              </a:defRPr>
            </a:lvl9pPr>
          </a:lstStyle>
          <a:p>
            <a:pPr algn="just">
              <a:spcBef>
                <a:spcPts val="300"/>
              </a:spcBef>
            </a:pPr>
            <a:r>
              <a:rPr lang="fr-FR" sz="1800" b="1" u="sng" cap="small" dirty="0">
                <a:latin typeface="Decima" panose="02000506000000020004" pitchFamily="2" charset="0"/>
              </a:rPr>
              <a:t>Les </a:t>
            </a:r>
            <a:r>
              <a:rPr lang="fr-FR" sz="1800" b="1" u="sng" cap="small" dirty="0" smtClean="0">
                <a:latin typeface="Decima" panose="02000506000000020004" pitchFamily="2" charset="0"/>
              </a:rPr>
              <a:t>orientations du </a:t>
            </a:r>
            <a:r>
              <a:rPr lang="fr-FR" sz="1800" b="1" u="sng" cap="small" dirty="0">
                <a:latin typeface="Decima" panose="02000506000000020004" pitchFamily="2" charset="0"/>
              </a:rPr>
              <a:t>PADD</a:t>
            </a:r>
          </a:p>
          <a:p>
            <a:pPr marL="342900" indent="-34290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Structurer </a:t>
            </a:r>
            <a:r>
              <a:rPr lang="fr-FR" sz="1400" dirty="0">
                <a:latin typeface="Decima" panose="02000506000000020004" pitchFamily="2" charset="0"/>
                <a:cs typeface="Arial" panose="020B0604020202020204" pitchFamily="34" charset="0"/>
              </a:rPr>
              <a:t>les usages du quotidien dans des centralités de </a:t>
            </a:r>
            <a:r>
              <a:rPr lang="fr-FR" sz="1400" dirty="0" smtClean="0">
                <a:latin typeface="Decima" panose="02000506000000020004" pitchFamily="2" charset="0"/>
                <a:cs typeface="Arial" panose="020B0604020202020204" pitchFamily="34" charset="0"/>
              </a:rPr>
              <a:t>proximité</a:t>
            </a:r>
          </a:p>
          <a:p>
            <a:pPr marL="342900" indent="-34290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Conforter </a:t>
            </a:r>
            <a:r>
              <a:rPr lang="fr-FR" sz="1400" dirty="0">
                <a:latin typeface="Decima" panose="02000506000000020004" pitchFamily="2" charset="0"/>
                <a:cs typeface="Arial" panose="020B0604020202020204" pitchFamily="34" charset="0"/>
              </a:rPr>
              <a:t>et valoriser </a:t>
            </a:r>
            <a:r>
              <a:rPr lang="fr-FR" sz="1400" dirty="0" smtClean="0">
                <a:latin typeface="Decima" panose="02000506000000020004" pitchFamily="2" charset="0"/>
                <a:cs typeface="Arial" panose="020B0604020202020204" pitchFamily="34" charset="0"/>
              </a:rPr>
              <a:t>les </a:t>
            </a:r>
            <a:r>
              <a:rPr lang="fr-FR" sz="1400" dirty="0">
                <a:latin typeface="Decima" panose="02000506000000020004" pitchFamily="2" charset="0"/>
                <a:cs typeface="Arial" panose="020B0604020202020204" pitchFamily="34" charset="0"/>
              </a:rPr>
              <a:t>centralités </a:t>
            </a:r>
            <a:r>
              <a:rPr lang="fr-FR" sz="1400" dirty="0" err="1" smtClean="0">
                <a:latin typeface="Decima" panose="02000506000000020004" pitchFamily="2" charset="0"/>
                <a:cs typeface="Arial" panose="020B0604020202020204" pitchFamily="34" charset="0"/>
              </a:rPr>
              <a:t>pluricommunales</a:t>
            </a:r>
            <a:endParaRPr lang="fr-FR" sz="1400" dirty="0">
              <a:latin typeface="Decima" panose="02000506000000020004" pitchFamily="2" charset="0"/>
              <a:cs typeface="Arial" panose="020B0604020202020204" pitchFamily="34" charset="0"/>
            </a:endParaRPr>
          </a:p>
          <a:p>
            <a:pPr marL="342900" indent="-34290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Développer </a:t>
            </a:r>
            <a:r>
              <a:rPr lang="fr-FR" sz="1400" dirty="0">
                <a:latin typeface="Decima" panose="02000506000000020004" pitchFamily="2" charset="0"/>
                <a:cs typeface="Arial" panose="020B0604020202020204" pitchFamily="34" charset="0"/>
              </a:rPr>
              <a:t>un réseau de centralités </a:t>
            </a:r>
            <a:r>
              <a:rPr lang="fr-FR" sz="1400" dirty="0" smtClean="0">
                <a:latin typeface="Decima" panose="02000506000000020004" pitchFamily="2" charset="0"/>
                <a:cs typeface="Arial" panose="020B0604020202020204" pitchFamily="34" charset="0"/>
              </a:rPr>
              <a:t>et d’axes métropolitains</a:t>
            </a:r>
          </a:p>
          <a:p>
            <a:pPr marL="714375" indent="-171450" algn="just">
              <a:spcBef>
                <a:spcPts val="0"/>
              </a:spcBef>
              <a:buFont typeface="Courier New" panose="02070309020205020404" pitchFamily="49" charset="0"/>
              <a:buChar char="o"/>
            </a:pPr>
            <a:r>
              <a:rPr lang="fr-FR" sz="1100" i="1" dirty="0">
                <a:latin typeface="Decima" panose="02000506000000020004" pitchFamily="2" charset="0"/>
                <a:cs typeface="Arial" panose="020B0604020202020204" pitchFamily="34" charset="0"/>
              </a:rPr>
              <a:t>Affirmer le centre-ville de Grenoble comme « Cœur de la Métropole »</a:t>
            </a:r>
          </a:p>
          <a:p>
            <a:pPr marL="714375" indent="-171450" algn="just">
              <a:spcBef>
                <a:spcPts val="0"/>
              </a:spcBef>
              <a:buFont typeface="Courier New" panose="02070309020205020404" pitchFamily="49" charset="0"/>
              <a:buChar char="o"/>
            </a:pPr>
            <a:r>
              <a:rPr lang="fr-FR" sz="1100" i="1" dirty="0">
                <a:latin typeface="Decima" panose="02000506000000020004" pitchFamily="2" charset="0"/>
                <a:cs typeface="Arial" panose="020B0604020202020204" pitchFamily="34" charset="0"/>
              </a:rPr>
              <a:t>Structurer le rôle de la centralité métropolitaine sud </a:t>
            </a:r>
          </a:p>
          <a:p>
            <a:pPr marL="714375" indent="-171450" algn="just">
              <a:spcBef>
                <a:spcPts val="0"/>
              </a:spcBef>
              <a:buFont typeface="Courier New" panose="02070309020205020404" pitchFamily="49" charset="0"/>
              <a:buChar char="o"/>
            </a:pPr>
            <a:r>
              <a:rPr lang="fr-FR" sz="1100" i="1" dirty="0">
                <a:latin typeface="Decima" panose="02000506000000020004" pitchFamily="2" charset="0"/>
                <a:cs typeface="Arial" panose="020B0604020202020204" pitchFamily="34" charset="0"/>
              </a:rPr>
              <a:t>Conforter l’organisation des branches nord-ouest et nord-est</a:t>
            </a:r>
          </a:p>
          <a:p>
            <a:pPr marL="714375" indent="-171450" algn="just">
              <a:spcBef>
                <a:spcPts val="0"/>
              </a:spcBef>
              <a:buFont typeface="Courier New" panose="02070309020205020404" pitchFamily="49" charset="0"/>
              <a:buChar char="o"/>
            </a:pPr>
            <a:r>
              <a:rPr lang="fr-FR" sz="1100" i="1" dirty="0">
                <a:latin typeface="Decima" panose="02000506000000020004" pitchFamily="2" charset="0"/>
                <a:cs typeface="Arial" panose="020B0604020202020204" pitchFamily="34" charset="0"/>
              </a:rPr>
              <a:t>Affirmer Vizille comme centralité métropolitaine du grand sud</a:t>
            </a:r>
          </a:p>
          <a:p>
            <a:pPr marL="361950" indent="-361950" algn="just">
              <a:buFont typeface="Arial" panose="020B0604020202020204" pitchFamily="34" charset="0"/>
              <a:buChar char="•"/>
            </a:pPr>
            <a:r>
              <a:rPr lang="fr-FR" sz="1400" dirty="0" smtClean="0">
                <a:latin typeface="Decima" panose="02000506000000020004" pitchFamily="2" charset="0"/>
                <a:cs typeface="Arial" panose="020B0604020202020204" pitchFamily="34" charset="0"/>
              </a:rPr>
              <a:t>Intégrer </a:t>
            </a:r>
            <a:r>
              <a:rPr lang="fr-FR" sz="1400" dirty="0">
                <a:latin typeface="Decima" panose="02000506000000020004" pitchFamily="2" charset="0"/>
                <a:cs typeface="Arial" panose="020B0604020202020204" pitchFamily="34" charset="0"/>
              </a:rPr>
              <a:t>les centralités métropolitaines spécialisées dans la </a:t>
            </a:r>
            <a:r>
              <a:rPr lang="fr-FR" sz="1400" dirty="0" smtClean="0">
                <a:latin typeface="Decima" panose="02000506000000020004" pitchFamily="2" charset="0"/>
                <a:cs typeface="Arial" panose="020B0604020202020204" pitchFamily="34" charset="0"/>
              </a:rPr>
              <a:t>ville</a:t>
            </a:r>
            <a:endParaRPr lang="fr-FR" sz="1400" dirty="0">
              <a:latin typeface="Decima" panose="02000506000000020004" pitchFamily="2" charset="0"/>
              <a:cs typeface="Arial" panose="020B0604020202020204" pitchFamily="34" charset="0"/>
            </a:endParaRPr>
          </a:p>
        </p:txBody>
      </p:sp>
    </p:spTree>
    <p:extLst>
      <p:ext uri="{BB962C8B-B14F-4D97-AF65-F5344CB8AC3E}">
        <p14:creationId xmlns:p14="http://schemas.microsoft.com/office/powerpoint/2010/main" val="360001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C7A1904-49EE-4DBA-8686-2F0AC22A4E8D}" type="slidenum">
              <a:rPr lang="fr-FR" smtClean="0"/>
              <a:pPr/>
              <a:t>9</a:t>
            </a:fld>
            <a:endParaRPr lang="fr-FR"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744713"/>
            <a:ext cx="4824056" cy="6068663"/>
          </a:xfrm>
          <a:prstGeom prst="rect">
            <a:avLst/>
          </a:prstGeom>
        </p:spPr>
      </p:pic>
      <p:sp>
        <p:nvSpPr>
          <p:cNvPr id="3" name="ZoneTexte 2"/>
          <p:cNvSpPr txBox="1"/>
          <p:nvPr/>
        </p:nvSpPr>
        <p:spPr>
          <a:xfrm>
            <a:off x="5148064" y="1629955"/>
            <a:ext cx="3816424" cy="4247317"/>
          </a:xfrm>
          <a:prstGeom prst="rect">
            <a:avLst/>
          </a:prstGeom>
          <a:noFill/>
        </p:spPr>
        <p:txBody>
          <a:bodyPr wrap="square" rtlCol="0">
            <a:spAutoFit/>
          </a:bodyPr>
          <a:lstStyle/>
          <a:p>
            <a:r>
              <a:rPr lang="fr-FR" dirty="0" smtClean="0">
                <a:latin typeface="Decima" panose="02000506000000020004" pitchFamily="2" charset="0"/>
              </a:rPr>
              <a:t>Des villages et des quartiers pour les usages du quotidien</a:t>
            </a:r>
          </a:p>
          <a:p>
            <a:endParaRPr lang="fr-FR" dirty="0">
              <a:latin typeface="Decima" panose="02000506000000020004" pitchFamily="2" charset="0"/>
            </a:endParaRPr>
          </a:p>
          <a:p>
            <a:r>
              <a:rPr lang="fr-FR" dirty="0" smtClean="0">
                <a:latin typeface="Decima" panose="02000506000000020004" pitchFamily="2" charset="0"/>
              </a:rPr>
              <a:t>Un réseau de bourgs et de </a:t>
            </a:r>
            <a:r>
              <a:rPr lang="fr-FR" dirty="0" err="1" smtClean="0">
                <a:latin typeface="Decima" panose="02000506000000020004" pitchFamily="2" charset="0"/>
              </a:rPr>
              <a:t>centres-villes</a:t>
            </a:r>
            <a:r>
              <a:rPr lang="fr-FR" dirty="0" smtClean="0">
                <a:latin typeface="Decima" panose="02000506000000020004" pitchFamily="2" charset="0"/>
              </a:rPr>
              <a:t> pour des services de proximité </a:t>
            </a:r>
          </a:p>
          <a:p>
            <a:endParaRPr lang="fr-FR" dirty="0">
              <a:latin typeface="Decima" panose="02000506000000020004" pitchFamily="2" charset="0"/>
            </a:endParaRPr>
          </a:p>
          <a:p>
            <a:r>
              <a:rPr lang="fr-FR" dirty="0" smtClean="0">
                <a:latin typeface="Decima" panose="02000506000000020004" pitchFamily="2" charset="0"/>
              </a:rPr>
              <a:t>Des centralités métropolitaines fortes pour une large offre de services (culture, commerce, santé, loisir, sport)</a:t>
            </a:r>
          </a:p>
          <a:p>
            <a:endParaRPr lang="fr-FR" dirty="0">
              <a:latin typeface="Decima" panose="02000506000000020004" pitchFamily="2" charset="0"/>
            </a:endParaRPr>
          </a:p>
          <a:p>
            <a:r>
              <a:rPr lang="fr-FR" dirty="0" smtClean="0">
                <a:latin typeface="Decima" panose="02000506000000020004" pitchFamily="2" charset="0"/>
              </a:rPr>
              <a:t>Des centralités spécialisées autour de services d’excellence (CHU, université, parcs d’activités)</a:t>
            </a:r>
          </a:p>
          <a:p>
            <a:endParaRPr lang="fr-FR" dirty="0">
              <a:latin typeface="Decima" panose="02000506000000020004" pitchFamily="2" charset="0"/>
            </a:endParaRPr>
          </a:p>
          <a:p>
            <a:r>
              <a:rPr lang="fr-FR" dirty="0" smtClean="0">
                <a:latin typeface="Decima" panose="02000506000000020004" pitchFamily="2" charset="0"/>
              </a:rPr>
              <a:t>Un réseau de sites touristiques</a:t>
            </a:r>
          </a:p>
        </p:txBody>
      </p:sp>
      <p:sp>
        <p:nvSpPr>
          <p:cNvPr id="6" name="Rectangle 5"/>
          <p:cNvSpPr/>
          <p:nvPr/>
        </p:nvSpPr>
        <p:spPr>
          <a:xfrm>
            <a:off x="3059832" y="-27384"/>
            <a:ext cx="4104456" cy="707886"/>
          </a:xfrm>
          <a:prstGeom prst="rect">
            <a:avLst/>
          </a:prstGeom>
          <a:solidFill>
            <a:srgbClr val="FFF100"/>
          </a:solidFill>
        </p:spPr>
        <p:txBody>
          <a:bodyPr wrap="square">
            <a:spAutoFit/>
          </a:bodyPr>
          <a:lstStyle/>
          <a:p>
            <a:r>
              <a:rPr lang="fr-FR" sz="2000" cap="small" dirty="0" smtClean="0">
                <a:latin typeface="Decima" panose="02000506000000020004" pitchFamily="2" charset="0"/>
              </a:rPr>
              <a:t>Construire une </a:t>
            </a:r>
            <a:r>
              <a:rPr lang="fr-FR" sz="2400" cap="small" dirty="0" smtClean="0">
                <a:latin typeface="Decima" panose="02000506000000020004" pitchFamily="2" charset="0"/>
              </a:rPr>
              <a:t>m</a:t>
            </a:r>
            <a:r>
              <a:rPr lang="fr-FR" sz="2000" cap="small" dirty="0" smtClean="0">
                <a:latin typeface="Decima" panose="02000506000000020004" pitchFamily="2" charset="0"/>
              </a:rPr>
              <a:t>étropole </a:t>
            </a:r>
            <a:r>
              <a:rPr lang="fr-FR" sz="2000" cap="small" dirty="0">
                <a:latin typeface="Decima" panose="02000506000000020004" pitchFamily="2" charset="0"/>
              </a:rPr>
              <a:t>polycentrique </a:t>
            </a:r>
            <a:endParaRPr lang="fr-FR" sz="2000" cap="small" dirty="0" smtClean="0">
              <a:latin typeface="Decima" panose="02000506000000020004" pitchFamily="2" charset="0"/>
            </a:endParaRPr>
          </a:p>
          <a:p>
            <a:r>
              <a:rPr lang="fr-FR" sz="2000" cap="small" dirty="0" smtClean="0">
                <a:latin typeface="Decima" panose="02000506000000020004" pitchFamily="2" charset="0"/>
              </a:rPr>
              <a:t>et </a:t>
            </a:r>
            <a:r>
              <a:rPr lang="fr-FR" sz="2000" cap="small" dirty="0">
                <a:latin typeface="Decima" panose="02000506000000020004" pitchFamily="2" charset="0"/>
              </a:rPr>
              <a:t>de proximité</a:t>
            </a:r>
          </a:p>
        </p:txBody>
      </p:sp>
    </p:spTree>
    <p:extLst>
      <p:ext uri="{BB962C8B-B14F-4D97-AF65-F5344CB8AC3E}">
        <p14:creationId xmlns:p14="http://schemas.microsoft.com/office/powerpoint/2010/main" val="878083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21069</TotalTime>
  <Words>1957</Words>
  <Application>Microsoft Office PowerPoint</Application>
  <PresentationFormat>Affichage à l'écran (4:3)</PresentationFormat>
  <Paragraphs>394</Paragraphs>
  <Slides>29</Slides>
  <Notes>8</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  Orientations générales du  Projet d’Aménagement et de Développement Durables     EP Scot 13 décembre 2016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bruno magnier</dc:creator>
  <cp:lastModifiedBy>Bruno Magnier</cp:lastModifiedBy>
  <cp:revision>798</cp:revision>
  <cp:lastPrinted>2016-10-05T14:10:26Z</cp:lastPrinted>
  <dcterms:created xsi:type="dcterms:W3CDTF">2015-10-11T08:38:17Z</dcterms:created>
  <dcterms:modified xsi:type="dcterms:W3CDTF">2016-12-06T14:57:49Z</dcterms:modified>
</cp:coreProperties>
</file>