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12"/>
  </p:notesMasterIdLst>
  <p:handoutMasterIdLst>
    <p:handoutMasterId r:id="rId13"/>
  </p:handoutMasterIdLst>
  <p:sldIdLst>
    <p:sldId id="256" r:id="rId2"/>
    <p:sldId id="396" r:id="rId3"/>
    <p:sldId id="404" r:id="rId4"/>
    <p:sldId id="400" r:id="rId5"/>
    <p:sldId id="399" r:id="rId6"/>
    <p:sldId id="395" r:id="rId7"/>
    <p:sldId id="384" r:id="rId8"/>
    <p:sldId id="401" r:id="rId9"/>
    <p:sldId id="402" r:id="rId10"/>
    <p:sldId id="403" r:id="rId11"/>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2332"/>
    <a:srgbClr val="134399"/>
    <a:srgbClr val="86292D"/>
    <a:srgbClr val="86160B"/>
    <a:srgbClr val="FF9933"/>
    <a:srgbClr val="961B2E"/>
    <a:srgbClr val="861D38"/>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87831" autoAdjust="0"/>
  </p:normalViewPr>
  <p:slideViewPr>
    <p:cSldViewPr snapToGrid="0" snapToObjects="1">
      <p:cViewPr>
        <p:scale>
          <a:sx n="100" d="100"/>
          <a:sy n="100" d="100"/>
        </p:scale>
        <p:origin x="-296" y="8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46"/>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E2835-17AD-47AA-9B22-C8F0CF6F752C}"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fr-FR"/>
        </a:p>
      </dgm:t>
    </dgm:pt>
    <dgm:pt modelId="{740ED46C-9DAD-4B59-83B5-563D5EB2C932}">
      <dgm:prSet phldrT="[Texte]" custT="1"/>
      <dgm:spPr>
        <a:solidFill>
          <a:srgbClr val="C00000"/>
        </a:solidFill>
      </dgm:spPr>
      <dgm:t>
        <a:bodyPr/>
        <a:lstStyle/>
        <a:p>
          <a:r>
            <a:rPr lang="fr-FR" sz="1800" b="1" dirty="0" smtClean="0">
              <a:latin typeface="Eurostile"/>
            </a:rPr>
            <a:t>La transition énergétique</a:t>
          </a:r>
          <a:endParaRPr lang="fr-FR" sz="1800" b="1" dirty="0">
            <a:latin typeface="Eurostile"/>
          </a:endParaRPr>
        </a:p>
      </dgm:t>
    </dgm:pt>
    <dgm:pt modelId="{A82D7625-172D-472B-8CC9-369939EC057E}" type="parTrans" cxnId="{14AEACA5-FC61-4308-BFF4-EAD839C2609B}">
      <dgm:prSet/>
      <dgm:spPr/>
      <dgm:t>
        <a:bodyPr/>
        <a:lstStyle/>
        <a:p>
          <a:endParaRPr lang="fr-FR"/>
        </a:p>
      </dgm:t>
    </dgm:pt>
    <dgm:pt modelId="{F2E51685-42BA-4407-AA57-E29549403918}" type="sibTrans" cxnId="{14AEACA5-FC61-4308-BFF4-EAD839C2609B}">
      <dgm:prSet/>
      <dgm:spPr/>
      <dgm:t>
        <a:bodyPr/>
        <a:lstStyle/>
        <a:p>
          <a:endParaRPr lang="fr-FR"/>
        </a:p>
      </dgm:t>
    </dgm:pt>
    <dgm:pt modelId="{911AC839-6C7C-4E69-9308-3AFC72061EE7}">
      <dgm:prSet phldrT="[Texte]"/>
      <dgm:spPr/>
      <dgm:t>
        <a:bodyPr/>
        <a:lstStyle/>
        <a:p>
          <a:r>
            <a:rPr lang="fr-FR" b="1" smtClean="0">
              <a:latin typeface="Eurostile"/>
            </a:rPr>
            <a:t>La croissance verte  </a:t>
          </a:r>
          <a:r>
            <a:rPr lang="fr-FR" smtClean="0">
              <a:latin typeface="Eurostile"/>
            </a:rPr>
            <a:t>: </a:t>
          </a:r>
        </a:p>
        <a:p>
          <a:r>
            <a:rPr lang="fr-FR" smtClean="0">
              <a:latin typeface="Eurostile"/>
            </a:rPr>
            <a:t>un moteur de relance de l’économie</a:t>
          </a:r>
          <a:endParaRPr lang="fr-FR" dirty="0">
            <a:latin typeface="Eurostile"/>
          </a:endParaRPr>
        </a:p>
      </dgm:t>
    </dgm:pt>
    <dgm:pt modelId="{E07FB96B-765A-41EE-B7F5-04D2CA4BC591}" type="parTrans" cxnId="{1B10DE17-13D9-4D81-9CDD-BC92881E0296}">
      <dgm:prSet/>
      <dgm:spPr/>
      <dgm:t>
        <a:bodyPr/>
        <a:lstStyle/>
        <a:p>
          <a:endParaRPr lang="fr-FR"/>
        </a:p>
      </dgm:t>
    </dgm:pt>
    <dgm:pt modelId="{DEF2E5F2-105F-46D8-9C9F-CB946714A03F}" type="sibTrans" cxnId="{1B10DE17-13D9-4D81-9CDD-BC92881E0296}">
      <dgm:prSet/>
      <dgm:spPr/>
      <dgm:t>
        <a:bodyPr/>
        <a:lstStyle/>
        <a:p>
          <a:endParaRPr lang="fr-FR"/>
        </a:p>
      </dgm:t>
    </dgm:pt>
    <dgm:pt modelId="{145D6E34-AEDD-4005-B4E5-5C36A5EBBEF5}">
      <dgm:prSet phldrT="[Texte]">
        <dgm:style>
          <a:lnRef idx="1">
            <a:schemeClr val="accent5"/>
          </a:lnRef>
          <a:fillRef idx="2">
            <a:schemeClr val="accent5"/>
          </a:fillRef>
          <a:effectRef idx="1">
            <a:schemeClr val="accent5"/>
          </a:effectRef>
          <a:fontRef idx="minor">
            <a:schemeClr val="dk1"/>
          </a:fontRef>
        </dgm:style>
      </dgm:prSet>
      <dgm:spPr/>
      <dgm:t>
        <a:bodyPr/>
        <a:lstStyle/>
        <a:p>
          <a:r>
            <a:rPr lang="fr-FR" b="1" dirty="0" smtClean="0">
              <a:latin typeface="Eurostile"/>
            </a:rPr>
            <a:t>Des sujets sociétaux décisifs </a:t>
          </a:r>
          <a:r>
            <a:rPr lang="fr-FR" dirty="0" smtClean="0">
              <a:latin typeface="Eurostile"/>
            </a:rPr>
            <a:t>:</a:t>
          </a:r>
        </a:p>
        <a:p>
          <a:r>
            <a:rPr lang="fr-FR" dirty="0" smtClean="0">
              <a:latin typeface="Eurostile"/>
            </a:rPr>
            <a:t>lutte contre le changement climatique et la précarité énergétique, adaptation au CC</a:t>
          </a:r>
          <a:endParaRPr lang="fr-FR" dirty="0">
            <a:latin typeface="Eurostile"/>
          </a:endParaRPr>
        </a:p>
      </dgm:t>
    </dgm:pt>
    <dgm:pt modelId="{4DC2F09E-8C4A-4E1E-88E3-37416C66FDFB}" type="parTrans" cxnId="{9E684B85-6694-4958-8FAB-1DF382D578D3}">
      <dgm:prSet/>
      <dgm:spPr/>
      <dgm:t>
        <a:bodyPr/>
        <a:lstStyle/>
        <a:p>
          <a:endParaRPr lang="fr-FR"/>
        </a:p>
      </dgm:t>
    </dgm:pt>
    <dgm:pt modelId="{9B33CCD7-406D-45E3-B3F4-F549E5BD2E04}" type="sibTrans" cxnId="{9E684B85-6694-4958-8FAB-1DF382D578D3}">
      <dgm:prSet/>
      <dgm:spPr/>
      <dgm:t>
        <a:bodyPr/>
        <a:lstStyle/>
        <a:p>
          <a:endParaRPr lang="fr-FR"/>
        </a:p>
      </dgm:t>
    </dgm:pt>
    <dgm:pt modelId="{7BC8CC59-7112-4C43-AEA2-45BA30870700}">
      <dgm:prSet phldrT="[Texte]">
        <dgm:style>
          <a:lnRef idx="1">
            <a:schemeClr val="accent2"/>
          </a:lnRef>
          <a:fillRef idx="2">
            <a:schemeClr val="accent2"/>
          </a:fillRef>
          <a:effectRef idx="1">
            <a:schemeClr val="accent2"/>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dirty="0" smtClean="0">
              <a:latin typeface="Eurostile"/>
            </a:rPr>
            <a:t>Une place des territoires renforcée : </a:t>
          </a:r>
          <a:r>
            <a:rPr lang="fr-FR" b="0" dirty="0" smtClean="0">
              <a:latin typeface="Eurostile"/>
            </a:rPr>
            <a:t>SRADDET</a:t>
          </a:r>
        </a:p>
        <a:p>
          <a:pPr lvl="0" defTabSz="666750">
            <a:lnSpc>
              <a:spcPct val="90000"/>
            </a:lnSpc>
            <a:spcBef>
              <a:spcPct val="0"/>
            </a:spcBef>
            <a:spcAft>
              <a:spcPct val="35000"/>
            </a:spcAft>
          </a:pPr>
          <a:r>
            <a:rPr lang="fr-FR" b="0" dirty="0" err="1" smtClean="0">
              <a:latin typeface="Eurostile"/>
            </a:rPr>
            <a:t>SCoT</a:t>
          </a:r>
          <a:r>
            <a:rPr lang="fr-FR" b="0" dirty="0" smtClean="0">
              <a:latin typeface="Eurostile"/>
            </a:rPr>
            <a:t>, PCEAT, PDU, </a:t>
          </a:r>
          <a:r>
            <a:rPr lang="fr-FR" b="0" dirty="0" err="1" smtClean="0">
              <a:latin typeface="Eurostile"/>
            </a:rPr>
            <a:t>PLUi</a:t>
          </a:r>
          <a:r>
            <a:rPr lang="fr-FR" b="0" dirty="0" smtClean="0">
              <a:latin typeface="Eurostile"/>
            </a:rPr>
            <a:t>/PLU, </a:t>
          </a:r>
          <a:endParaRPr lang="fr-FR" b="0" dirty="0">
            <a:latin typeface="Eurostile"/>
          </a:endParaRPr>
        </a:p>
      </dgm:t>
    </dgm:pt>
    <dgm:pt modelId="{5BD1A2FE-16CE-4EED-8498-B57527CC94E7}" type="parTrans" cxnId="{A8EECAC9-F7BC-47E9-ABFC-FA70B63CD935}">
      <dgm:prSet/>
      <dgm:spPr/>
      <dgm:t>
        <a:bodyPr/>
        <a:lstStyle/>
        <a:p>
          <a:endParaRPr lang="fr-FR"/>
        </a:p>
      </dgm:t>
    </dgm:pt>
    <dgm:pt modelId="{455AA1F9-7635-45EB-B166-9E23FDA22814}" type="sibTrans" cxnId="{A8EECAC9-F7BC-47E9-ABFC-FA70B63CD935}">
      <dgm:prSet/>
      <dgm:spPr/>
      <dgm:t>
        <a:bodyPr/>
        <a:lstStyle/>
        <a:p>
          <a:endParaRPr lang="fr-FR"/>
        </a:p>
      </dgm:t>
    </dgm:pt>
    <dgm:pt modelId="{4837E973-54AC-46A6-93C5-62F472AD60AF}">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smtClean="0">
              <a:latin typeface="Eurostile"/>
            </a:rPr>
            <a:t>Un </a:t>
          </a:r>
          <a:r>
            <a:rPr lang="fr-FR" b="1" dirty="0" smtClean="0">
              <a:latin typeface="Eurostile"/>
            </a:rPr>
            <a:t>soutien financier de l’Etat </a:t>
          </a:r>
          <a:r>
            <a:rPr lang="fr-FR" dirty="0" smtClean="0">
              <a:latin typeface="Eurostile"/>
            </a:rPr>
            <a:t>pour les  démarches des collectivités locales, pour les particuliers</a:t>
          </a:r>
          <a:endParaRPr lang="fr-FR" dirty="0">
            <a:latin typeface="Eurostile"/>
          </a:endParaRPr>
        </a:p>
      </dgm:t>
    </dgm:pt>
    <dgm:pt modelId="{D76FE8C4-5715-4137-807D-A3F9AB6A99C3}" type="parTrans" cxnId="{B3F2E158-3C6F-4A92-82C9-875448C18F46}">
      <dgm:prSet/>
      <dgm:spPr/>
      <dgm:t>
        <a:bodyPr/>
        <a:lstStyle/>
        <a:p>
          <a:endParaRPr lang="fr-FR"/>
        </a:p>
      </dgm:t>
    </dgm:pt>
    <dgm:pt modelId="{72166C6A-5A30-4D00-BD3A-BA3B1157F208}" type="sibTrans" cxnId="{B3F2E158-3C6F-4A92-82C9-875448C18F46}">
      <dgm:prSet/>
      <dgm:spPr/>
      <dgm:t>
        <a:bodyPr/>
        <a:lstStyle/>
        <a:p>
          <a:endParaRPr lang="fr-FR"/>
        </a:p>
      </dgm:t>
    </dgm:pt>
    <dgm:pt modelId="{1A53930A-CB2D-45C9-8478-82D7BD404CAB}">
      <dgm:prSet phldrT="[Texte]">
        <dgm:style>
          <a:lnRef idx="1">
            <a:schemeClr val="accent6"/>
          </a:lnRef>
          <a:fillRef idx="2">
            <a:schemeClr val="accent6"/>
          </a:fillRef>
          <a:effectRef idx="1">
            <a:schemeClr val="accent6"/>
          </a:effectRef>
          <a:fontRef idx="minor">
            <a:schemeClr val="dk1"/>
          </a:fontRef>
        </dgm:style>
      </dgm:prSet>
      <dgm:spPr/>
      <dgm:t>
        <a:bodyPr/>
        <a:lstStyle/>
        <a:p>
          <a:r>
            <a:rPr lang="fr-FR" dirty="0" smtClean="0">
              <a:latin typeface="Eurostile"/>
            </a:rPr>
            <a:t>Des exigences supplémentaires de performance énergétique pour les bâtiments neufs et pour les bâtiments existants (2018), pour les entreprises</a:t>
          </a:r>
          <a:endParaRPr lang="fr-FR" dirty="0">
            <a:latin typeface="Eurostile"/>
          </a:endParaRPr>
        </a:p>
      </dgm:t>
    </dgm:pt>
    <dgm:pt modelId="{90ECB591-5414-44A3-918E-185116BB6722}" type="parTrans" cxnId="{9AC0492D-E7EF-4DCA-B5A6-0D7D2D0E95C2}">
      <dgm:prSet/>
      <dgm:spPr/>
      <dgm:t>
        <a:bodyPr/>
        <a:lstStyle/>
        <a:p>
          <a:endParaRPr lang="fr-FR"/>
        </a:p>
      </dgm:t>
    </dgm:pt>
    <dgm:pt modelId="{CF14CF5F-66DB-4CAD-B06E-F127F93D90B5}" type="sibTrans" cxnId="{9AC0492D-E7EF-4DCA-B5A6-0D7D2D0E95C2}">
      <dgm:prSet/>
      <dgm:spPr/>
      <dgm:t>
        <a:bodyPr/>
        <a:lstStyle/>
        <a:p>
          <a:endParaRPr lang="fr-FR"/>
        </a:p>
      </dgm:t>
    </dgm:pt>
    <dgm:pt modelId="{9BBC9021-74C3-4043-B0FB-7A833E9EF591}" type="pres">
      <dgm:prSet presAssocID="{2AEE2835-17AD-47AA-9B22-C8F0CF6F752C}" presName="hierChild1" presStyleCnt="0">
        <dgm:presLayoutVars>
          <dgm:orgChart val="1"/>
          <dgm:chPref val="1"/>
          <dgm:dir/>
          <dgm:animOne val="branch"/>
          <dgm:animLvl val="lvl"/>
          <dgm:resizeHandles/>
        </dgm:presLayoutVars>
      </dgm:prSet>
      <dgm:spPr/>
      <dgm:t>
        <a:bodyPr/>
        <a:lstStyle/>
        <a:p>
          <a:endParaRPr lang="fr-FR"/>
        </a:p>
      </dgm:t>
    </dgm:pt>
    <dgm:pt modelId="{E6A3D73F-5261-4A12-922B-B12F9696C0F6}" type="pres">
      <dgm:prSet presAssocID="{740ED46C-9DAD-4B59-83B5-563D5EB2C932}" presName="hierRoot1" presStyleCnt="0">
        <dgm:presLayoutVars>
          <dgm:hierBranch val="init"/>
        </dgm:presLayoutVars>
      </dgm:prSet>
      <dgm:spPr/>
      <dgm:t>
        <a:bodyPr/>
        <a:lstStyle/>
        <a:p>
          <a:endParaRPr lang="fr-FR"/>
        </a:p>
      </dgm:t>
    </dgm:pt>
    <dgm:pt modelId="{CD45A452-A7D4-448B-A645-50AF45511A04}" type="pres">
      <dgm:prSet presAssocID="{740ED46C-9DAD-4B59-83B5-563D5EB2C932}" presName="rootComposite1" presStyleCnt="0"/>
      <dgm:spPr/>
      <dgm:t>
        <a:bodyPr/>
        <a:lstStyle/>
        <a:p>
          <a:endParaRPr lang="fr-FR"/>
        </a:p>
      </dgm:t>
    </dgm:pt>
    <dgm:pt modelId="{63653D16-1F18-40DF-9D47-35FCFAAA575A}" type="pres">
      <dgm:prSet presAssocID="{740ED46C-9DAD-4B59-83B5-563D5EB2C932}" presName="rootText1" presStyleLbl="node0" presStyleIdx="0" presStyleCnt="1" custScaleX="216283" custScaleY="77038" custLinFactX="-93654" custLinFactNeighborX="-100000" custLinFactNeighborY="-59312">
        <dgm:presLayoutVars>
          <dgm:chPref val="3"/>
        </dgm:presLayoutVars>
      </dgm:prSet>
      <dgm:spPr/>
      <dgm:t>
        <a:bodyPr/>
        <a:lstStyle/>
        <a:p>
          <a:endParaRPr lang="fr-FR"/>
        </a:p>
      </dgm:t>
    </dgm:pt>
    <dgm:pt modelId="{54306B10-8028-4DCB-BCDA-DFCCBD3D3031}" type="pres">
      <dgm:prSet presAssocID="{740ED46C-9DAD-4B59-83B5-563D5EB2C932}" presName="rootConnector1" presStyleLbl="node1" presStyleIdx="0" presStyleCnt="0"/>
      <dgm:spPr/>
      <dgm:t>
        <a:bodyPr/>
        <a:lstStyle/>
        <a:p>
          <a:endParaRPr lang="fr-FR"/>
        </a:p>
      </dgm:t>
    </dgm:pt>
    <dgm:pt modelId="{4422F438-0ACA-472E-B946-D08C0D954E0B}" type="pres">
      <dgm:prSet presAssocID="{740ED46C-9DAD-4B59-83B5-563D5EB2C932}" presName="hierChild2" presStyleCnt="0"/>
      <dgm:spPr/>
      <dgm:t>
        <a:bodyPr/>
        <a:lstStyle/>
        <a:p>
          <a:endParaRPr lang="fr-FR"/>
        </a:p>
      </dgm:t>
    </dgm:pt>
    <dgm:pt modelId="{D2BCDA8E-EBE7-4F6D-855F-26E53B4803A8}" type="pres">
      <dgm:prSet presAssocID="{E07FB96B-765A-41EE-B7F5-04D2CA4BC591}" presName="Name37" presStyleLbl="parChTrans1D2" presStyleIdx="0" presStyleCnt="5"/>
      <dgm:spPr/>
      <dgm:t>
        <a:bodyPr/>
        <a:lstStyle/>
        <a:p>
          <a:endParaRPr lang="fr-FR"/>
        </a:p>
      </dgm:t>
    </dgm:pt>
    <dgm:pt modelId="{9E7D6C3A-348D-421F-B595-601FE192A1CD}" type="pres">
      <dgm:prSet presAssocID="{911AC839-6C7C-4E69-9308-3AFC72061EE7}" presName="hierRoot2" presStyleCnt="0">
        <dgm:presLayoutVars>
          <dgm:hierBranch val="init"/>
        </dgm:presLayoutVars>
      </dgm:prSet>
      <dgm:spPr/>
      <dgm:t>
        <a:bodyPr/>
        <a:lstStyle/>
        <a:p>
          <a:endParaRPr lang="fr-FR"/>
        </a:p>
      </dgm:t>
    </dgm:pt>
    <dgm:pt modelId="{4BA8CB0A-FF18-48A3-8A21-4DF1BD67B2C3}" type="pres">
      <dgm:prSet presAssocID="{911AC839-6C7C-4E69-9308-3AFC72061EE7}" presName="rootComposite" presStyleCnt="0"/>
      <dgm:spPr/>
      <dgm:t>
        <a:bodyPr/>
        <a:lstStyle/>
        <a:p>
          <a:endParaRPr lang="fr-FR"/>
        </a:p>
      </dgm:t>
    </dgm:pt>
    <dgm:pt modelId="{AD1C0583-0F64-4F6F-856F-5CFF43FF25B5}" type="pres">
      <dgm:prSet presAssocID="{911AC839-6C7C-4E69-9308-3AFC72061EE7}" presName="rootText" presStyleLbl="node2" presStyleIdx="0" presStyleCnt="5" custScaleY="313083">
        <dgm:presLayoutVars>
          <dgm:chPref val="3"/>
        </dgm:presLayoutVars>
      </dgm:prSet>
      <dgm:spPr/>
      <dgm:t>
        <a:bodyPr/>
        <a:lstStyle/>
        <a:p>
          <a:endParaRPr lang="fr-FR"/>
        </a:p>
      </dgm:t>
    </dgm:pt>
    <dgm:pt modelId="{4114EB33-BFF1-4560-B4AB-30C07BF527BA}" type="pres">
      <dgm:prSet presAssocID="{911AC839-6C7C-4E69-9308-3AFC72061EE7}" presName="rootConnector" presStyleLbl="node2" presStyleIdx="0" presStyleCnt="5"/>
      <dgm:spPr/>
      <dgm:t>
        <a:bodyPr/>
        <a:lstStyle/>
        <a:p>
          <a:endParaRPr lang="fr-FR"/>
        </a:p>
      </dgm:t>
    </dgm:pt>
    <dgm:pt modelId="{F769109F-8BCA-46E1-BC38-02BC7B0D83F5}" type="pres">
      <dgm:prSet presAssocID="{911AC839-6C7C-4E69-9308-3AFC72061EE7}" presName="hierChild4" presStyleCnt="0"/>
      <dgm:spPr/>
      <dgm:t>
        <a:bodyPr/>
        <a:lstStyle/>
        <a:p>
          <a:endParaRPr lang="fr-FR"/>
        </a:p>
      </dgm:t>
    </dgm:pt>
    <dgm:pt modelId="{56A1CD64-CFD3-4FFD-B572-CEF68D798CA0}" type="pres">
      <dgm:prSet presAssocID="{911AC839-6C7C-4E69-9308-3AFC72061EE7}" presName="hierChild5" presStyleCnt="0"/>
      <dgm:spPr/>
      <dgm:t>
        <a:bodyPr/>
        <a:lstStyle/>
        <a:p>
          <a:endParaRPr lang="fr-FR"/>
        </a:p>
      </dgm:t>
    </dgm:pt>
    <dgm:pt modelId="{DF77BF51-D41E-4996-97B6-2A5569519272}" type="pres">
      <dgm:prSet presAssocID="{4DC2F09E-8C4A-4E1E-88E3-37416C66FDFB}" presName="Name37" presStyleLbl="parChTrans1D2" presStyleIdx="1" presStyleCnt="5"/>
      <dgm:spPr/>
      <dgm:t>
        <a:bodyPr/>
        <a:lstStyle/>
        <a:p>
          <a:endParaRPr lang="fr-FR"/>
        </a:p>
      </dgm:t>
    </dgm:pt>
    <dgm:pt modelId="{4540B09C-48EA-493E-B5C1-F82979ADCC2B}" type="pres">
      <dgm:prSet presAssocID="{145D6E34-AEDD-4005-B4E5-5C36A5EBBEF5}" presName="hierRoot2" presStyleCnt="0">
        <dgm:presLayoutVars>
          <dgm:hierBranch val="init"/>
        </dgm:presLayoutVars>
      </dgm:prSet>
      <dgm:spPr/>
      <dgm:t>
        <a:bodyPr/>
        <a:lstStyle/>
        <a:p>
          <a:endParaRPr lang="fr-FR"/>
        </a:p>
      </dgm:t>
    </dgm:pt>
    <dgm:pt modelId="{1CFA572B-1CF7-45F8-8BD5-7693D96D76E3}" type="pres">
      <dgm:prSet presAssocID="{145D6E34-AEDD-4005-B4E5-5C36A5EBBEF5}" presName="rootComposite" presStyleCnt="0"/>
      <dgm:spPr/>
      <dgm:t>
        <a:bodyPr/>
        <a:lstStyle/>
        <a:p>
          <a:endParaRPr lang="fr-FR"/>
        </a:p>
      </dgm:t>
    </dgm:pt>
    <dgm:pt modelId="{227294A0-961E-4C6F-A8C7-6177E4CB0830}" type="pres">
      <dgm:prSet presAssocID="{145D6E34-AEDD-4005-B4E5-5C36A5EBBEF5}" presName="rootText" presStyleLbl="node2" presStyleIdx="1" presStyleCnt="5" custScaleX="116894" custScaleY="313083">
        <dgm:presLayoutVars>
          <dgm:chPref val="3"/>
        </dgm:presLayoutVars>
      </dgm:prSet>
      <dgm:spPr/>
      <dgm:t>
        <a:bodyPr/>
        <a:lstStyle/>
        <a:p>
          <a:endParaRPr lang="fr-FR"/>
        </a:p>
      </dgm:t>
    </dgm:pt>
    <dgm:pt modelId="{E798E324-E1DB-4E8D-8963-464FB56F2D6E}" type="pres">
      <dgm:prSet presAssocID="{145D6E34-AEDD-4005-B4E5-5C36A5EBBEF5}" presName="rootConnector" presStyleLbl="node2" presStyleIdx="1" presStyleCnt="5"/>
      <dgm:spPr/>
      <dgm:t>
        <a:bodyPr/>
        <a:lstStyle/>
        <a:p>
          <a:endParaRPr lang="fr-FR"/>
        </a:p>
      </dgm:t>
    </dgm:pt>
    <dgm:pt modelId="{EC4ED1F8-FF32-40E5-809D-A10AF904E2B5}" type="pres">
      <dgm:prSet presAssocID="{145D6E34-AEDD-4005-B4E5-5C36A5EBBEF5}" presName="hierChild4" presStyleCnt="0"/>
      <dgm:spPr/>
      <dgm:t>
        <a:bodyPr/>
        <a:lstStyle/>
        <a:p>
          <a:endParaRPr lang="fr-FR"/>
        </a:p>
      </dgm:t>
    </dgm:pt>
    <dgm:pt modelId="{E2C16227-6891-4584-ABF7-67AF8771641D}" type="pres">
      <dgm:prSet presAssocID="{145D6E34-AEDD-4005-B4E5-5C36A5EBBEF5}" presName="hierChild5" presStyleCnt="0"/>
      <dgm:spPr/>
      <dgm:t>
        <a:bodyPr/>
        <a:lstStyle/>
        <a:p>
          <a:endParaRPr lang="fr-FR"/>
        </a:p>
      </dgm:t>
    </dgm:pt>
    <dgm:pt modelId="{81DCCAF0-DF0D-44CA-BE69-323F4ABC02B9}" type="pres">
      <dgm:prSet presAssocID="{5BD1A2FE-16CE-4EED-8498-B57527CC94E7}" presName="Name37" presStyleLbl="parChTrans1D2" presStyleIdx="2" presStyleCnt="5"/>
      <dgm:spPr/>
      <dgm:t>
        <a:bodyPr/>
        <a:lstStyle/>
        <a:p>
          <a:endParaRPr lang="fr-FR"/>
        </a:p>
      </dgm:t>
    </dgm:pt>
    <dgm:pt modelId="{6E416070-0C1E-4E6D-A963-8A1A0835A17C}" type="pres">
      <dgm:prSet presAssocID="{7BC8CC59-7112-4C43-AEA2-45BA30870700}" presName="hierRoot2" presStyleCnt="0">
        <dgm:presLayoutVars>
          <dgm:hierBranch val="init"/>
        </dgm:presLayoutVars>
      </dgm:prSet>
      <dgm:spPr/>
      <dgm:t>
        <a:bodyPr/>
        <a:lstStyle/>
        <a:p>
          <a:endParaRPr lang="fr-FR"/>
        </a:p>
      </dgm:t>
    </dgm:pt>
    <dgm:pt modelId="{5F8091AE-0FD2-4E72-8901-64890DD810A5}" type="pres">
      <dgm:prSet presAssocID="{7BC8CC59-7112-4C43-AEA2-45BA30870700}" presName="rootComposite" presStyleCnt="0"/>
      <dgm:spPr/>
      <dgm:t>
        <a:bodyPr/>
        <a:lstStyle/>
        <a:p>
          <a:endParaRPr lang="fr-FR"/>
        </a:p>
      </dgm:t>
    </dgm:pt>
    <dgm:pt modelId="{6EE7A0B7-DF6E-47AD-8A93-06DD08025A39}" type="pres">
      <dgm:prSet presAssocID="{7BC8CC59-7112-4C43-AEA2-45BA30870700}" presName="rootText" presStyleLbl="node2" presStyleIdx="2" presStyleCnt="5" custScaleY="313083" custLinFactNeighborX="23" custLinFactNeighborY="1472">
        <dgm:presLayoutVars>
          <dgm:chPref val="3"/>
        </dgm:presLayoutVars>
      </dgm:prSet>
      <dgm:spPr/>
      <dgm:t>
        <a:bodyPr/>
        <a:lstStyle/>
        <a:p>
          <a:endParaRPr lang="fr-FR"/>
        </a:p>
      </dgm:t>
    </dgm:pt>
    <dgm:pt modelId="{7454CA98-EC60-4C2D-B52E-D5A8936A775A}" type="pres">
      <dgm:prSet presAssocID="{7BC8CC59-7112-4C43-AEA2-45BA30870700}" presName="rootConnector" presStyleLbl="node2" presStyleIdx="2" presStyleCnt="5"/>
      <dgm:spPr/>
      <dgm:t>
        <a:bodyPr/>
        <a:lstStyle/>
        <a:p>
          <a:endParaRPr lang="fr-FR"/>
        </a:p>
      </dgm:t>
    </dgm:pt>
    <dgm:pt modelId="{62ABD9AD-3C31-45D7-BB23-9CECD9DE732C}" type="pres">
      <dgm:prSet presAssocID="{7BC8CC59-7112-4C43-AEA2-45BA30870700}" presName="hierChild4" presStyleCnt="0"/>
      <dgm:spPr/>
      <dgm:t>
        <a:bodyPr/>
        <a:lstStyle/>
        <a:p>
          <a:endParaRPr lang="fr-FR"/>
        </a:p>
      </dgm:t>
    </dgm:pt>
    <dgm:pt modelId="{B2CA8090-A009-49D8-9EDF-BB6A5552E17D}" type="pres">
      <dgm:prSet presAssocID="{7BC8CC59-7112-4C43-AEA2-45BA30870700}" presName="hierChild5" presStyleCnt="0"/>
      <dgm:spPr/>
      <dgm:t>
        <a:bodyPr/>
        <a:lstStyle/>
        <a:p>
          <a:endParaRPr lang="fr-FR"/>
        </a:p>
      </dgm:t>
    </dgm:pt>
    <dgm:pt modelId="{384175E0-9849-4DC5-8D4A-DE9AB1F66EA1}" type="pres">
      <dgm:prSet presAssocID="{D76FE8C4-5715-4137-807D-A3F9AB6A99C3}" presName="Name37" presStyleLbl="parChTrans1D2" presStyleIdx="3" presStyleCnt="5"/>
      <dgm:spPr/>
      <dgm:t>
        <a:bodyPr/>
        <a:lstStyle/>
        <a:p>
          <a:endParaRPr lang="fr-FR"/>
        </a:p>
      </dgm:t>
    </dgm:pt>
    <dgm:pt modelId="{AAA0F4E0-B1DE-49A4-890E-C5D1E458DCD3}" type="pres">
      <dgm:prSet presAssocID="{4837E973-54AC-46A6-93C5-62F472AD60AF}" presName="hierRoot2" presStyleCnt="0">
        <dgm:presLayoutVars>
          <dgm:hierBranch val="init"/>
        </dgm:presLayoutVars>
      </dgm:prSet>
      <dgm:spPr/>
      <dgm:t>
        <a:bodyPr/>
        <a:lstStyle/>
        <a:p>
          <a:endParaRPr lang="fr-FR"/>
        </a:p>
      </dgm:t>
    </dgm:pt>
    <dgm:pt modelId="{5EBA8167-5122-4FF7-88AF-DBDC408E600F}" type="pres">
      <dgm:prSet presAssocID="{4837E973-54AC-46A6-93C5-62F472AD60AF}" presName="rootComposite" presStyleCnt="0"/>
      <dgm:spPr/>
      <dgm:t>
        <a:bodyPr/>
        <a:lstStyle/>
        <a:p>
          <a:endParaRPr lang="fr-FR"/>
        </a:p>
      </dgm:t>
    </dgm:pt>
    <dgm:pt modelId="{DD8F499C-E81B-43A7-961E-4152F208B769}" type="pres">
      <dgm:prSet presAssocID="{4837E973-54AC-46A6-93C5-62F472AD60AF}" presName="rootText" presStyleLbl="node2" presStyleIdx="3" presStyleCnt="5" custScaleY="313083">
        <dgm:presLayoutVars>
          <dgm:chPref val="3"/>
        </dgm:presLayoutVars>
      </dgm:prSet>
      <dgm:spPr/>
      <dgm:t>
        <a:bodyPr/>
        <a:lstStyle/>
        <a:p>
          <a:endParaRPr lang="fr-FR"/>
        </a:p>
      </dgm:t>
    </dgm:pt>
    <dgm:pt modelId="{F1602D1D-176A-4D95-AAA5-A281D1648F3C}" type="pres">
      <dgm:prSet presAssocID="{4837E973-54AC-46A6-93C5-62F472AD60AF}" presName="rootConnector" presStyleLbl="node2" presStyleIdx="3" presStyleCnt="5"/>
      <dgm:spPr/>
      <dgm:t>
        <a:bodyPr/>
        <a:lstStyle/>
        <a:p>
          <a:endParaRPr lang="fr-FR"/>
        </a:p>
      </dgm:t>
    </dgm:pt>
    <dgm:pt modelId="{BB9DC1A8-56F9-4C39-87D7-3F944F970079}" type="pres">
      <dgm:prSet presAssocID="{4837E973-54AC-46A6-93C5-62F472AD60AF}" presName="hierChild4" presStyleCnt="0"/>
      <dgm:spPr/>
      <dgm:t>
        <a:bodyPr/>
        <a:lstStyle/>
        <a:p>
          <a:endParaRPr lang="fr-FR"/>
        </a:p>
      </dgm:t>
    </dgm:pt>
    <dgm:pt modelId="{5327832D-6CE5-4F04-9B61-24E11D0A1706}" type="pres">
      <dgm:prSet presAssocID="{4837E973-54AC-46A6-93C5-62F472AD60AF}" presName="hierChild5" presStyleCnt="0"/>
      <dgm:spPr/>
      <dgm:t>
        <a:bodyPr/>
        <a:lstStyle/>
        <a:p>
          <a:endParaRPr lang="fr-FR"/>
        </a:p>
      </dgm:t>
    </dgm:pt>
    <dgm:pt modelId="{997C7C88-75A7-4F52-A9E0-28B3A43ECE15}" type="pres">
      <dgm:prSet presAssocID="{90ECB591-5414-44A3-918E-185116BB6722}" presName="Name37" presStyleLbl="parChTrans1D2" presStyleIdx="4" presStyleCnt="5"/>
      <dgm:spPr/>
      <dgm:t>
        <a:bodyPr/>
        <a:lstStyle/>
        <a:p>
          <a:endParaRPr lang="fr-FR"/>
        </a:p>
      </dgm:t>
    </dgm:pt>
    <dgm:pt modelId="{191D527E-0C84-4392-91D0-E335E22B5416}" type="pres">
      <dgm:prSet presAssocID="{1A53930A-CB2D-45C9-8478-82D7BD404CAB}" presName="hierRoot2" presStyleCnt="0">
        <dgm:presLayoutVars>
          <dgm:hierBranch val="init"/>
        </dgm:presLayoutVars>
      </dgm:prSet>
      <dgm:spPr/>
      <dgm:t>
        <a:bodyPr/>
        <a:lstStyle/>
        <a:p>
          <a:endParaRPr lang="fr-FR"/>
        </a:p>
      </dgm:t>
    </dgm:pt>
    <dgm:pt modelId="{865E5799-7460-455D-AC20-5337A57C8F56}" type="pres">
      <dgm:prSet presAssocID="{1A53930A-CB2D-45C9-8478-82D7BD404CAB}" presName="rootComposite" presStyleCnt="0"/>
      <dgm:spPr/>
      <dgm:t>
        <a:bodyPr/>
        <a:lstStyle/>
        <a:p>
          <a:endParaRPr lang="fr-FR"/>
        </a:p>
      </dgm:t>
    </dgm:pt>
    <dgm:pt modelId="{1525B98D-04B2-4F6F-BC78-90067B07A76E}" type="pres">
      <dgm:prSet presAssocID="{1A53930A-CB2D-45C9-8478-82D7BD404CAB}" presName="rootText" presStyleLbl="node2" presStyleIdx="4" presStyleCnt="5" custScaleX="110013" custScaleY="313083">
        <dgm:presLayoutVars>
          <dgm:chPref val="3"/>
        </dgm:presLayoutVars>
      </dgm:prSet>
      <dgm:spPr/>
      <dgm:t>
        <a:bodyPr/>
        <a:lstStyle/>
        <a:p>
          <a:endParaRPr lang="fr-FR"/>
        </a:p>
      </dgm:t>
    </dgm:pt>
    <dgm:pt modelId="{DCD36AC0-4B06-40E8-874E-548B95412516}" type="pres">
      <dgm:prSet presAssocID="{1A53930A-CB2D-45C9-8478-82D7BD404CAB}" presName="rootConnector" presStyleLbl="node2" presStyleIdx="4" presStyleCnt="5"/>
      <dgm:spPr/>
      <dgm:t>
        <a:bodyPr/>
        <a:lstStyle/>
        <a:p>
          <a:endParaRPr lang="fr-FR"/>
        </a:p>
      </dgm:t>
    </dgm:pt>
    <dgm:pt modelId="{07B203A6-AD9F-4DD6-897F-395DA8BD1C3A}" type="pres">
      <dgm:prSet presAssocID="{1A53930A-CB2D-45C9-8478-82D7BD404CAB}" presName="hierChild4" presStyleCnt="0"/>
      <dgm:spPr/>
      <dgm:t>
        <a:bodyPr/>
        <a:lstStyle/>
        <a:p>
          <a:endParaRPr lang="fr-FR"/>
        </a:p>
      </dgm:t>
    </dgm:pt>
    <dgm:pt modelId="{7558E59E-47C5-4A41-AEEE-36E4A8B9680D}" type="pres">
      <dgm:prSet presAssocID="{1A53930A-CB2D-45C9-8478-82D7BD404CAB}" presName="hierChild5" presStyleCnt="0"/>
      <dgm:spPr/>
      <dgm:t>
        <a:bodyPr/>
        <a:lstStyle/>
        <a:p>
          <a:endParaRPr lang="fr-FR"/>
        </a:p>
      </dgm:t>
    </dgm:pt>
    <dgm:pt modelId="{BCA95E9F-630D-4BB6-BBC1-78F8FF5994DD}" type="pres">
      <dgm:prSet presAssocID="{740ED46C-9DAD-4B59-83B5-563D5EB2C932}" presName="hierChild3" presStyleCnt="0"/>
      <dgm:spPr/>
      <dgm:t>
        <a:bodyPr/>
        <a:lstStyle/>
        <a:p>
          <a:endParaRPr lang="fr-FR"/>
        </a:p>
      </dgm:t>
    </dgm:pt>
  </dgm:ptLst>
  <dgm:cxnLst>
    <dgm:cxn modelId="{9E684B85-6694-4958-8FAB-1DF382D578D3}" srcId="{740ED46C-9DAD-4B59-83B5-563D5EB2C932}" destId="{145D6E34-AEDD-4005-B4E5-5C36A5EBBEF5}" srcOrd="1" destOrd="0" parTransId="{4DC2F09E-8C4A-4E1E-88E3-37416C66FDFB}" sibTransId="{9B33CCD7-406D-45E3-B3F4-F549E5BD2E04}"/>
    <dgm:cxn modelId="{53878E4D-F70A-4796-AD67-7B77D2D32683}" type="presOf" srcId="{2AEE2835-17AD-47AA-9B22-C8F0CF6F752C}" destId="{9BBC9021-74C3-4043-B0FB-7A833E9EF591}" srcOrd="0" destOrd="0" presId="urn:microsoft.com/office/officeart/2005/8/layout/orgChart1"/>
    <dgm:cxn modelId="{1B10DE17-13D9-4D81-9CDD-BC92881E0296}" srcId="{740ED46C-9DAD-4B59-83B5-563D5EB2C932}" destId="{911AC839-6C7C-4E69-9308-3AFC72061EE7}" srcOrd="0" destOrd="0" parTransId="{E07FB96B-765A-41EE-B7F5-04D2CA4BC591}" sibTransId="{DEF2E5F2-105F-46D8-9C9F-CB946714A03F}"/>
    <dgm:cxn modelId="{5825583B-01CE-4E0D-8047-8F6DEC0E012E}" type="presOf" srcId="{7BC8CC59-7112-4C43-AEA2-45BA30870700}" destId="{6EE7A0B7-DF6E-47AD-8A93-06DD08025A39}" srcOrd="0" destOrd="0" presId="urn:microsoft.com/office/officeart/2005/8/layout/orgChart1"/>
    <dgm:cxn modelId="{C5866C54-F6EB-4E50-9DEE-9B21E56C6BCF}" type="presOf" srcId="{5BD1A2FE-16CE-4EED-8498-B57527CC94E7}" destId="{81DCCAF0-DF0D-44CA-BE69-323F4ABC02B9}" srcOrd="0" destOrd="0" presId="urn:microsoft.com/office/officeart/2005/8/layout/orgChart1"/>
    <dgm:cxn modelId="{B3F2E158-3C6F-4A92-82C9-875448C18F46}" srcId="{740ED46C-9DAD-4B59-83B5-563D5EB2C932}" destId="{4837E973-54AC-46A6-93C5-62F472AD60AF}" srcOrd="3" destOrd="0" parTransId="{D76FE8C4-5715-4137-807D-A3F9AB6A99C3}" sibTransId="{72166C6A-5A30-4D00-BD3A-BA3B1157F208}"/>
    <dgm:cxn modelId="{645363DF-A36B-4A49-B28E-025063100463}" type="presOf" srcId="{911AC839-6C7C-4E69-9308-3AFC72061EE7}" destId="{AD1C0583-0F64-4F6F-856F-5CFF43FF25B5}" srcOrd="0" destOrd="0" presId="urn:microsoft.com/office/officeart/2005/8/layout/orgChart1"/>
    <dgm:cxn modelId="{01B849D1-8A7F-4CC4-B4F8-2FE54E23BF78}" type="presOf" srcId="{1A53930A-CB2D-45C9-8478-82D7BD404CAB}" destId="{1525B98D-04B2-4F6F-BC78-90067B07A76E}" srcOrd="0" destOrd="0" presId="urn:microsoft.com/office/officeart/2005/8/layout/orgChart1"/>
    <dgm:cxn modelId="{C4A5BB1C-D249-4935-A523-474C91E667B0}" type="presOf" srcId="{4837E973-54AC-46A6-93C5-62F472AD60AF}" destId="{DD8F499C-E81B-43A7-961E-4152F208B769}" srcOrd="0" destOrd="0" presId="urn:microsoft.com/office/officeart/2005/8/layout/orgChart1"/>
    <dgm:cxn modelId="{CEA50BF0-2A7C-4FE5-B0F6-0EC77681DA85}" type="presOf" srcId="{E07FB96B-765A-41EE-B7F5-04D2CA4BC591}" destId="{D2BCDA8E-EBE7-4F6D-855F-26E53B4803A8}" srcOrd="0" destOrd="0" presId="urn:microsoft.com/office/officeart/2005/8/layout/orgChart1"/>
    <dgm:cxn modelId="{05EDACB7-9F1A-4670-B5D5-6CE160C30809}" type="presOf" srcId="{7BC8CC59-7112-4C43-AEA2-45BA30870700}" destId="{7454CA98-EC60-4C2D-B52E-D5A8936A775A}" srcOrd="1" destOrd="0" presId="urn:microsoft.com/office/officeart/2005/8/layout/orgChart1"/>
    <dgm:cxn modelId="{6CFC8314-1CB4-425A-AD60-AA801504D074}" type="presOf" srcId="{4837E973-54AC-46A6-93C5-62F472AD60AF}" destId="{F1602D1D-176A-4D95-AAA5-A281D1648F3C}" srcOrd="1" destOrd="0" presId="urn:microsoft.com/office/officeart/2005/8/layout/orgChart1"/>
    <dgm:cxn modelId="{E7F020F7-90E9-46A6-8918-39E24EFEC79E}" type="presOf" srcId="{911AC839-6C7C-4E69-9308-3AFC72061EE7}" destId="{4114EB33-BFF1-4560-B4AB-30C07BF527BA}" srcOrd="1" destOrd="0" presId="urn:microsoft.com/office/officeart/2005/8/layout/orgChart1"/>
    <dgm:cxn modelId="{81C3FCBF-3B33-4164-A4B6-7B91E09FE0ED}" type="presOf" srcId="{145D6E34-AEDD-4005-B4E5-5C36A5EBBEF5}" destId="{227294A0-961E-4C6F-A8C7-6177E4CB0830}" srcOrd="0" destOrd="0" presId="urn:microsoft.com/office/officeart/2005/8/layout/orgChart1"/>
    <dgm:cxn modelId="{CE3147E9-1565-4876-BCB5-C6E45EE056B5}" type="presOf" srcId="{740ED46C-9DAD-4B59-83B5-563D5EB2C932}" destId="{63653D16-1F18-40DF-9D47-35FCFAAA575A}" srcOrd="0" destOrd="0" presId="urn:microsoft.com/office/officeart/2005/8/layout/orgChart1"/>
    <dgm:cxn modelId="{9AC0492D-E7EF-4DCA-B5A6-0D7D2D0E95C2}" srcId="{740ED46C-9DAD-4B59-83B5-563D5EB2C932}" destId="{1A53930A-CB2D-45C9-8478-82D7BD404CAB}" srcOrd="4" destOrd="0" parTransId="{90ECB591-5414-44A3-918E-185116BB6722}" sibTransId="{CF14CF5F-66DB-4CAD-B06E-F127F93D90B5}"/>
    <dgm:cxn modelId="{CC81631F-BF0E-445E-B3CB-9A132C1F1CB0}" type="presOf" srcId="{90ECB591-5414-44A3-918E-185116BB6722}" destId="{997C7C88-75A7-4F52-A9E0-28B3A43ECE15}" srcOrd="0" destOrd="0" presId="urn:microsoft.com/office/officeart/2005/8/layout/orgChart1"/>
    <dgm:cxn modelId="{8E79E1EF-5D47-4029-BF22-D1C458D6EBAB}" type="presOf" srcId="{1A53930A-CB2D-45C9-8478-82D7BD404CAB}" destId="{DCD36AC0-4B06-40E8-874E-548B95412516}" srcOrd="1" destOrd="0" presId="urn:microsoft.com/office/officeart/2005/8/layout/orgChart1"/>
    <dgm:cxn modelId="{58D1C187-3C63-46E5-993F-3319A7781FAD}" type="presOf" srcId="{145D6E34-AEDD-4005-B4E5-5C36A5EBBEF5}" destId="{E798E324-E1DB-4E8D-8963-464FB56F2D6E}" srcOrd="1" destOrd="0" presId="urn:microsoft.com/office/officeart/2005/8/layout/orgChart1"/>
    <dgm:cxn modelId="{7B8511CF-FB90-4808-9616-09BFF79DA132}" type="presOf" srcId="{D76FE8C4-5715-4137-807D-A3F9AB6A99C3}" destId="{384175E0-9849-4DC5-8D4A-DE9AB1F66EA1}" srcOrd="0" destOrd="0" presId="urn:microsoft.com/office/officeart/2005/8/layout/orgChart1"/>
    <dgm:cxn modelId="{14AEACA5-FC61-4308-BFF4-EAD839C2609B}" srcId="{2AEE2835-17AD-47AA-9B22-C8F0CF6F752C}" destId="{740ED46C-9DAD-4B59-83B5-563D5EB2C932}" srcOrd="0" destOrd="0" parTransId="{A82D7625-172D-472B-8CC9-369939EC057E}" sibTransId="{F2E51685-42BA-4407-AA57-E29549403918}"/>
    <dgm:cxn modelId="{37E6EB1D-79C5-46F6-B80B-4C42DD7A12EA}" type="presOf" srcId="{740ED46C-9DAD-4B59-83B5-563D5EB2C932}" destId="{54306B10-8028-4DCB-BCDA-DFCCBD3D3031}" srcOrd="1" destOrd="0" presId="urn:microsoft.com/office/officeart/2005/8/layout/orgChart1"/>
    <dgm:cxn modelId="{A8EECAC9-F7BC-47E9-ABFC-FA70B63CD935}" srcId="{740ED46C-9DAD-4B59-83B5-563D5EB2C932}" destId="{7BC8CC59-7112-4C43-AEA2-45BA30870700}" srcOrd="2" destOrd="0" parTransId="{5BD1A2FE-16CE-4EED-8498-B57527CC94E7}" sibTransId="{455AA1F9-7635-45EB-B166-9E23FDA22814}"/>
    <dgm:cxn modelId="{4BA608F8-BC32-4209-864B-23E0FAF38F1C}" type="presOf" srcId="{4DC2F09E-8C4A-4E1E-88E3-37416C66FDFB}" destId="{DF77BF51-D41E-4996-97B6-2A5569519272}" srcOrd="0" destOrd="0" presId="urn:microsoft.com/office/officeart/2005/8/layout/orgChart1"/>
    <dgm:cxn modelId="{861A15B6-B3DC-417B-9AEC-FCBBB3F02957}" type="presParOf" srcId="{9BBC9021-74C3-4043-B0FB-7A833E9EF591}" destId="{E6A3D73F-5261-4A12-922B-B12F9696C0F6}" srcOrd="0" destOrd="0" presId="urn:microsoft.com/office/officeart/2005/8/layout/orgChart1"/>
    <dgm:cxn modelId="{6E7B0423-334E-4F77-9A21-B0F87AB9EFD8}" type="presParOf" srcId="{E6A3D73F-5261-4A12-922B-B12F9696C0F6}" destId="{CD45A452-A7D4-448B-A645-50AF45511A04}" srcOrd="0" destOrd="0" presId="urn:microsoft.com/office/officeart/2005/8/layout/orgChart1"/>
    <dgm:cxn modelId="{7EA7E7C8-739B-4957-BFB3-B377E06F5891}" type="presParOf" srcId="{CD45A452-A7D4-448B-A645-50AF45511A04}" destId="{63653D16-1F18-40DF-9D47-35FCFAAA575A}" srcOrd="0" destOrd="0" presId="urn:microsoft.com/office/officeart/2005/8/layout/orgChart1"/>
    <dgm:cxn modelId="{CE739CB9-AC9A-4B8D-B0A6-DA04BE3FC5B0}" type="presParOf" srcId="{CD45A452-A7D4-448B-A645-50AF45511A04}" destId="{54306B10-8028-4DCB-BCDA-DFCCBD3D3031}" srcOrd="1" destOrd="0" presId="urn:microsoft.com/office/officeart/2005/8/layout/orgChart1"/>
    <dgm:cxn modelId="{1883CAA6-9310-48EB-9004-538F1A0F82E2}" type="presParOf" srcId="{E6A3D73F-5261-4A12-922B-B12F9696C0F6}" destId="{4422F438-0ACA-472E-B946-D08C0D954E0B}" srcOrd="1" destOrd="0" presId="urn:microsoft.com/office/officeart/2005/8/layout/orgChart1"/>
    <dgm:cxn modelId="{F252AAC5-1153-4BBF-A8A4-E24116038F2B}" type="presParOf" srcId="{4422F438-0ACA-472E-B946-D08C0D954E0B}" destId="{D2BCDA8E-EBE7-4F6D-855F-26E53B4803A8}" srcOrd="0" destOrd="0" presId="urn:microsoft.com/office/officeart/2005/8/layout/orgChart1"/>
    <dgm:cxn modelId="{50EDA1F3-B1B9-4283-9272-92B55E990DF4}" type="presParOf" srcId="{4422F438-0ACA-472E-B946-D08C0D954E0B}" destId="{9E7D6C3A-348D-421F-B595-601FE192A1CD}" srcOrd="1" destOrd="0" presId="urn:microsoft.com/office/officeart/2005/8/layout/orgChart1"/>
    <dgm:cxn modelId="{A0432AF9-95F4-4BB3-88A8-311A86E2FB83}" type="presParOf" srcId="{9E7D6C3A-348D-421F-B595-601FE192A1CD}" destId="{4BA8CB0A-FF18-48A3-8A21-4DF1BD67B2C3}" srcOrd="0" destOrd="0" presId="urn:microsoft.com/office/officeart/2005/8/layout/orgChart1"/>
    <dgm:cxn modelId="{934AF621-FF1F-4DD3-AC94-7429EF372DF0}" type="presParOf" srcId="{4BA8CB0A-FF18-48A3-8A21-4DF1BD67B2C3}" destId="{AD1C0583-0F64-4F6F-856F-5CFF43FF25B5}" srcOrd="0" destOrd="0" presId="urn:microsoft.com/office/officeart/2005/8/layout/orgChart1"/>
    <dgm:cxn modelId="{318D12E0-D858-4C57-A4DE-3B7459C6C22A}" type="presParOf" srcId="{4BA8CB0A-FF18-48A3-8A21-4DF1BD67B2C3}" destId="{4114EB33-BFF1-4560-B4AB-30C07BF527BA}" srcOrd="1" destOrd="0" presId="urn:microsoft.com/office/officeart/2005/8/layout/orgChart1"/>
    <dgm:cxn modelId="{8D054E95-1235-4435-874F-5C2D4610391D}" type="presParOf" srcId="{9E7D6C3A-348D-421F-B595-601FE192A1CD}" destId="{F769109F-8BCA-46E1-BC38-02BC7B0D83F5}" srcOrd="1" destOrd="0" presId="urn:microsoft.com/office/officeart/2005/8/layout/orgChart1"/>
    <dgm:cxn modelId="{022FC470-36D6-4605-AB43-11F6B54C9D7F}" type="presParOf" srcId="{9E7D6C3A-348D-421F-B595-601FE192A1CD}" destId="{56A1CD64-CFD3-4FFD-B572-CEF68D798CA0}" srcOrd="2" destOrd="0" presId="urn:microsoft.com/office/officeart/2005/8/layout/orgChart1"/>
    <dgm:cxn modelId="{EA036AE3-02CA-43E7-BD8D-F59B905C02C0}" type="presParOf" srcId="{4422F438-0ACA-472E-B946-D08C0D954E0B}" destId="{DF77BF51-D41E-4996-97B6-2A5569519272}" srcOrd="2" destOrd="0" presId="urn:microsoft.com/office/officeart/2005/8/layout/orgChart1"/>
    <dgm:cxn modelId="{41969349-B8B2-496C-BC30-F1169FC65F65}" type="presParOf" srcId="{4422F438-0ACA-472E-B946-D08C0D954E0B}" destId="{4540B09C-48EA-493E-B5C1-F82979ADCC2B}" srcOrd="3" destOrd="0" presId="urn:microsoft.com/office/officeart/2005/8/layout/orgChart1"/>
    <dgm:cxn modelId="{16A5A6A8-BB1A-4EBA-9962-9062273B4283}" type="presParOf" srcId="{4540B09C-48EA-493E-B5C1-F82979ADCC2B}" destId="{1CFA572B-1CF7-45F8-8BD5-7693D96D76E3}" srcOrd="0" destOrd="0" presId="urn:microsoft.com/office/officeart/2005/8/layout/orgChart1"/>
    <dgm:cxn modelId="{04184D09-239D-47EF-9868-42C854CDD853}" type="presParOf" srcId="{1CFA572B-1CF7-45F8-8BD5-7693D96D76E3}" destId="{227294A0-961E-4C6F-A8C7-6177E4CB0830}" srcOrd="0" destOrd="0" presId="urn:microsoft.com/office/officeart/2005/8/layout/orgChart1"/>
    <dgm:cxn modelId="{E962C658-477D-4FC7-BD5C-A7D63DE260D9}" type="presParOf" srcId="{1CFA572B-1CF7-45F8-8BD5-7693D96D76E3}" destId="{E798E324-E1DB-4E8D-8963-464FB56F2D6E}" srcOrd="1" destOrd="0" presId="urn:microsoft.com/office/officeart/2005/8/layout/orgChart1"/>
    <dgm:cxn modelId="{DD8723D3-DE5C-4D2C-8F37-3E7669FF8EFD}" type="presParOf" srcId="{4540B09C-48EA-493E-B5C1-F82979ADCC2B}" destId="{EC4ED1F8-FF32-40E5-809D-A10AF904E2B5}" srcOrd="1" destOrd="0" presId="urn:microsoft.com/office/officeart/2005/8/layout/orgChart1"/>
    <dgm:cxn modelId="{04C2997E-86A8-4DBA-96E7-22A733ECE98F}" type="presParOf" srcId="{4540B09C-48EA-493E-B5C1-F82979ADCC2B}" destId="{E2C16227-6891-4584-ABF7-67AF8771641D}" srcOrd="2" destOrd="0" presId="urn:microsoft.com/office/officeart/2005/8/layout/orgChart1"/>
    <dgm:cxn modelId="{35737A68-3F59-4C25-9C3D-669A3DEE242F}" type="presParOf" srcId="{4422F438-0ACA-472E-B946-D08C0D954E0B}" destId="{81DCCAF0-DF0D-44CA-BE69-323F4ABC02B9}" srcOrd="4" destOrd="0" presId="urn:microsoft.com/office/officeart/2005/8/layout/orgChart1"/>
    <dgm:cxn modelId="{C5E7BB08-9076-4475-AD96-EE4FF19C4BB6}" type="presParOf" srcId="{4422F438-0ACA-472E-B946-D08C0D954E0B}" destId="{6E416070-0C1E-4E6D-A963-8A1A0835A17C}" srcOrd="5" destOrd="0" presId="urn:microsoft.com/office/officeart/2005/8/layout/orgChart1"/>
    <dgm:cxn modelId="{2A362BB5-CF3C-481D-8A6B-C676FC5BC2ED}" type="presParOf" srcId="{6E416070-0C1E-4E6D-A963-8A1A0835A17C}" destId="{5F8091AE-0FD2-4E72-8901-64890DD810A5}" srcOrd="0" destOrd="0" presId="urn:microsoft.com/office/officeart/2005/8/layout/orgChart1"/>
    <dgm:cxn modelId="{FADD7D6C-98E6-4890-A1E6-FB2E948694EC}" type="presParOf" srcId="{5F8091AE-0FD2-4E72-8901-64890DD810A5}" destId="{6EE7A0B7-DF6E-47AD-8A93-06DD08025A39}" srcOrd="0" destOrd="0" presId="urn:microsoft.com/office/officeart/2005/8/layout/orgChart1"/>
    <dgm:cxn modelId="{0BFC0828-DBB1-49A7-B667-0E59D6B4D39F}" type="presParOf" srcId="{5F8091AE-0FD2-4E72-8901-64890DD810A5}" destId="{7454CA98-EC60-4C2D-B52E-D5A8936A775A}" srcOrd="1" destOrd="0" presId="urn:microsoft.com/office/officeart/2005/8/layout/orgChart1"/>
    <dgm:cxn modelId="{4B7B57DC-A281-4478-AE27-C3571CB85594}" type="presParOf" srcId="{6E416070-0C1E-4E6D-A963-8A1A0835A17C}" destId="{62ABD9AD-3C31-45D7-BB23-9CECD9DE732C}" srcOrd="1" destOrd="0" presId="urn:microsoft.com/office/officeart/2005/8/layout/orgChart1"/>
    <dgm:cxn modelId="{4035EACE-645A-444B-90ED-E4481004214E}" type="presParOf" srcId="{6E416070-0C1E-4E6D-A963-8A1A0835A17C}" destId="{B2CA8090-A009-49D8-9EDF-BB6A5552E17D}" srcOrd="2" destOrd="0" presId="urn:microsoft.com/office/officeart/2005/8/layout/orgChart1"/>
    <dgm:cxn modelId="{758A366C-FA37-4A9C-8A5F-C1550948C7FB}" type="presParOf" srcId="{4422F438-0ACA-472E-B946-D08C0D954E0B}" destId="{384175E0-9849-4DC5-8D4A-DE9AB1F66EA1}" srcOrd="6" destOrd="0" presId="urn:microsoft.com/office/officeart/2005/8/layout/orgChart1"/>
    <dgm:cxn modelId="{40E31EF4-65BE-42A3-85B3-AA95B52099E3}" type="presParOf" srcId="{4422F438-0ACA-472E-B946-D08C0D954E0B}" destId="{AAA0F4E0-B1DE-49A4-890E-C5D1E458DCD3}" srcOrd="7" destOrd="0" presId="urn:microsoft.com/office/officeart/2005/8/layout/orgChart1"/>
    <dgm:cxn modelId="{7FF6CFDA-C6B9-4067-B104-C6E931FA87C7}" type="presParOf" srcId="{AAA0F4E0-B1DE-49A4-890E-C5D1E458DCD3}" destId="{5EBA8167-5122-4FF7-88AF-DBDC408E600F}" srcOrd="0" destOrd="0" presId="urn:microsoft.com/office/officeart/2005/8/layout/orgChart1"/>
    <dgm:cxn modelId="{8854B693-8BC5-491B-9561-A6FDEF14B80D}" type="presParOf" srcId="{5EBA8167-5122-4FF7-88AF-DBDC408E600F}" destId="{DD8F499C-E81B-43A7-961E-4152F208B769}" srcOrd="0" destOrd="0" presId="urn:microsoft.com/office/officeart/2005/8/layout/orgChart1"/>
    <dgm:cxn modelId="{DD882368-4B39-45A6-AE11-140D1BCBABFA}" type="presParOf" srcId="{5EBA8167-5122-4FF7-88AF-DBDC408E600F}" destId="{F1602D1D-176A-4D95-AAA5-A281D1648F3C}" srcOrd="1" destOrd="0" presId="urn:microsoft.com/office/officeart/2005/8/layout/orgChart1"/>
    <dgm:cxn modelId="{7171461C-CE98-4649-9939-80B1D181B3E1}" type="presParOf" srcId="{AAA0F4E0-B1DE-49A4-890E-C5D1E458DCD3}" destId="{BB9DC1A8-56F9-4C39-87D7-3F944F970079}" srcOrd="1" destOrd="0" presId="urn:microsoft.com/office/officeart/2005/8/layout/orgChart1"/>
    <dgm:cxn modelId="{828B9B79-D9AE-43A8-BF56-EFCA6640FD58}" type="presParOf" srcId="{AAA0F4E0-B1DE-49A4-890E-C5D1E458DCD3}" destId="{5327832D-6CE5-4F04-9B61-24E11D0A1706}" srcOrd="2" destOrd="0" presId="urn:microsoft.com/office/officeart/2005/8/layout/orgChart1"/>
    <dgm:cxn modelId="{2DC5B353-F27B-4E58-9AF0-72F835549F7A}" type="presParOf" srcId="{4422F438-0ACA-472E-B946-D08C0D954E0B}" destId="{997C7C88-75A7-4F52-A9E0-28B3A43ECE15}" srcOrd="8" destOrd="0" presId="urn:microsoft.com/office/officeart/2005/8/layout/orgChart1"/>
    <dgm:cxn modelId="{57612498-24D5-40FF-89B9-541CB05BAAD5}" type="presParOf" srcId="{4422F438-0ACA-472E-B946-D08C0D954E0B}" destId="{191D527E-0C84-4392-91D0-E335E22B5416}" srcOrd="9" destOrd="0" presId="urn:microsoft.com/office/officeart/2005/8/layout/orgChart1"/>
    <dgm:cxn modelId="{04A7F095-F52C-4BF0-A1C4-B30C806FB264}" type="presParOf" srcId="{191D527E-0C84-4392-91D0-E335E22B5416}" destId="{865E5799-7460-455D-AC20-5337A57C8F56}" srcOrd="0" destOrd="0" presId="urn:microsoft.com/office/officeart/2005/8/layout/orgChart1"/>
    <dgm:cxn modelId="{11BC39A2-ED00-41D5-A6CB-E12DE27815C1}" type="presParOf" srcId="{865E5799-7460-455D-AC20-5337A57C8F56}" destId="{1525B98D-04B2-4F6F-BC78-90067B07A76E}" srcOrd="0" destOrd="0" presId="urn:microsoft.com/office/officeart/2005/8/layout/orgChart1"/>
    <dgm:cxn modelId="{55591501-F9C8-43AC-BAD8-AE22BA9A8E92}" type="presParOf" srcId="{865E5799-7460-455D-AC20-5337A57C8F56}" destId="{DCD36AC0-4B06-40E8-874E-548B95412516}" srcOrd="1" destOrd="0" presId="urn:microsoft.com/office/officeart/2005/8/layout/orgChart1"/>
    <dgm:cxn modelId="{0FA3FFAA-A9F5-469D-B0D7-997720E2116F}" type="presParOf" srcId="{191D527E-0C84-4392-91D0-E335E22B5416}" destId="{07B203A6-AD9F-4DD6-897F-395DA8BD1C3A}" srcOrd="1" destOrd="0" presId="urn:microsoft.com/office/officeart/2005/8/layout/orgChart1"/>
    <dgm:cxn modelId="{71BD4342-1493-45F4-9EAB-2B69EEC59908}" type="presParOf" srcId="{191D527E-0C84-4392-91D0-E335E22B5416}" destId="{7558E59E-47C5-4A41-AEEE-36E4A8B9680D}" srcOrd="2" destOrd="0" presId="urn:microsoft.com/office/officeart/2005/8/layout/orgChart1"/>
    <dgm:cxn modelId="{3CF06C10-8889-401F-BF1A-8DF318832209}" type="presParOf" srcId="{E6A3D73F-5261-4A12-922B-B12F9696C0F6}" destId="{BCA95E9F-630D-4BB6-BBC1-78F8FF5994DD}"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C7C88-75A7-4F52-A9E0-28B3A43ECE15}">
      <dsp:nvSpPr>
        <dsp:cNvPr id="0" name=""/>
        <dsp:cNvSpPr/>
      </dsp:nvSpPr>
      <dsp:spPr>
        <a:xfrm>
          <a:off x="1563624" y="794581"/>
          <a:ext cx="6199089" cy="707093"/>
        </a:xfrm>
        <a:custGeom>
          <a:avLst/>
          <a:gdLst/>
          <a:ahLst/>
          <a:cxnLst/>
          <a:rect l="0" t="0" r="0" b="0"/>
          <a:pathLst>
            <a:path>
              <a:moveTo>
                <a:pt x="0" y="0"/>
              </a:moveTo>
              <a:lnTo>
                <a:pt x="0" y="560527"/>
              </a:lnTo>
              <a:lnTo>
                <a:pt x="6199089" y="560527"/>
              </a:lnTo>
              <a:lnTo>
                <a:pt x="6199089" y="707093"/>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4175E0-9849-4DC5-8D4A-DE9AB1F66EA1}">
      <dsp:nvSpPr>
        <dsp:cNvPr id="0" name=""/>
        <dsp:cNvSpPr/>
      </dsp:nvSpPr>
      <dsp:spPr>
        <a:xfrm>
          <a:off x="1563624" y="794581"/>
          <a:ext cx="4440197" cy="707093"/>
        </a:xfrm>
        <a:custGeom>
          <a:avLst/>
          <a:gdLst/>
          <a:ahLst/>
          <a:cxnLst/>
          <a:rect l="0" t="0" r="0" b="0"/>
          <a:pathLst>
            <a:path>
              <a:moveTo>
                <a:pt x="0" y="0"/>
              </a:moveTo>
              <a:lnTo>
                <a:pt x="0" y="560527"/>
              </a:lnTo>
              <a:lnTo>
                <a:pt x="4440197" y="560527"/>
              </a:lnTo>
              <a:lnTo>
                <a:pt x="4440197" y="707093"/>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DCCAF0-DF0D-44CA-BE69-323F4ABC02B9}">
      <dsp:nvSpPr>
        <dsp:cNvPr id="0" name=""/>
        <dsp:cNvSpPr/>
      </dsp:nvSpPr>
      <dsp:spPr>
        <a:xfrm>
          <a:off x="1563624" y="794581"/>
          <a:ext cx="2751511" cy="717367"/>
        </a:xfrm>
        <a:custGeom>
          <a:avLst/>
          <a:gdLst/>
          <a:ahLst/>
          <a:cxnLst/>
          <a:rect l="0" t="0" r="0" b="0"/>
          <a:pathLst>
            <a:path>
              <a:moveTo>
                <a:pt x="0" y="0"/>
              </a:moveTo>
              <a:lnTo>
                <a:pt x="0" y="570800"/>
              </a:lnTo>
              <a:lnTo>
                <a:pt x="2751511" y="570800"/>
              </a:lnTo>
              <a:lnTo>
                <a:pt x="2751511" y="717367"/>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7BF51-D41E-4996-97B6-2A5569519272}">
      <dsp:nvSpPr>
        <dsp:cNvPr id="0" name=""/>
        <dsp:cNvSpPr/>
      </dsp:nvSpPr>
      <dsp:spPr>
        <a:xfrm>
          <a:off x="1563624" y="794581"/>
          <a:ext cx="944273" cy="707093"/>
        </a:xfrm>
        <a:custGeom>
          <a:avLst/>
          <a:gdLst/>
          <a:ahLst/>
          <a:cxnLst/>
          <a:rect l="0" t="0" r="0" b="0"/>
          <a:pathLst>
            <a:path>
              <a:moveTo>
                <a:pt x="0" y="0"/>
              </a:moveTo>
              <a:lnTo>
                <a:pt x="0" y="560527"/>
              </a:lnTo>
              <a:lnTo>
                <a:pt x="944273" y="560527"/>
              </a:lnTo>
              <a:lnTo>
                <a:pt x="944273" y="707093"/>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CDA8E-EBE7-4F6D-855F-26E53B4803A8}">
      <dsp:nvSpPr>
        <dsp:cNvPr id="0" name=""/>
        <dsp:cNvSpPr/>
      </dsp:nvSpPr>
      <dsp:spPr>
        <a:xfrm>
          <a:off x="700981" y="794581"/>
          <a:ext cx="862643" cy="707093"/>
        </a:xfrm>
        <a:custGeom>
          <a:avLst/>
          <a:gdLst/>
          <a:ahLst/>
          <a:cxnLst/>
          <a:rect l="0" t="0" r="0" b="0"/>
          <a:pathLst>
            <a:path>
              <a:moveTo>
                <a:pt x="862643" y="0"/>
              </a:moveTo>
              <a:lnTo>
                <a:pt x="862643" y="560527"/>
              </a:lnTo>
              <a:lnTo>
                <a:pt x="0" y="560527"/>
              </a:lnTo>
              <a:lnTo>
                <a:pt x="0" y="707093"/>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653D16-1F18-40DF-9D47-35FCFAAA575A}">
      <dsp:nvSpPr>
        <dsp:cNvPr id="0" name=""/>
        <dsp:cNvSpPr/>
      </dsp:nvSpPr>
      <dsp:spPr>
        <a:xfrm>
          <a:off x="54106" y="256905"/>
          <a:ext cx="3019037" cy="537676"/>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latin typeface="Eurostile"/>
            </a:rPr>
            <a:t>La transition énergétique</a:t>
          </a:r>
          <a:endParaRPr lang="fr-FR" sz="1800" b="1" kern="1200" dirty="0">
            <a:latin typeface="Eurostile"/>
          </a:endParaRPr>
        </a:p>
      </dsp:txBody>
      <dsp:txXfrm>
        <a:off x="54106" y="256905"/>
        <a:ext cx="3019037" cy="537676"/>
      </dsp:txXfrm>
    </dsp:sp>
    <dsp:sp modelId="{AD1C0583-0F64-4F6F-856F-5CFF43FF25B5}">
      <dsp:nvSpPr>
        <dsp:cNvPr id="0" name=""/>
        <dsp:cNvSpPr/>
      </dsp:nvSpPr>
      <dsp:spPr>
        <a:xfrm>
          <a:off x="3044" y="1501675"/>
          <a:ext cx="1395873" cy="2185121"/>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b="1" kern="1200" smtClean="0">
              <a:latin typeface="Eurostile"/>
            </a:rPr>
            <a:t>La croissance verte  </a:t>
          </a:r>
          <a:r>
            <a:rPr lang="fr-FR" sz="1500" kern="1200" smtClean="0">
              <a:latin typeface="Eurostile"/>
            </a:rPr>
            <a:t>: </a:t>
          </a:r>
        </a:p>
        <a:p>
          <a:pPr lvl="0" algn="ctr" defTabSz="666750">
            <a:lnSpc>
              <a:spcPct val="90000"/>
            </a:lnSpc>
            <a:spcBef>
              <a:spcPct val="0"/>
            </a:spcBef>
            <a:spcAft>
              <a:spcPct val="35000"/>
            </a:spcAft>
          </a:pPr>
          <a:r>
            <a:rPr lang="fr-FR" sz="1500" kern="1200" smtClean="0">
              <a:latin typeface="Eurostile"/>
            </a:rPr>
            <a:t>un moteur de relance de l’économie</a:t>
          </a:r>
          <a:endParaRPr lang="fr-FR" sz="1500" kern="1200" dirty="0">
            <a:latin typeface="Eurostile"/>
          </a:endParaRPr>
        </a:p>
      </dsp:txBody>
      <dsp:txXfrm>
        <a:off x="3044" y="1501675"/>
        <a:ext cx="1395873" cy="2185121"/>
      </dsp:txXfrm>
    </dsp:sp>
    <dsp:sp modelId="{227294A0-961E-4C6F-A8C7-6177E4CB0830}">
      <dsp:nvSpPr>
        <dsp:cNvPr id="0" name=""/>
        <dsp:cNvSpPr/>
      </dsp:nvSpPr>
      <dsp:spPr>
        <a:xfrm>
          <a:off x="1692052" y="1501675"/>
          <a:ext cx="1631692" cy="2185121"/>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b="1" kern="1200" dirty="0" smtClean="0">
              <a:latin typeface="Eurostile"/>
            </a:rPr>
            <a:t>Des sujets sociétaux décisifs </a:t>
          </a:r>
          <a:r>
            <a:rPr lang="fr-FR" sz="1500" kern="1200" dirty="0" smtClean="0">
              <a:latin typeface="Eurostile"/>
            </a:rPr>
            <a:t>:</a:t>
          </a:r>
        </a:p>
        <a:p>
          <a:pPr lvl="0" algn="ctr" defTabSz="666750">
            <a:lnSpc>
              <a:spcPct val="90000"/>
            </a:lnSpc>
            <a:spcBef>
              <a:spcPct val="0"/>
            </a:spcBef>
            <a:spcAft>
              <a:spcPct val="35000"/>
            </a:spcAft>
          </a:pPr>
          <a:r>
            <a:rPr lang="fr-FR" sz="1500" kern="1200" dirty="0" smtClean="0">
              <a:latin typeface="Eurostile"/>
            </a:rPr>
            <a:t>lutte contre le changement climatique et la précarité énergétique, adaptation au CC</a:t>
          </a:r>
          <a:endParaRPr lang="fr-FR" sz="1500" kern="1200" dirty="0">
            <a:latin typeface="Eurostile"/>
          </a:endParaRPr>
        </a:p>
      </dsp:txBody>
      <dsp:txXfrm>
        <a:off x="1692052" y="1501675"/>
        <a:ext cx="1631692" cy="2185121"/>
      </dsp:txXfrm>
    </dsp:sp>
    <dsp:sp modelId="{6EE7A0B7-DF6E-47AD-8A93-06DD08025A39}">
      <dsp:nvSpPr>
        <dsp:cNvPr id="0" name=""/>
        <dsp:cNvSpPr/>
      </dsp:nvSpPr>
      <dsp:spPr>
        <a:xfrm>
          <a:off x="3617199" y="1511949"/>
          <a:ext cx="1395873" cy="2185121"/>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 tIns="9525" rIns="9525" bIns="952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500" b="1" kern="1200" dirty="0" smtClean="0">
              <a:latin typeface="Eurostile"/>
            </a:rPr>
            <a:t>Une place des territoires renforcée : </a:t>
          </a:r>
          <a:r>
            <a:rPr lang="fr-FR" sz="1500" b="0" kern="1200" dirty="0" smtClean="0">
              <a:latin typeface="Eurostile"/>
            </a:rPr>
            <a:t>SRADDET</a:t>
          </a:r>
        </a:p>
        <a:p>
          <a:pPr lvl="0" algn="ctr" defTabSz="666750">
            <a:lnSpc>
              <a:spcPct val="90000"/>
            </a:lnSpc>
            <a:spcBef>
              <a:spcPct val="0"/>
            </a:spcBef>
            <a:spcAft>
              <a:spcPct val="35000"/>
            </a:spcAft>
          </a:pPr>
          <a:r>
            <a:rPr lang="fr-FR" sz="1500" b="0" kern="1200" dirty="0" err="1" smtClean="0">
              <a:latin typeface="Eurostile"/>
            </a:rPr>
            <a:t>SCoT</a:t>
          </a:r>
          <a:r>
            <a:rPr lang="fr-FR" sz="1500" b="0" kern="1200" dirty="0" smtClean="0">
              <a:latin typeface="Eurostile"/>
            </a:rPr>
            <a:t>, PCEAT, PDU, </a:t>
          </a:r>
          <a:r>
            <a:rPr lang="fr-FR" sz="1500" b="0" kern="1200" dirty="0" err="1" smtClean="0">
              <a:latin typeface="Eurostile"/>
            </a:rPr>
            <a:t>PLUi</a:t>
          </a:r>
          <a:r>
            <a:rPr lang="fr-FR" sz="1500" b="0" kern="1200" dirty="0" smtClean="0">
              <a:latin typeface="Eurostile"/>
            </a:rPr>
            <a:t>/PLU, </a:t>
          </a:r>
          <a:endParaRPr lang="fr-FR" sz="1500" b="0" kern="1200" dirty="0">
            <a:latin typeface="Eurostile"/>
          </a:endParaRPr>
        </a:p>
      </dsp:txBody>
      <dsp:txXfrm>
        <a:off x="3617199" y="1511949"/>
        <a:ext cx="1395873" cy="2185121"/>
      </dsp:txXfrm>
    </dsp:sp>
    <dsp:sp modelId="{DD8F499C-E81B-43A7-961E-4152F208B769}">
      <dsp:nvSpPr>
        <dsp:cNvPr id="0" name=""/>
        <dsp:cNvSpPr/>
      </dsp:nvSpPr>
      <dsp:spPr>
        <a:xfrm>
          <a:off x="5305885" y="1501675"/>
          <a:ext cx="1395873" cy="2185121"/>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latin typeface="Eurostile"/>
            </a:rPr>
            <a:t>Un </a:t>
          </a:r>
          <a:r>
            <a:rPr lang="fr-FR" sz="1500" b="1" kern="1200" dirty="0" smtClean="0">
              <a:latin typeface="Eurostile"/>
            </a:rPr>
            <a:t>soutien financier de l’Etat </a:t>
          </a:r>
          <a:r>
            <a:rPr lang="fr-FR" sz="1500" kern="1200" dirty="0" smtClean="0">
              <a:latin typeface="Eurostile"/>
            </a:rPr>
            <a:t>pour les  démarches des collectivités locales, pour les particuliers</a:t>
          </a:r>
          <a:endParaRPr lang="fr-FR" sz="1500" kern="1200" dirty="0">
            <a:latin typeface="Eurostile"/>
          </a:endParaRPr>
        </a:p>
      </dsp:txBody>
      <dsp:txXfrm>
        <a:off x="5305885" y="1501675"/>
        <a:ext cx="1395873" cy="2185121"/>
      </dsp:txXfrm>
    </dsp:sp>
    <dsp:sp modelId="{1525B98D-04B2-4F6F-BC78-90067B07A76E}">
      <dsp:nvSpPr>
        <dsp:cNvPr id="0" name=""/>
        <dsp:cNvSpPr/>
      </dsp:nvSpPr>
      <dsp:spPr>
        <a:xfrm>
          <a:off x="6994893" y="1501675"/>
          <a:ext cx="1535642" cy="2185121"/>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latin typeface="Eurostile"/>
            </a:rPr>
            <a:t>Des exigences supplémentaires de performance énergétique pour les bâtiments neufs et pour les bâtiments existants (2018), pour les entreprises</a:t>
          </a:r>
          <a:endParaRPr lang="fr-FR" sz="1500" kern="1200" dirty="0">
            <a:latin typeface="Eurostile"/>
          </a:endParaRPr>
        </a:p>
      </dsp:txBody>
      <dsp:txXfrm>
        <a:off x="6994893" y="1501675"/>
        <a:ext cx="1535642" cy="21851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5552" tIns="47776" rIns="95552" bIns="47776" rtlCol="0"/>
          <a:lstStyle>
            <a:lvl1pPr algn="l">
              <a:defRPr sz="1300"/>
            </a:lvl1pPr>
          </a:lstStyle>
          <a:p>
            <a:endParaRPr lang="fr-FR"/>
          </a:p>
        </p:txBody>
      </p:sp>
      <p:sp>
        <p:nvSpPr>
          <p:cNvPr id="3" name="Espace réservé de la date 2"/>
          <p:cNvSpPr>
            <a:spLocks noGrp="1"/>
          </p:cNvSpPr>
          <p:nvPr>
            <p:ph type="dt" sz="quarter" idx="1"/>
          </p:nvPr>
        </p:nvSpPr>
        <p:spPr>
          <a:xfrm>
            <a:off x="3850444" y="1"/>
            <a:ext cx="2945659" cy="496332"/>
          </a:xfrm>
          <a:prstGeom prst="rect">
            <a:avLst/>
          </a:prstGeom>
        </p:spPr>
        <p:txBody>
          <a:bodyPr vert="horz" lIns="95552" tIns="47776" rIns="95552" bIns="47776" rtlCol="0"/>
          <a:lstStyle>
            <a:lvl1pPr algn="r">
              <a:defRPr sz="1300"/>
            </a:lvl1pPr>
          </a:lstStyle>
          <a:p>
            <a:fld id="{3957BCF5-AE78-7D46-81BB-1059F3F90CD3}" type="datetimeFigureOut">
              <a:rPr lang="fr-FR" smtClean="0"/>
              <a:t>11/10/17</a:t>
            </a:fld>
            <a:endParaRPr lang="fr-FR"/>
          </a:p>
        </p:txBody>
      </p:sp>
      <p:sp>
        <p:nvSpPr>
          <p:cNvPr id="4" name="Espace réservé du pied de page 3"/>
          <p:cNvSpPr>
            <a:spLocks noGrp="1"/>
          </p:cNvSpPr>
          <p:nvPr>
            <p:ph type="ftr" sz="quarter" idx="2"/>
          </p:nvPr>
        </p:nvSpPr>
        <p:spPr>
          <a:xfrm>
            <a:off x="1" y="9428584"/>
            <a:ext cx="2945659" cy="496332"/>
          </a:xfrm>
          <a:prstGeom prst="rect">
            <a:avLst/>
          </a:prstGeom>
        </p:spPr>
        <p:txBody>
          <a:bodyPr vert="horz" lIns="95552" tIns="47776" rIns="95552" bIns="47776"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0444" y="9428584"/>
            <a:ext cx="2945659" cy="496332"/>
          </a:xfrm>
          <a:prstGeom prst="rect">
            <a:avLst/>
          </a:prstGeom>
        </p:spPr>
        <p:txBody>
          <a:bodyPr vert="horz" lIns="95552" tIns="47776" rIns="95552" bIns="47776" rtlCol="0" anchor="b"/>
          <a:lstStyle>
            <a:lvl1pPr algn="r">
              <a:defRPr sz="1300"/>
            </a:lvl1pPr>
          </a:lstStyle>
          <a:p>
            <a:fld id="{0E4BBC3C-8C9E-A04F-BDC5-530FDCB3F532}" type="slidenum">
              <a:rPr lang="fr-FR" smtClean="0"/>
              <a:t>‹#›</a:t>
            </a:fld>
            <a:endParaRPr lang="fr-FR"/>
          </a:p>
        </p:txBody>
      </p:sp>
    </p:spTree>
    <p:extLst>
      <p:ext uri="{BB962C8B-B14F-4D97-AF65-F5344CB8AC3E}">
        <p14:creationId xmlns:p14="http://schemas.microsoft.com/office/powerpoint/2010/main" val="131261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5552" tIns="47776" rIns="95552" bIns="47776" rtlCol="0"/>
          <a:lstStyle>
            <a:lvl1pPr algn="l">
              <a:defRPr sz="1300"/>
            </a:lvl1pPr>
          </a:lstStyle>
          <a:p>
            <a:endParaRPr lang="fr-FR"/>
          </a:p>
        </p:txBody>
      </p:sp>
      <p:sp>
        <p:nvSpPr>
          <p:cNvPr id="3" name="Espace réservé de la date 2"/>
          <p:cNvSpPr>
            <a:spLocks noGrp="1"/>
          </p:cNvSpPr>
          <p:nvPr>
            <p:ph type="dt" idx="1"/>
          </p:nvPr>
        </p:nvSpPr>
        <p:spPr>
          <a:xfrm>
            <a:off x="3850444" y="1"/>
            <a:ext cx="2945659" cy="496332"/>
          </a:xfrm>
          <a:prstGeom prst="rect">
            <a:avLst/>
          </a:prstGeom>
        </p:spPr>
        <p:txBody>
          <a:bodyPr vert="horz" lIns="95552" tIns="47776" rIns="95552" bIns="47776" rtlCol="0"/>
          <a:lstStyle>
            <a:lvl1pPr algn="r">
              <a:defRPr sz="1300"/>
            </a:lvl1pPr>
          </a:lstStyle>
          <a:p>
            <a:fld id="{59B78915-1C58-6643-8E32-656FF2B089F4}" type="datetimeFigureOut">
              <a:rPr lang="fr-FR" smtClean="0"/>
              <a:t>11/10/17</a:t>
            </a:fld>
            <a:endParaRPr lang="fr-FR"/>
          </a:p>
        </p:txBody>
      </p:sp>
      <p:sp>
        <p:nvSpPr>
          <p:cNvPr id="4" name="Espace réservé de l'image des diapositives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5552" tIns="47776" rIns="95552" bIns="47776"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5552" tIns="47776" rIns="95552" bIns="47776"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5552" tIns="47776" rIns="95552" bIns="47776"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5552" tIns="47776" rIns="95552" bIns="47776" rtlCol="0" anchor="b"/>
          <a:lstStyle>
            <a:lvl1pPr algn="r">
              <a:defRPr sz="1300"/>
            </a:lvl1pPr>
          </a:lstStyle>
          <a:p>
            <a:fld id="{5B8AED5F-F14D-E549-9D4C-292F866B2A46}" type="slidenum">
              <a:rPr lang="fr-FR" smtClean="0"/>
              <a:t>‹#›</a:t>
            </a:fld>
            <a:endParaRPr lang="fr-FR"/>
          </a:p>
        </p:txBody>
      </p:sp>
    </p:spTree>
    <p:extLst>
      <p:ext uri="{BB962C8B-B14F-4D97-AF65-F5344CB8AC3E}">
        <p14:creationId xmlns:p14="http://schemas.microsoft.com/office/powerpoint/2010/main" val="138875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8AED5F-F14D-E549-9D4C-292F866B2A46}" type="slidenum">
              <a:rPr lang="fr-FR" smtClean="0"/>
              <a:t>1</a:t>
            </a:fld>
            <a:endParaRPr lang="fr-FR"/>
          </a:p>
        </p:txBody>
      </p:sp>
    </p:spTree>
    <p:extLst>
      <p:ext uri="{BB962C8B-B14F-4D97-AF65-F5344CB8AC3E}">
        <p14:creationId xmlns:p14="http://schemas.microsoft.com/office/powerpoint/2010/main" val="3826877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E8BA54A-CFCE-4B28-AF69-CAE1C1DB2003}" type="slidenum">
              <a:rPr kumimoji="0" lang="fr-FR" altLang="fr-FR" sz="1200" b="0" i="0" u="none" strike="noStrike" kern="1200" cap="none" spc="0" normalizeH="0" baseline="0" noProof="0">
                <a:ln>
                  <a:noFill/>
                </a:ln>
                <a:solidFill>
                  <a:srgbClr val="000000"/>
                </a:solidFill>
                <a:effectLst/>
                <a:uLnTx/>
                <a:uFillTx/>
                <a:latin typeface="Gill Sans" charset="0"/>
                <a:sym typeface="Gill Sans"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altLang="fr-FR" sz="1200" b="0" i="0" u="none" strike="noStrike" kern="1200" cap="none" spc="0" normalizeH="0" baseline="0" noProof="0">
              <a:ln>
                <a:noFill/>
              </a:ln>
              <a:solidFill>
                <a:srgbClr val="000000"/>
              </a:solidFill>
              <a:effectLst/>
              <a:uLnTx/>
              <a:uFillTx/>
              <a:latin typeface="Gill Sans" charset="0"/>
              <a:sym typeface="Gill Sans" charset="0"/>
            </a:endParaRPr>
          </a:p>
        </p:txBody>
      </p:sp>
    </p:spTree>
    <p:extLst>
      <p:ext uri="{BB962C8B-B14F-4D97-AF65-F5344CB8AC3E}">
        <p14:creationId xmlns:p14="http://schemas.microsoft.com/office/powerpoint/2010/main" val="420108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E8BA54A-CFCE-4B28-AF69-CAE1C1DB2003}" type="slidenum">
              <a:rPr kumimoji="0" lang="fr-FR" altLang="fr-FR" sz="1200" b="0" i="0" u="none" strike="noStrike" kern="1200" cap="none" spc="0" normalizeH="0" baseline="0" noProof="0">
                <a:ln>
                  <a:noFill/>
                </a:ln>
                <a:solidFill>
                  <a:srgbClr val="000000"/>
                </a:solidFill>
                <a:effectLst/>
                <a:uLnTx/>
                <a:uFillTx/>
                <a:latin typeface="Gill Sans" charset="0"/>
                <a:sym typeface="Gill Sans"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altLang="fr-FR" sz="1200" b="0" i="0" u="none" strike="noStrike" kern="1200" cap="none" spc="0" normalizeH="0" baseline="0" noProof="0">
              <a:ln>
                <a:noFill/>
              </a:ln>
              <a:solidFill>
                <a:srgbClr val="000000"/>
              </a:solidFill>
              <a:effectLst/>
              <a:uLnTx/>
              <a:uFillTx/>
              <a:latin typeface="Gill Sans" charset="0"/>
              <a:sym typeface="Gill Sans" charset="0"/>
            </a:endParaRPr>
          </a:p>
        </p:txBody>
      </p:sp>
    </p:spTree>
    <p:extLst>
      <p:ext uri="{BB962C8B-B14F-4D97-AF65-F5344CB8AC3E}">
        <p14:creationId xmlns:p14="http://schemas.microsoft.com/office/powerpoint/2010/main" val="98136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i="1" dirty="0" smtClean="0"/>
              <a:t>Est dénommé territoire à énergie positive un territoire qui s'engage dans une démarche permettant d'atteindre l'équilibre entre la consommation et la production d'énergie à l'échelle locale en réduisant autant que possible les besoins énergétiques et dans le respect des équilibres des systèmes énergétiques nationaux. Un territoire à énergie positive doit favoriser l'efficacité énergétique, la réduction des émissions de gaz à effet de serre et la diminution de la consommation des énergies fossiles et viser le déploiement d'énergies renouvelables dans son approvisionnement.</a:t>
            </a:r>
            <a:r>
              <a:rPr lang="fr-FR" dirty="0" smtClean="0"/>
              <a:t> »</a:t>
            </a:r>
          </a:p>
          <a:p>
            <a:pPr algn="just"/>
            <a:r>
              <a:rPr lang="fr-FR" sz="1200" b="1" dirty="0" smtClean="0"/>
              <a:t>l’appel à manifestation d’intérêt « plateformes de rénovation énergétique de l’habitat »</a:t>
            </a:r>
            <a:r>
              <a:rPr lang="fr-FR" sz="1200" dirty="0" smtClean="0"/>
              <a:t> vise à la création de plateformes locales de la rénovation énergétique du logement privé, individuel comme collectif, en renforcement du service d’information et de conseil indépendant apporté par le réseau « Rénovation Info Service ». Les plateformes ont vocation à faciliter le passage à l’acte en offrant aux ménages, en complément des missions de conseil, un accompagnement technique et financier de leur projet.</a:t>
            </a:r>
          </a:p>
          <a:p>
            <a:pPr algn="just"/>
            <a:r>
              <a:rPr lang="fr-FR" sz="1200" b="1" dirty="0" smtClean="0"/>
              <a:t>l’appel à projets « territoires zéro gaspillage zéro déchets »,</a:t>
            </a:r>
            <a:r>
              <a:rPr lang="fr-FR" sz="1200" dirty="0" smtClean="0"/>
              <a:t> lancé en juillet 2014, a permis de sélectionner décembre 2014 une première liste de 58 lauréats, complétée par une deuxième liste de 95 nouveaux lauréats en novembre 2015.</a:t>
            </a:r>
          </a:p>
          <a:p>
            <a:pPr algn="just"/>
            <a:r>
              <a:rPr lang="fr-FR" sz="1200" b="1" dirty="0" smtClean="0"/>
              <a:t>l’appel à projets « territoires à énergie positive pour la croissance verte »</a:t>
            </a:r>
            <a:r>
              <a:rPr lang="fr-FR" sz="1200" dirty="0" smtClean="0"/>
              <a:t>, lancé en septembre 2014 a suscité un fort engouement des collectivités. Les lauréats (près de 400 territoires labellisés en novembre 2016) reçoivent une aide financière de 500 000 euros qui peut être renforcée jusqu’à 2 millions d’euros en fonction de la qualité des projets et de leur contribution aux objectifs inscrits dans la loi. Ces subventions doivent permettre de financer rapidement des projets qui contribuent efficacement à la baisse de la consommation d’énergie sur le territoire, à la production d’énergies renouvelables, à la mobilité durable, à la préservation de la biodiversité et à la mobilisation citoyenne.</a:t>
            </a:r>
          </a:p>
          <a:p>
            <a:endParaRPr lang="fr-FR" dirty="0"/>
          </a:p>
        </p:txBody>
      </p:sp>
      <p:sp>
        <p:nvSpPr>
          <p:cNvPr id="4" name="Espace réservé du numéro de diapositive 3"/>
          <p:cNvSpPr>
            <a:spLocks noGrp="1"/>
          </p:cNvSpPr>
          <p:nvPr>
            <p:ph type="sldNum" sz="quarter" idx="10"/>
          </p:nvPr>
        </p:nvSpPr>
        <p:spPr/>
        <p:txBody>
          <a:bodyPr/>
          <a:lstStyle/>
          <a:p>
            <a:fld id="{5B8AED5F-F14D-E549-9D4C-292F866B2A46}" type="slidenum">
              <a:rPr lang="fr-FR" smtClean="0"/>
              <a:t>7</a:t>
            </a:fld>
            <a:endParaRPr lang="fr-FR"/>
          </a:p>
        </p:txBody>
      </p:sp>
    </p:spTree>
    <p:extLst>
      <p:ext uri="{BB962C8B-B14F-4D97-AF65-F5344CB8AC3E}">
        <p14:creationId xmlns:p14="http://schemas.microsoft.com/office/powerpoint/2010/main" val="137881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sz="1200" dirty="0" smtClean="0">
                <a:latin typeface="Eurostile"/>
                <a:sym typeface="Wingdings" pitchFamily="2" charset="2"/>
              </a:rPr>
              <a:t>pour une meilleure cohérence entre la localisation des emplois, de l’habitat, des commerces et des services à l’échelle de la région grenobloise</a:t>
            </a:r>
            <a:endParaRPr lang="fr-FR" altLang="fr-FR" dirty="0" smtClean="0"/>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1364E60B-2880-4F56-A164-969F3952F565}" type="slidenum">
              <a:rPr lang="fr-FR" altLang="fr-FR" sz="1200"/>
              <a:pPr/>
              <a:t>8</a:t>
            </a:fld>
            <a:endParaRPr lang="fr-FR" altLang="fr-F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smtClean="0"/>
              <a:t>pour dimensionner les espaces urbanisables (zones U et AU) des documents d’urbanisme locaux</a:t>
            </a:r>
          </a:p>
        </p:txBody>
      </p:sp>
      <p:sp>
        <p:nvSpPr>
          <p:cNvPr id="501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C92ECCD4-30A1-4E72-9F89-27819A4E8C33}" type="slidenum">
              <a:rPr lang="fr-FR" altLang="fr-FR" sz="1200"/>
              <a:pPr/>
              <a:t>9</a:t>
            </a:fld>
            <a:endParaRPr lang="fr-FR" altLang="fr-F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E8BA54A-CFCE-4B28-AF69-CAE1C1DB2003}" type="slidenum">
              <a:rPr lang="fr-FR" altLang="fr-FR" sz="1200"/>
              <a:pPr/>
              <a:t>10</a:t>
            </a:fld>
            <a:endParaRPr lang="fr-FR"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D662BFD-CE24-4CEF-A2ED-B8B8738D5B0B}" type="datetime2">
              <a:rPr lang="fr-FR" smtClean="0"/>
              <a:t>mercredi 11 octobre 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extLst>
      <p:ext uri="{BB962C8B-B14F-4D97-AF65-F5344CB8AC3E}">
        <p14:creationId xmlns:p14="http://schemas.microsoft.com/office/powerpoint/2010/main" val="255829462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lvl1pPr marL="342900" indent="-342900">
              <a:buFont typeface="Wingdings" panose="05000000000000000000" pitchFamily="2" charset="2"/>
              <a:buChar char="§"/>
              <a:defRPr sz="2000" b="0">
                <a:latin typeface="Eurostile"/>
              </a:defRPr>
            </a:lvl1pPr>
            <a:lvl2pPr marL="742950" indent="-285750">
              <a:spcBef>
                <a:spcPts val="600"/>
              </a:spcBef>
              <a:buFont typeface="Wingdings" panose="05000000000000000000" pitchFamily="2" charset="2"/>
              <a:buChar char="Ø"/>
              <a:defRPr sz="1600">
                <a:latin typeface="Eurostile"/>
              </a:defRPr>
            </a:lvl2pPr>
            <a:lvl3pPr marL="1143000" indent="-228600">
              <a:buFont typeface="Courier New" panose="02070309020205020404" pitchFamily="49" charset="0"/>
              <a:buChar char="o"/>
              <a:defRPr sz="1600">
                <a:latin typeface="Eurostile"/>
              </a:defRPr>
            </a:lvl3pPr>
            <a:lvl4pPr>
              <a:defRPr sz="1600">
                <a:latin typeface="Eurostile"/>
              </a:defRPr>
            </a:lvl4pPr>
            <a:lvl5pPr>
              <a:defRPr sz="1600">
                <a:latin typeface="Eurostile"/>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3CC068DB-E258-404E-8691-576E6B81AEB4}" type="datetime2">
              <a:rPr lang="fr-FR" smtClean="0"/>
              <a:t>mercredi 11 octobre 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D8BC1F9-0BD8-274D-8576-B9CB4AEBADED}" type="slidenum">
              <a:rPr lang="fr-FR" smtClean="0"/>
              <a:t>‹#›</a:t>
            </a:fld>
            <a:endParaRPr lang="fr-FR" dirty="0"/>
          </a:p>
        </p:txBody>
      </p:sp>
      <p:sp>
        <p:nvSpPr>
          <p:cNvPr id="7" name="Rectangle 6"/>
          <p:cNvSpPr/>
          <p:nvPr userDrawn="1"/>
        </p:nvSpPr>
        <p:spPr>
          <a:xfrm flipV="1">
            <a:off x="-50799" y="6769101"/>
            <a:ext cx="9279466" cy="89746"/>
          </a:xfrm>
          <a:prstGeom prst="rect">
            <a:avLst/>
          </a:prstGeom>
          <a:solidFill>
            <a:srgbClr val="1343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1F497D"/>
              </a:solidFill>
            </a:endParaRPr>
          </a:p>
        </p:txBody>
      </p:sp>
      <p:sp>
        <p:nvSpPr>
          <p:cNvPr id="8" name="Rectangle 7"/>
          <p:cNvSpPr/>
          <p:nvPr userDrawn="1"/>
        </p:nvSpPr>
        <p:spPr>
          <a:xfrm>
            <a:off x="1738312" y="343373"/>
            <a:ext cx="4289955" cy="108000"/>
          </a:xfrm>
          <a:prstGeom prst="rect">
            <a:avLst/>
          </a:prstGeom>
          <a:solidFill>
            <a:srgbClr val="961B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Picture 6" descr="Log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180" r="45418"/>
          <a:stretch/>
        </p:blipFill>
        <p:spPr bwMode="auto">
          <a:xfrm>
            <a:off x="8183" y="220871"/>
            <a:ext cx="1063113" cy="34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7905750" y="343373"/>
            <a:ext cx="1322916" cy="108000"/>
          </a:xfrm>
          <a:prstGeom prst="rect">
            <a:avLst/>
          </a:prstGeom>
          <a:solidFill>
            <a:srgbClr val="961B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1" name="Groupe 10"/>
          <p:cNvGrpSpPr/>
          <p:nvPr userDrawn="1"/>
        </p:nvGrpSpPr>
        <p:grpSpPr>
          <a:xfrm>
            <a:off x="1173872" y="220871"/>
            <a:ext cx="945713" cy="472156"/>
            <a:chOff x="1173872" y="220871"/>
            <a:chExt cx="945713" cy="472156"/>
          </a:xfrm>
        </p:grpSpPr>
        <p:sp>
          <p:nvSpPr>
            <p:cNvPr id="12" name="Rectangle 11"/>
            <p:cNvSpPr/>
            <p:nvPr/>
          </p:nvSpPr>
          <p:spPr>
            <a:xfrm>
              <a:off x="1643065" y="220871"/>
              <a:ext cx="476520" cy="2982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872" y="220871"/>
              <a:ext cx="843136" cy="472156"/>
            </a:xfrm>
            <a:prstGeom prst="rect">
              <a:avLst/>
            </a:prstGeom>
          </p:spPr>
        </p:pic>
      </p:grpSp>
      <p:sp>
        <p:nvSpPr>
          <p:cNvPr id="14" name="Titre 1"/>
          <p:cNvSpPr txBox="1">
            <a:spLocks/>
          </p:cNvSpPr>
          <p:nvPr userDrawn="1"/>
        </p:nvSpPr>
        <p:spPr>
          <a:xfrm>
            <a:off x="384749" y="677787"/>
            <a:ext cx="8759251" cy="51166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1800" b="1" dirty="0">
              <a:solidFill>
                <a:srgbClr val="134399"/>
              </a:solidFill>
              <a:latin typeface="Eurostile"/>
            </a:endParaRPr>
          </a:p>
        </p:txBody>
      </p:sp>
      <p:sp>
        <p:nvSpPr>
          <p:cNvPr id="15" name="Rectangle 14"/>
          <p:cNvSpPr/>
          <p:nvPr userDrawn="1"/>
        </p:nvSpPr>
        <p:spPr>
          <a:xfrm>
            <a:off x="0" y="854278"/>
            <a:ext cx="369020" cy="157264"/>
          </a:xfrm>
          <a:prstGeom prst="rect">
            <a:avLst/>
          </a:prstGeom>
          <a:solidFill>
            <a:srgbClr val="134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662376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u avec puce - titre couleur">
    <p:spTree>
      <p:nvGrpSpPr>
        <p:cNvPr id="1" name=""/>
        <p:cNvGrpSpPr/>
        <p:nvPr/>
      </p:nvGrpSpPr>
      <p:grpSpPr>
        <a:xfrm>
          <a:off x="0" y="0"/>
          <a:ext cx="0" cy="0"/>
          <a:chOff x="0" y="0"/>
          <a:chExt cx="0" cy="0"/>
        </a:xfrm>
      </p:grpSpPr>
      <p:sp>
        <p:nvSpPr>
          <p:cNvPr id="6" name="ZoneTexte 5"/>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0" hangingPunct="0">
              <a:defRPr/>
            </a:pPr>
            <a:endParaRPr lang="fr-FR" smtClean="0"/>
          </a:p>
        </p:txBody>
      </p:sp>
      <p:sp>
        <p:nvSpPr>
          <p:cNvPr id="8" name="ZoneTexte 7"/>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0" hangingPunct="0">
              <a:defRPr/>
            </a:pPr>
            <a:endParaRPr lang="fr-FR" smtClean="0"/>
          </a:p>
        </p:txBody>
      </p:sp>
      <p:sp>
        <p:nvSpPr>
          <p:cNvPr id="9" name="Espace réservé du contenu 2"/>
          <p:cNvSpPr>
            <a:spLocks noGrp="1"/>
          </p:cNvSpPr>
          <p:nvPr>
            <p:ph idx="1"/>
          </p:nvPr>
        </p:nvSpPr>
        <p:spPr>
          <a:xfrm>
            <a:off x="457200" y="1600200"/>
            <a:ext cx="8229600" cy="4525963"/>
          </a:xfrm>
        </p:spPr>
        <p:txBody>
          <a:bodyPr>
            <a:normAutofit/>
          </a:bodyPr>
          <a:lstStyle>
            <a:lvl1pPr marL="342900" indent="-342900">
              <a:buFont typeface="Wingdings" panose="05000000000000000000" pitchFamily="2" charset="2"/>
              <a:buChar char="§"/>
              <a:defRPr sz="2000" b="0">
                <a:latin typeface="Eurostile"/>
              </a:defRPr>
            </a:lvl1pPr>
            <a:lvl2pPr marL="742950" indent="-285750">
              <a:spcBef>
                <a:spcPts val="600"/>
              </a:spcBef>
              <a:buFont typeface="Wingdings" panose="05000000000000000000" pitchFamily="2" charset="2"/>
              <a:buChar char="Ø"/>
              <a:defRPr sz="1600">
                <a:latin typeface="Eurostile"/>
              </a:defRPr>
            </a:lvl2pPr>
            <a:lvl3pPr marL="1143000" indent="-228600">
              <a:buFont typeface="Courier New" panose="02070309020205020404" pitchFamily="49" charset="0"/>
              <a:buChar char="o"/>
              <a:defRPr sz="1600">
                <a:latin typeface="Eurostile"/>
              </a:defRPr>
            </a:lvl3pPr>
            <a:lvl4pPr>
              <a:defRPr sz="1600">
                <a:latin typeface="Eurostile"/>
              </a:defRPr>
            </a:lvl4pPr>
            <a:lvl5pPr>
              <a:defRPr sz="1600">
                <a:latin typeface="Eurostile"/>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Rectangle 10"/>
          <p:cNvSpPr/>
          <p:nvPr userDrawn="1"/>
        </p:nvSpPr>
        <p:spPr>
          <a:xfrm>
            <a:off x="1738312" y="343373"/>
            <a:ext cx="4289955" cy="108000"/>
          </a:xfrm>
          <a:prstGeom prst="rect">
            <a:avLst/>
          </a:prstGeom>
          <a:solidFill>
            <a:srgbClr val="961B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Picture 6" descr="Log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180" r="45418"/>
          <a:stretch/>
        </p:blipFill>
        <p:spPr bwMode="auto">
          <a:xfrm>
            <a:off x="8183" y="220871"/>
            <a:ext cx="1063113" cy="34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7905750" y="343373"/>
            <a:ext cx="1322916" cy="108000"/>
          </a:xfrm>
          <a:prstGeom prst="rect">
            <a:avLst/>
          </a:prstGeom>
          <a:solidFill>
            <a:srgbClr val="961B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4" name="Groupe 13"/>
          <p:cNvGrpSpPr/>
          <p:nvPr userDrawn="1"/>
        </p:nvGrpSpPr>
        <p:grpSpPr>
          <a:xfrm>
            <a:off x="1173872" y="220871"/>
            <a:ext cx="945713" cy="472156"/>
            <a:chOff x="1173872" y="220871"/>
            <a:chExt cx="945713" cy="472156"/>
          </a:xfrm>
        </p:grpSpPr>
        <p:sp>
          <p:nvSpPr>
            <p:cNvPr id="15" name="Rectangle 14"/>
            <p:cNvSpPr/>
            <p:nvPr/>
          </p:nvSpPr>
          <p:spPr>
            <a:xfrm>
              <a:off x="1643065" y="220871"/>
              <a:ext cx="476520" cy="2982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872" y="220871"/>
              <a:ext cx="843136" cy="472156"/>
            </a:xfrm>
            <a:prstGeom prst="rect">
              <a:avLst/>
            </a:prstGeom>
          </p:spPr>
        </p:pic>
      </p:grpSp>
      <p:sp>
        <p:nvSpPr>
          <p:cNvPr id="20" name="Titre 1"/>
          <p:cNvSpPr txBox="1">
            <a:spLocks/>
          </p:cNvSpPr>
          <p:nvPr userDrawn="1"/>
        </p:nvSpPr>
        <p:spPr>
          <a:xfrm>
            <a:off x="384749" y="677787"/>
            <a:ext cx="8759251" cy="51166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1800" b="1" dirty="0">
              <a:solidFill>
                <a:srgbClr val="134399"/>
              </a:solidFill>
              <a:latin typeface="Eurostile"/>
            </a:endParaRPr>
          </a:p>
        </p:txBody>
      </p:sp>
      <p:sp>
        <p:nvSpPr>
          <p:cNvPr id="21" name="Rectangle 20"/>
          <p:cNvSpPr/>
          <p:nvPr userDrawn="1"/>
        </p:nvSpPr>
        <p:spPr>
          <a:xfrm>
            <a:off x="0" y="854278"/>
            <a:ext cx="369020" cy="157264"/>
          </a:xfrm>
          <a:prstGeom prst="rect">
            <a:avLst/>
          </a:prstGeom>
          <a:solidFill>
            <a:srgbClr val="134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4151013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eux colonnes">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457200" y="1600200"/>
            <a:ext cx="8229600" cy="4525963"/>
          </a:xfrm>
        </p:spPr>
        <p:txBody>
          <a:bodyPr>
            <a:normAutofit/>
          </a:bodyPr>
          <a:lstStyle>
            <a:lvl1pPr marL="342900" indent="-342900">
              <a:buFont typeface="Wingdings" panose="05000000000000000000" pitchFamily="2" charset="2"/>
              <a:buChar char="§"/>
              <a:defRPr sz="2000" b="0">
                <a:latin typeface="Eurostile"/>
              </a:defRPr>
            </a:lvl1pPr>
            <a:lvl2pPr marL="742950" indent="-285750">
              <a:spcBef>
                <a:spcPts val="600"/>
              </a:spcBef>
              <a:buFont typeface="Wingdings" panose="05000000000000000000" pitchFamily="2" charset="2"/>
              <a:buChar char="Ø"/>
              <a:defRPr sz="1600">
                <a:latin typeface="Eurostile"/>
              </a:defRPr>
            </a:lvl2pPr>
            <a:lvl3pPr marL="1143000" indent="-228600">
              <a:buFont typeface="Courier New" panose="02070309020205020404" pitchFamily="49" charset="0"/>
              <a:buChar char="o"/>
              <a:defRPr sz="1600">
                <a:latin typeface="Eurostile"/>
              </a:defRPr>
            </a:lvl3pPr>
            <a:lvl4pPr>
              <a:defRPr sz="1600">
                <a:latin typeface="Eurostile"/>
              </a:defRPr>
            </a:lvl4pPr>
            <a:lvl5pPr>
              <a:defRPr sz="1600">
                <a:latin typeface="Eurostile"/>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Rectangle 10"/>
          <p:cNvSpPr/>
          <p:nvPr userDrawn="1"/>
        </p:nvSpPr>
        <p:spPr>
          <a:xfrm>
            <a:off x="1738312" y="343373"/>
            <a:ext cx="4289955" cy="108000"/>
          </a:xfrm>
          <a:prstGeom prst="rect">
            <a:avLst/>
          </a:prstGeom>
          <a:solidFill>
            <a:srgbClr val="961B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4" name="Picture 6" descr="Log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180" r="45418"/>
          <a:stretch/>
        </p:blipFill>
        <p:spPr bwMode="auto">
          <a:xfrm>
            <a:off x="8183" y="220871"/>
            <a:ext cx="1063113" cy="34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userDrawn="1"/>
        </p:nvSpPr>
        <p:spPr>
          <a:xfrm>
            <a:off x="7905750" y="343373"/>
            <a:ext cx="1322916" cy="108000"/>
          </a:xfrm>
          <a:prstGeom prst="rect">
            <a:avLst/>
          </a:prstGeom>
          <a:solidFill>
            <a:srgbClr val="961B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6" name="Groupe 15"/>
          <p:cNvGrpSpPr/>
          <p:nvPr userDrawn="1"/>
        </p:nvGrpSpPr>
        <p:grpSpPr>
          <a:xfrm>
            <a:off x="1173872" y="220871"/>
            <a:ext cx="945713" cy="472156"/>
            <a:chOff x="1173872" y="220871"/>
            <a:chExt cx="945713" cy="472156"/>
          </a:xfrm>
        </p:grpSpPr>
        <p:sp>
          <p:nvSpPr>
            <p:cNvPr id="17" name="Rectangle 16"/>
            <p:cNvSpPr/>
            <p:nvPr/>
          </p:nvSpPr>
          <p:spPr>
            <a:xfrm>
              <a:off x="1643065" y="220871"/>
              <a:ext cx="476520" cy="2982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872" y="220871"/>
              <a:ext cx="843136" cy="472156"/>
            </a:xfrm>
            <a:prstGeom prst="rect">
              <a:avLst/>
            </a:prstGeom>
          </p:spPr>
        </p:pic>
      </p:grpSp>
      <p:sp>
        <p:nvSpPr>
          <p:cNvPr id="19" name="Rectangle 18"/>
          <p:cNvSpPr/>
          <p:nvPr userDrawn="1"/>
        </p:nvSpPr>
        <p:spPr>
          <a:xfrm>
            <a:off x="0" y="854278"/>
            <a:ext cx="369020" cy="157264"/>
          </a:xfrm>
          <a:prstGeom prst="rect">
            <a:avLst/>
          </a:prstGeom>
          <a:solidFill>
            <a:srgbClr val="134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031217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ntenu avec puce">
    <p:spTree>
      <p:nvGrpSpPr>
        <p:cNvPr id="1" name=""/>
        <p:cNvGrpSpPr/>
        <p:nvPr/>
      </p:nvGrpSpPr>
      <p:grpSpPr>
        <a:xfrm>
          <a:off x="0" y="0"/>
          <a:ext cx="0" cy="0"/>
          <a:chOff x="0" y="0"/>
          <a:chExt cx="0" cy="0"/>
        </a:xfrm>
      </p:grpSpPr>
      <p:sp>
        <p:nvSpPr>
          <p:cNvPr id="5" name="ZoneTexte 4"/>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endParaRPr lang="fr-FR" smtClean="0">
              <a:solidFill>
                <a:prstClr val="black"/>
              </a:solidFill>
            </a:endParaRPr>
          </a:p>
        </p:txBody>
      </p:sp>
      <p:sp>
        <p:nvSpPr>
          <p:cNvPr id="7" name="ZoneTexte 6"/>
          <p:cNvSpPr txBox="1"/>
          <p:nvPr userDrawn="1"/>
        </p:nvSpPr>
        <p:spPr>
          <a:xfrm>
            <a:off x="3429000" y="5029200"/>
            <a:ext cx="184150" cy="461963"/>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0" hangingPunct="0">
              <a:defRPr/>
            </a:pPr>
            <a:endParaRPr lang="fr-FR" smtClean="0"/>
          </a:p>
        </p:txBody>
      </p:sp>
      <p:sp>
        <p:nvSpPr>
          <p:cNvPr id="8" name="Espace réservé du contenu 2"/>
          <p:cNvSpPr>
            <a:spLocks noGrp="1"/>
          </p:cNvSpPr>
          <p:nvPr>
            <p:ph idx="1"/>
          </p:nvPr>
        </p:nvSpPr>
        <p:spPr>
          <a:xfrm>
            <a:off x="457200" y="1600200"/>
            <a:ext cx="8229600" cy="4525963"/>
          </a:xfrm>
        </p:spPr>
        <p:txBody>
          <a:bodyPr>
            <a:normAutofit/>
          </a:bodyPr>
          <a:lstStyle>
            <a:lvl1pPr marL="342900" indent="-342900">
              <a:buFont typeface="Wingdings" panose="05000000000000000000" pitchFamily="2" charset="2"/>
              <a:buChar char="§"/>
              <a:defRPr sz="2000" b="0">
                <a:latin typeface="Eurostile"/>
              </a:defRPr>
            </a:lvl1pPr>
            <a:lvl2pPr marL="742950" indent="-285750">
              <a:spcBef>
                <a:spcPts val="600"/>
              </a:spcBef>
              <a:buFont typeface="Wingdings" panose="05000000000000000000" pitchFamily="2" charset="2"/>
              <a:buChar char="Ø"/>
              <a:defRPr sz="1600">
                <a:latin typeface="Eurostile"/>
              </a:defRPr>
            </a:lvl2pPr>
            <a:lvl3pPr marL="1143000" indent="-228600">
              <a:buFont typeface="Courier New" panose="02070309020205020404" pitchFamily="49" charset="0"/>
              <a:buChar char="o"/>
              <a:defRPr sz="1600">
                <a:latin typeface="Eurostile"/>
              </a:defRPr>
            </a:lvl3pPr>
            <a:lvl4pPr>
              <a:defRPr sz="1600">
                <a:latin typeface="Eurostile"/>
              </a:defRPr>
            </a:lvl4pPr>
            <a:lvl5pPr>
              <a:defRPr sz="1600">
                <a:latin typeface="Eurostile"/>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Rectangle 8"/>
          <p:cNvSpPr/>
          <p:nvPr userDrawn="1"/>
        </p:nvSpPr>
        <p:spPr>
          <a:xfrm>
            <a:off x="1738312" y="343373"/>
            <a:ext cx="4289955" cy="108000"/>
          </a:xfrm>
          <a:prstGeom prst="rect">
            <a:avLst/>
          </a:prstGeom>
          <a:solidFill>
            <a:srgbClr val="961B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Picture 6" descr="Log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180" r="45418"/>
          <a:stretch/>
        </p:blipFill>
        <p:spPr bwMode="auto">
          <a:xfrm>
            <a:off x="8183" y="220871"/>
            <a:ext cx="1063113" cy="34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7905750" y="343373"/>
            <a:ext cx="1322916" cy="108000"/>
          </a:xfrm>
          <a:prstGeom prst="rect">
            <a:avLst/>
          </a:prstGeom>
          <a:solidFill>
            <a:srgbClr val="961B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3" name="Groupe 12"/>
          <p:cNvGrpSpPr/>
          <p:nvPr userDrawn="1"/>
        </p:nvGrpSpPr>
        <p:grpSpPr>
          <a:xfrm>
            <a:off x="1173872" y="220871"/>
            <a:ext cx="945713" cy="472156"/>
            <a:chOff x="1173872" y="220871"/>
            <a:chExt cx="945713" cy="472156"/>
          </a:xfrm>
        </p:grpSpPr>
        <p:sp>
          <p:nvSpPr>
            <p:cNvPr id="14" name="Rectangle 13"/>
            <p:cNvSpPr/>
            <p:nvPr/>
          </p:nvSpPr>
          <p:spPr>
            <a:xfrm>
              <a:off x="1643065" y="220871"/>
              <a:ext cx="476520" cy="2982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872" y="220871"/>
              <a:ext cx="843136" cy="472156"/>
            </a:xfrm>
            <a:prstGeom prst="rect">
              <a:avLst/>
            </a:prstGeom>
          </p:spPr>
        </p:pic>
      </p:grpSp>
      <p:sp>
        <p:nvSpPr>
          <p:cNvPr id="16" name="Titre 1"/>
          <p:cNvSpPr txBox="1">
            <a:spLocks/>
          </p:cNvSpPr>
          <p:nvPr userDrawn="1"/>
        </p:nvSpPr>
        <p:spPr>
          <a:xfrm>
            <a:off x="384749" y="677787"/>
            <a:ext cx="8759251" cy="51166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1800" b="1" dirty="0">
              <a:solidFill>
                <a:srgbClr val="134399"/>
              </a:solidFill>
              <a:latin typeface="Eurostile"/>
            </a:endParaRPr>
          </a:p>
        </p:txBody>
      </p:sp>
      <p:sp>
        <p:nvSpPr>
          <p:cNvPr id="18" name="Rectangle 17"/>
          <p:cNvSpPr/>
          <p:nvPr userDrawn="1"/>
        </p:nvSpPr>
        <p:spPr>
          <a:xfrm>
            <a:off x="0" y="854278"/>
            <a:ext cx="369020" cy="157264"/>
          </a:xfrm>
          <a:prstGeom prst="rect">
            <a:avLst/>
          </a:prstGeom>
          <a:solidFill>
            <a:srgbClr val="134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0884406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282C9-CEF5-4943-B15D-24AA405B7029}" type="datetime2">
              <a:rPr lang="fr-FR" smtClean="0"/>
              <a:t>mercredi 11 octobre 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BC1F9-0BD8-274D-8576-B9CB4AEBADED}" type="slidenum">
              <a:rPr lang="fr-FR" smtClean="0"/>
              <a:t>‹#›</a:t>
            </a:fld>
            <a:endParaRPr lang="fr-FR"/>
          </a:p>
        </p:txBody>
      </p:sp>
      <p:sp>
        <p:nvSpPr>
          <p:cNvPr id="7" name="Espace réservé de la date 2"/>
          <p:cNvSpPr txBox="1">
            <a:spLocks/>
          </p:cNvSpPr>
          <p:nvPr userDrawn="1"/>
        </p:nvSpPr>
        <p:spPr>
          <a:xfrm>
            <a:off x="5980643" y="212781"/>
            <a:ext cx="1982257" cy="365125"/>
          </a:xfrm>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000" dirty="0" smtClean="0">
                <a:solidFill>
                  <a:schemeClr val="tx1"/>
                </a:solidFill>
                <a:latin typeface="Eurostile"/>
                <a:cs typeface="Eurostile"/>
              </a:rPr>
              <a:t>Mardi 17 octobre 2017</a:t>
            </a:r>
            <a:endParaRPr lang="fr-FR" sz="1000" dirty="0">
              <a:solidFill>
                <a:schemeClr val="tx1"/>
              </a:solidFill>
              <a:latin typeface="Eurostile"/>
              <a:cs typeface="Eurostile"/>
            </a:endParaRPr>
          </a:p>
        </p:txBody>
      </p:sp>
      <p:sp>
        <p:nvSpPr>
          <p:cNvPr id="8" name="Rectangle 18"/>
          <p:cNvSpPr txBox="1">
            <a:spLocks noChangeArrowheads="1"/>
          </p:cNvSpPr>
          <p:nvPr userDrawn="1"/>
        </p:nvSpPr>
        <p:spPr bwMode="auto">
          <a:xfrm>
            <a:off x="8362950" y="6400800"/>
            <a:ext cx="647700" cy="457200"/>
          </a:xfrm>
          <a:prstGeom prst="rect">
            <a:avLst/>
          </a:prstGeom>
          <a:noFill/>
          <a:ln w="9525">
            <a:noFill/>
            <a:miter lim="800000"/>
            <a:headEnd/>
            <a:tailEnd/>
          </a:ln>
          <a:effectLst/>
        </p:spPr>
        <p:txBody>
          <a:bodyPr/>
          <a:lstStyle>
            <a:defPPr>
              <a:defRPr lang="fr-FR"/>
            </a:defPPr>
            <a:lvl1pPr algn="r" rtl="0" eaLnBrk="0" fontAlgn="base" hangingPunct="0">
              <a:spcBef>
                <a:spcPct val="0"/>
              </a:spcBef>
              <a:spcAft>
                <a:spcPct val="0"/>
              </a:spcAft>
              <a:defRPr sz="1400" kern="1200" smtClean="0">
                <a:solidFill>
                  <a:schemeClr val="bg2"/>
                </a:solidFill>
                <a:latin typeface="Arial Bold" pitchFamily="-112"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fld id="{0C3317A2-9B68-4A58-B3D8-E47BC678846C}" type="slidenum">
              <a:rPr lang="fr-FR" sz="1200">
                <a:solidFill>
                  <a:srgbClr val="134399"/>
                </a:solidFill>
                <a:latin typeface="Lucida Sans" pitchFamily="34" charset="0"/>
                <a:cs typeface="Lucida Sans" pitchFamily="34" charset="0"/>
              </a:rPr>
              <a:pPr>
                <a:defRPr/>
              </a:pPr>
              <a:t>‹#›</a:t>
            </a:fld>
            <a:endParaRPr lang="fr-FR" sz="1200" dirty="0">
              <a:solidFill>
                <a:srgbClr val="134399"/>
              </a:solidFill>
              <a:latin typeface="Lucida Sans" pitchFamily="34" charset="0"/>
              <a:cs typeface="Lucida Sans" pitchFamily="34" charset="0"/>
            </a:endParaRPr>
          </a:p>
        </p:txBody>
      </p:sp>
    </p:spTree>
    <p:extLst>
      <p:ext uri="{BB962C8B-B14F-4D97-AF65-F5344CB8AC3E}">
        <p14:creationId xmlns:p14="http://schemas.microsoft.com/office/powerpoint/2010/main" val="423664872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4" r:id="rId3"/>
    <p:sldLayoutId id="2147483736" r:id="rId4"/>
    <p:sldLayoutId id="2147483737" r:id="rId5"/>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4-01-15 à 17.28.57.png"/>
          <p:cNvPicPr>
            <a:picLocks noChangeAspect="1"/>
          </p:cNvPicPr>
          <p:nvPr/>
        </p:nvPicPr>
        <p:blipFill rotWithShape="1">
          <a:blip r:embed="rId3">
            <a:extLst>
              <a:ext uri="{28A0092B-C50C-407E-A947-70E740481C1C}">
                <a14:useLocalDpi xmlns:a14="http://schemas.microsoft.com/office/drawing/2010/main" val="0"/>
              </a:ext>
            </a:extLst>
          </a:blip>
          <a:srcRect t="39702"/>
          <a:stretch/>
        </p:blipFill>
        <p:spPr>
          <a:xfrm>
            <a:off x="0" y="-254000"/>
            <a:ext cx="9144000" cy="4243457"/>
          </a:xfrm>
          <a:prstGeom prst="rect">
            <a:avLst/>
          </a:prstGeom>
        </p:spPr>
      </p:pic>
      <p:pic>
        <p:nvPicPr>
          <p:cNvPr id="5" name="Picture 6" descr="Logo"/>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8305" y="6403025"/>
            <a:ext cx="6431587" cy="4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5301" y="3976754"/>
            <a:ext cx="9159301" cy="114300"/>
          </a:xfrm>
          <a:prstGeom prst="rect">
            <a:avLst/>
          </a:prstGeom>
          <a:blipFill dpi="0" rotWithShape="1">
            <a:blip r:embed="rId5">
              <a:alphaModFix/>
            </a:blip>
            <a:srcRect/>
            <a:stretch>
              <a:fillRect l="-22316" t="-2141610" b="-715958"/>
            </a:stretch>
          </a:bli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FR" kern="1200"/>
          </a:p>
        </p:txBody>
      </p:sp>
      <p:sp>
        <p:nvSpPr>
          <p:cNvPr id="14" name="Sous-titre 2"/>
          <p:cNvSpPr txBox="1">
            <a:spLocks/>
          </p:cNvSpPr>
          <p:nvPr/>
        </p:nvSpPr>
        <p:spPr>
          <a:xfrm>
            <a:off x="563025" y="1196959"/>
            <a:ext cx="6976996" cy="193085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sz="2400" b="1" dirty="0">
                <a:solidFill>
                  <a:schemeClr val="bg1"/>
                </a:solidFill>
              </a:rPr>
              <a:t>Retour sur la Commission environnement du </a:t>
            </a:r>
            <a:r>
              <a:rPr lang="fr-FR" sz="2400" b="1" dirty="0" err="1" smtClean="0">
                <a:solidFill>
                  <a:schemeClr val="bg1"/>
                </a:solidFill>
              </a:rPr>
              <a:t>SCoT</a:t>
            </a:r>
            <a:endParaRPr lang="fr-FR" sz="2400" b="1" dirty="0" smtClean="0">
              <a:solidFill>
                <a:schemeClr val="bg1"/>
              </a:solidFill>
            </a:endParaRPr>
          </a:p>
          <a:p>
            <a:r>
              <a:rPr lang="fr-FR" sz="2400" b="1" dirty="0">
                <a:solidFill>
                  <a:schemeClr val="bg1"/>
                </a:solidFill>
              </a:rPr>
              <a:t>du 5 octobre 2017 </a:t>
            </a:r>
            <a:r>
              <a:rPr lang="fr-FR" sz="2400" b="1" dirty="0" smtClean="0">
                <a:solidFill>
                  <a:schemeClr val="bg1"/>
                </a:solidFill>
              </a:rPr>
              <a:t> en  </a:t>
            </a:r>
            <a:r>
              <a:rPr lang="fr-FR" sz="2400" b="1" dirty="0">
                <a:solidFill>
                  <a:schemeClr val="bg1"/>
                </a:solidFill>
              </a:rPr>
              <a:t>Mairie de Fontaine</a:t>
            </a:r>
          </a:p>
          <a:p>
            <a:pPr>
              <a:spcBef>
                <a:spcPts val="1800"/>
              </a:spcBef>
            </a:pPr>
            <a:r>
              <a:rPr lang="fr-FR" sz="2000" b="1" i="1" dirty="0" smtClean="0">
                <a:solidFill>
                  <a:schemeClr val="bg1"/>
                </a:solidFill>
              </a:rPr>
              <a:t>quels enjeux communs en matière de politiques air </a:t>
            </a:r>
            <a:r>
              <a:rPr lang="fr-FR" sz="2000" b="1" i="1" dirty="0" smtClean="0">
                <a:solidFill>
                  <a:schemeClr val="bg1"/>
                </a:solidFill>
              </a:rPr>
              <a:t>-  </a:t>
            </a:r>
            <a:r>
              <a:rPr lang="fr-FR" sz="2000" b="1" i="1" dirty="0" smtClean="0">
                <a:solidFill>
                  <a:schemeClr val="bg1"/>
                </a:solidFill>
              </a:rPr>
              <a:t>énergie - climat à l’échelle de la Grande région de Grenoble ?</a:t>
            </a:r>
          </a:p>
        </p:txBody>
      </p:sp>
      <p:cxnSp>
        <p:nvCxnSpPr>
          <p:cNvPr id="16" name="Connecteur droit 15"/>
          <p:cNvCxnSpPr/>
          <p:nvPr/>
        </p:nvCxnSpPr>
        <p:spPr>
          <a:xfrm>
            <a:off x="7676768" y="1308068"/>
            <a:ext cx="19895" cy="1727200"/>
          </a:xfrm>
          <a:prstGeom prst="line">
            <a:avLst/>
          </a:prstGeom>
          <a:ln w="19050" cmpd="sng">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rot="5400000">
            <a:off x="5187831" y="2947595"/>
            <a:ext cx="7283070" cy="657667"/>
          </a:xfrm>
          <a:prstGeom prst="rect">
            <a:avLst/>
          </a:prstGeom>
          <a:blipFill dpi="0" rotWithShape="1">
            <a:blip r:embed="rId5">
              <a:alphaModFix/>
            </a:blip>
            <a:srcRect/>
            <a:stretch>
              <a:fillRect l="-22316" t="-382829" b="-154213"/>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FR" kern="1200"/>
          </a:p>
        </p:txBody>
      </p:sp>
      <p:sp>
        <p:nvSpPr>
          <p:cNvPr id="15" name="ZoneTexte 14"/>
          <p:cNvSpPr txBox="1"/>
          <p:nvPr/>
        </p:nvSpPr>
        <p:spPr>
          <a:xfrm>
            <a:off x="986821" y="4930943"/>
            <a:ext cx="6553200" cy="707886"/>
          </a:xfrm>
          <a:prstGeom prst="rect">
            <a:avLst/>
          </a:prstGeom>
          <a:noFill/>
        </p:spPr>
        <p:txBody>
          <a:bodyPr wrap="square" rtlCol="0">
            <a:spAutoFit/>
          </a:bodyPr>
          <a:lstStyle/>
          <a:p>
            <a:pPr algn="r">
              <a:buClr>
                <a:srgbClr val="86160B"/>
              </a:buClr>
            </a:pPr>
            <a:r>
              <a:rPr lang="fr-FR" sz="2000" b="1" dirty="0" smtClean="0">
                <a:latin typeface="Eurostile"/>
                <a:cs typeface="Eurostile"/>
              </a:rPr>
              <a:t>Elu référent : Jérôme </a:t>
            </a:r>
            <a:r>
              <a:rPr lang="fr-FR" sz="2000" b="1" dirty="0" err="1" smtClean="0">
                <a:latin typeface="Eurostile"/>
                <a:cs typeface="Eurostile"/>
              </a:rPr>
              <a:t>Dutroncy</a:t>
            </a:r>
            <a:endParaRPr lang="fr-FR" sz="2000" b="1" dirty="0" smtClean="0">
              <a:latin typeface="Eurostile"/>
              <a:cs typeface="Eurostile"/>
            </a:endParaRPr>
          </a:p>
          <a:p>
            <a:pPr algn="r">
              <a:buClr>
                <a:srgbClr val="86160B"/>
              </a:buClr>
            </a:pPr>
            <a:endParaRPr lang="fr-FR" sz="2000" b="1" dirty="0">
              <a:latin typeface="Eurostile"/>
              <a:cs typeface="Eurostile"/>
            </a:endParaRPr>
          </a:p>
        </p:txBody>
      </p:sp>
      <p:sp>
        <p:nvSpPr>
          <p:cNvPr id="6" name="Espace réservé du numéro de diapositive 5"/>
          <p:cNvSpPr>
            <a:spLocks noGrp="1"/>
          </p:cNvSpPr>
          <p:nvPr>
            <p:ph type="sldNum" sz="quarter" idx="12"/>
          </p:nvPr>
        </p:nvSpPr>
        <p:spPr/>
        <p:txBody>
          <a:bodyPr/>
          <a:lstStyle/>
          <a:p>
            <a:pPr algn="r"/>
            <a:fld id="{F7886C9C-DC18-4195-8FD5-A50AA931D419}" type="slidenum">
              <a:rPr lang="en-US" smtClean="0"/>
              <a:pPr algn="r"/>
              <a:t>1</a:t>
            </a:fld>
            <a:endParaRPr lang="en-US" dirty="0"/>
          </a:p>
        </p:txBody>
      </p:sp>
      <p:sp>
        <p:nvSpPr>
          <p:cNvPr id="17" name="Espace réservé de la date 2"/>
          <p:cNvSpPr txBox="1">
            <a:spLocks/>
          </p:cNvSpPr>
          <p:nvPr/>
        </p:nvSpPr>
        <p:spPr>
          <a:xfrm>
            <a:off x="4161222" y="2762690"/>
            <a:ext cx="3912136" cy="365125"/>
          </a:xfrm>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b="1" dirty="0" smtClean="0">
                <a:solidFill>
                  <a:schemeClr val="bg1"/>
                </a:solidFill>
                <a:latin typeface="Eurostile"/>
                <a:cs typeface="Eurostile"/>
              </a:rPr>
              <a:t> </a:t>
            </a:r>
            <a:endParaRPr lang="fr-FR" sz="1400" b="1" dirty="0">
              <a:solidFill>
                <a:schemeClr val="bg1"/>
              </a:solidFill>
              <a:latin typeface="Eurostile"/>
              <a:cs typeface="Eurostile"/>
            </a:endParaRP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22" y="5371942"/>
            <a:ext cx="1803003" cy="1009682"/>
          </a:xfrm>
          <a:prstGeom prst="rect">
            <a:avLst/>
          </a:prstGeom>
        </p:spPr>
      </p:pic>
    </p:spTree>
    <p:extLst>
      <p:ext uri="{BB962C8B-B14F-4D97-AF65-F5344CB8AC3E}">
        <p14:creationId xmlns:p14="http://schemas.microsoft.com/office/powerpoint/2010/main" val="34854229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nvSpPr>
        <p:spPr>
          <a:xfrm>
            <a:off x="827088" y="1520825"/>
            <a:ext cx="7632700" cy="1003300"/>
          </a:xfrm>
          <a:prstGeom prst="rect">
            <a:avLst/>
          </a:prstGeom>
          <a:ln w="25400" cap="flat" cmpd="sng" algn="ctr">
            <a:noFill/>
            <a:prstDash val="solid"/>
          </a:ln>
        </p:spPr>
        <p:style>
          <a:lnRef idx="2">
            <a:schemeClr val="accent1"/>
          </a:lnRef>
          <a:fillRef idx="1">
            <a:schemeClr val="lt1"/>
          </a:fillRef>
          <a:effectRef idx="0">
            <a:schemeClr val="accent1"/>
          </a:effectRef>
          <a:fontRef idx="minor">
            <a:schemeClr val="dk1"/>
          </a:fontRef>
        </p:style>
        <p:txBody>
          <a:bodyPr lIns="35996" tIns="35996" rIns="35996" bIns="35996"/>
          <a:lstStyle>
            <a:lvl1pPr marL="480060" indent="-480060" algn="l" rtl="0" eaLnBrk="1" fontAlgn="base" hangingPunct="1">
              <a:spcBef>
                <a:spcPct val="20000"/>
              </a:spcBef>
              <a:spcAft>
                <a:spcPct val="0"/>
              </a:spcAft>
              <a:buClr>
                <a:srgbClr val="940A1C"/>
              </a:buClr>
              <a:buFont typeface="Wingdings" pitchFamily="2" charset="2"/>
              <a:buChar char="§"/>
              <a:defRPr sz="2800" baseline="0">
                <a:solidFill>
                  <a:srgbClr val="940A1C"/>
                </a:solidFill>
                <a:latin typeface="Arial Narrow" pitchFamily="34" charset="0"/>
                <a:ea typeface="+mn-ea"/>
                <a:cs typeface="Lucida Sans" pitchFamily="34" charset="0"/>
              </a:defRPr>
            </a:lvl1pPr>
            <a:lvl2pPr marL="1040130" indent="-400050" algn="l" rtl="0" eaLnBrk="1" fontAlgn="base" hangingPunct="1">
              <a:spcBef>
                <a:spcPct val="20000"/>
              </a:spcBef>
              <a:spcAft>
                <a:spcPct val="0"/>
              </a:spcAft>
              <a:buClr>
                <a:srgbClr val="F07F0A"/>
              </a:buClr>
              <a:buFont typeface="Arial" pitchFamily="34" charset="0"/>
              <a:buChar char="•"/>
              <a:defRPr sz="2200" baseline="0">
                <a:solidFill>
                  <a:srgbClr val="373739"/>
                </a:solidFill>
                <a:latin typeface="Arial Narrow" pitchFamily="34" charset="0"/>
                <a:ea typeface="+mn-ea"/>
                <a:cs typeface="+mn-cs"/>
              </a:defRPr>
            </a:lvl2pPr>
            <a:lvl3pPr marL="1600200" indent="-320040" algn="l" rtl="0" eaLnBrk="1" fontAlgn="base" hangingPunct="1">
              <a:spcBef>
                <a:spcPct val="20000"/>
              </a:spcBef>
              <a:spcAft>
                <a:spcPct val="0"/>
              </a:spcAft>
              <a:buClr>
                <a:srgbClr val="F07F0A"/>
              </a:buClr>
              <a:buFont typeface="Wingdings" pitchFamily="2" charset="2"/>
              <a:buChar char="§"/>
              <a:defRPr sz="2000" baseline="0">
                <a:solidFill>
                  <a:srgbClr val="373739"/>
                </a:solidFill>
                <a:latin typeface="Arial Narrow" pitchFamily="34" charset="0"/>
                <a:ea typeface="+mn-ea"/>
                <a:cs typeface="+mn-cs"/>
              </a:defRPr>
            </a:lvl3pPr>
            <a:lvl4pPr marL="2240280" indent="-320040" algn="l" rtl="0" eaLnBrk="1" fontAlgn="base" hangingPunct="1">
              <a:spcBef>
                <a:spcPct val="20000"/>
              </a:spcBef>
              <a:spcAft>
                <a:spcPct val="0"/>
              </a:spcAft>
              <a:buClr>
                <a:srgbClr val="F07F0A"/>
              </a:buClr>
              <a:buFont typeface="Arial Narrow" pitchFamily="34" charset="0"/>
              <a:buChar char="−"/>
              <a:defRPr sz="1700" baseline="0">
                <a:solidFill>
                  <a:srgbClr val="373739"/>
                </a:solidFill>
                <a:latin typeface="Arial Narrow" pitchFamily="34" charset="0"/>
                <a:ea typeface="+mn-ea"/>
                <a:cs typeface="+mn-cs"/>
              </a:defRPr>
            </a:lvl4pPr>
            <a:lvl5pPr marL="2800350" indent="-240030" algn="l" rtl="0" eaLnBrk="1" fontAlgn="base" hangingPunct="1">
              <a:spcBef>
                <a:spcPct val="20000"/>
              </a:spcBef>
              <a:spcAft>
                <a:spcPct val="0"/>
              </a:spcAft>
              <a:buClr>
                <a:srgbClr val="F07F0A"/>
              </a:buClr>
              <a:buFont typeface="Arial Narrow" pitchFamily="34" charset="0"/>
              <a:buChar char="»"/>
              <a:defRPr sz="1500" baseline="0">
                <a:solidFill>
                  <a:srgbClr val="373739"/>
                </a:solidFill>
                <a:latin typeface="Arial Narrow" pitchFamily="34" charset="0"/>
                <a:ea typeface="+mn-ea"/>
                <a:cs typeface="+mn-cs"/>
              </a:defRPr>
            </a:lvl5pPr>
            <a:lvl6pPr marL="3520440" indent="-320040" algn="l" rtl="0" eaLnBrk="1" fontAlgn="base" hangingPunct="1">
              <a:spcBef>
                <a:spcPct val="20000"/>
              </a:spcBef>
              <a:spcAft>
                <a:spcPct val="0"/>
              </a:spcAft>
              <a:buChar char="»"/>
              <a:defRPr sz="2800">
                <a:solidFill>
                  <a:schemeClr val="dk1"/>
                </a:solidFill>
                <a:latin typeface="+mn-lt"/>
                <a:ea typeface="+mn-ea"/>
                <a:cs typeface="+mn-cs"/>
              </a:defRPr>
            </a:lvl6pPr>
            <a:lvl7pPr marL="4160520" indent="-320040" algn="l" rtl="0" eaLnBrk="1" fontAlgn="base" hangingPunct="1">
              <a:spcBef>
                <a:spcPct val="20000"/>
              </a:spcBef>
              <a:spcAft>
                <a:spcPct val="0"/>
              </a:spcAft>
              <a:buChar char="»"/>
              <a:defRPr sz="2800">
                <a:solidFill>
                  <a:schemeClr val="dk1"/>
                </a:solidFill>
                <a:latin typeface="+mn-lt"/>
                <a:ea typeface="+mn-ea"/>
                <a:cs typeface="+mn-cs"/>
              </a:defRPr>
            </a:lvl7pPr>
            <a:lvl8pPr marL="4800600" indent="-320040" algn="l" rtl="0" eaLnBrk="1" fontAlgn="base" hangingPunct="1">
              <a:spcBef>
                <a:spcPct val="20000"/>
              </a:spcBef>
              <a:spcAft>
                <a:spcPct val="0"/>
              </a:spcAft>
              <a:buChar char="»"/>
              <a:defRPr sz="2800">
                <a:solidFill>
                  <a:schemeClr val="dk1"/>
                </a:solidFill>
                <a:latin typeface="+mn-lt"/>
                <a:ea typeface="+mn-ea"/>
                <a:cs typeface="+mn-cs"/>
              </a:defRPr>
            </a:lvl8pPr>
            <a:lvl9pPr marL="5440680" indent="-320040" algn="l" rtl="0" eaLnBrk="1" fontAlgn="base" hangingPunct="1">
              <a:spcBef>
                <a:spcPct val="20000"/>
              </a:spcBef>
              <a:spcAft>
                <a:spcPct val="0"/>
              </a:spcAft>
              <a:buChar char="»"/>
              <a:defRPr sz="2800">
                <a:solidFill>
                  <a:schemeClr val="dk1"/>
                </a:solidFill>
                <a:latin typeface="+mn-lt"/>
                <a:ea typeface="+mn-ea"/>
                <a:cs typeface="+mn-cs"/>
              </a:defRPr>
            </a:lvl9pPr>
          </a:lstStyle>
          <a:p>
            <a:pPr marL="0" indent="0" algn="just">
              <a:buFont typeface="Wingdings" pitchFamily="2" charset="2"/>
              <a:buNone/>
              <a:defRPr/>
            </a:pPr>
            <a:r>
              <a:rPr lang="fr-FR" sz="1400" dirty="0">
                <a:solidFill>
                  <a:prstClr val="black"/>
                </a:solidFill>
              </a:rPr>
              <a:t>Le SCoT s’inscrit dans les objectifs du </a:t>
            </a:r>
            <a:r>
              <a:rPr lang="fr-FR" sz="1400" b="1" dirty="0"/>
              <a:t>3 x 20</a:t>
            </a:r>
            <a:r>
              <a:rPr lang="fr-FR" sz="1400" dirty="0">
                <a:solidFill>
                  <a:prstClr val="black"/>
                </a:solidFill>
              </a:rPr>
              <a:t>.</a:t>
            </a:r>
          </a:p>
          <a:p>
            <a:pPr marL="0" indent="0" algn="just">
              <a:buFont typeface="Wingdings" pitchFamily="2" charset="2"/>
              <a:buNone/>
              <a:defRPr/>
            </a:pPr>
            <a:r>
              <a:rPr lang="fr-FR" sz="1400" b="1" dirty="0">
                <a:solidFill>
                  <a:prstClr val="black"/>
                </a:solidFill>
              </a:rPr>
              <a:t>Il préconise aux collectivités locales, documents d’urbanisme locaux et projets d’aménagement de contribuer à sa stratégie d’efficience énergétique en mettant en œuvre les orientations et objectifs du SCoT visant à : </a:t>
            </a:r>
            <a:endParaRPr lang="fr-FR" sz="1100" dirty="0">
              <a:solidFill>
                <a:prstClr val="black"/>
              </a:solidFill>
            </a:endParaRPr>
          </a:p>
        </p:txBody>
      </p:sp>
      <p:sp>
        <p:nvSpPr>
          <p:cNvPr id="51205" name="Espace réservé du contenu 12"/>
          <p:cNvSpPr txBox="1">
            <a:spLocks/>
          </p:cNvSpPr>
          <p:nvPr/>
        </p:nvSpPr>
        <p:spPr bwMode="auto">
          <a:xfrm>
            <a:off x="3492500" y="3698875"/>
            <a:ext cx="49672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a:defRPr sz="4200">
                <a:solidFill>
                  <a:srgbClr val="000000"/>
                </a:solidFill>
                <a:latin typeface="Gill Sans" charset="0"/>
                <a:ea typeface="ヒラギノ角ゴ ProN W3" charset="0"/>
                <a:cs typeface="ヒラギノ角ゴ ProN W3" charset="0"/>
                <a:sym typeface="Gill Sans" charset="0"/>
              </a:defRPr>
            </a:lvl1pPr>
            <a:lvl2pPr marL="203200" indent="-203200">
              <a:defRPr sz="4200">
                <a:solidFill>
                  <a:srgbClr val="000000"/>
                </a:solidFill>
                <a:latin typeface="Gill Sans" charset="0"/>
                <a:ea typeface="ヒラギノ角ゴ ProN W3" charset="0"/>
                <a:cs typeface="ヒラギノ角ゴ ProN W3" charset="0"/>
                <a:sym typeface="Gill Sans" charset="0"/>
              </a:defRPr>
            </a:lvl2pPr>
            <a:lvl3pPr marL="630238" indent="-180975">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lvl="1" algn="just" eaLnBrk="1" hangingPunct="1">
              <a:spcBef>
                <a:spcPts val="300"/>
              </a:spcBef>
              <a:buClr>
                <a:srgbClr val="F07F0A"/>
              </a:buClr>
              <a:buFont typeface="Wingdings" pitchFamily="2" charset="2"/>
              <a:buChar char="Ø"/>
            </a:pPr>
            <a:endParaRPr lang="fr-FR" altLang="fr-FR" sz="1300">
              <a:solidFill>
                <a:srgbClr val="373739"/>
              </a:solidFill>
              <a:latin typeface="Arial Narrow" pitchFamily="34" charset="0"/>
            </a:endParaRPr>
          </a:p>
        </p:txBody>
      </p:sp>
      <p:sp>
        <p:nvSpPr>
          <p:cNvPr id="51206" name="Flèche courbée vers la droite 15"/>
          <p:cNvSpPr>
            <a:spLocks noChangeArrowheads="1"/>
          </p:cNvSpPr>
          <p:nvPr/>
        </p:nvSpPr>
        <p:spPr bwMode="auto">
          <a:xfrm>
            <a:off x="377825" y="2214563"/>
            <a:ext cx="369888" cy="874712"/>
          </a:xfrm>
          <a:prstGeom prst="curvedRightArrow">
            <a:avLst>
              <a:gd name="adj1" fmla="val 25049"/>
              <a:gd name="adj2" fmla="val 50077"/>
              <a:gd name="adj3" fmla="val 25000"/>
            </a:avLst>
          </a:prstGeom>
          <a:solidFill>
            <a:schemeClr val="tx2"/>
          </a:solidFill>
          <a:ln w="9525" algn="ctr">
            <a:solidFill>
              <a:schemeClr val="tx1"/>
            </a:solidFill>
            <a:round/>
            <a:headEnd/>
            <a:tailEnd/>
          </a:ln>
        </p:spPr>
        <p:txBody>
          <a:bodyPr lIns="65306" tIns="32653" rIns="65306" bIns="32653"/>
          <a:lstStyle>
            <a:lvl1pPr defTabSz="652463">
              <a:defRPr sz="4200">
                <a:solidFill>
                  <a:srgbClr val="000000"/>
                </a:solidFill>
                <a:latin typeface="Gill Sans" charset="0"/>
                <a:ea typeface="ヒラギノ角ゴ ProN W3" charset="0"/>
                <a:cs typeface="ヒラギノ角ゴ ProN W3" charset="0"/>
                <a:sym typeface="Gill Sans" charset="0"/>
              </a:defRPr>
            </a:lvl1pPr>
            <a:lvl2pPr marL="742950" indent="-285750" defTabSz="652463">
              <a:defRPr sz="4200">
                <a:solidFill>
                  <a:srgbClr val="000000"/>
                </a:solidFill>
                <a:latin typeface="Gill Sans" charset="0"/>
                <a:ea typeface="ヒラギノ角ゴ ProN W3" charset="0"/>
                <a:cs typeface="ヒラギノ角ゴ ProN W3" charset="0"/>
                <a:sym typeface="Gill Sans" charset="0"/>
              </a:defRPr>
            </a:lvl2pPr>
            <a:lvl3pPr marL="1143000" indent="-228600" defTabSz="652463">
              <a:defRPr sz="4200">
                <a:solidFill>
                  <a:srgbClr val="000000"/>
                </a:solidFill>
                <a:latin typeface="Gill Sans" charset="0"/>
                <a:ea typeface="ヒラギノ角ゴ ProN W3" charset="0"/>
                <a:cs typeface="ヒラギノ角ゴ ProN W3" charset="0"/>
                <a:sym typeface="Gill Sans" charset="0"/>
              </a:defRPr>
            </a:lvl3pPr>
            <a:lvl4pPr marL="1600200" indent="-228600" defTabSz="652463">
              <a:defRPr sz="4200">
                <a:solidFill>
                  <a:srgbClr val="000000"/>
                </a:solidFill>
                <a:latin typeface="Gill Sans" charset="0"/>
                <a:ea typeface="ヒラギノ角ゴ ProN W3" charset="0"/>
                <a:cs typeface="ヒラギノ角ゴ ProN W3" charset="0"/>
                <a:sym typeface="Gill Sans" charset="0"/>
              </a:defRPr>
            </a:lvl4pPr>
            <a:lvl5pPr marL="2057400" indent="-228600" defTabSz="652463">
              <a:defRPr sz="4200">
                <a:solidFill>
                  <a:srgbClr val="000000"/>
                </a:solidFill>
                <a:latin typeface="Gill Sans" charset="0"/>
                <a:ea typeface="ヒラギノ角ゴ ProN W3" charset="0"/>
                <a:cs typeface="ヒラギノ角ゴ ProN W3" charset="0"/>
                <a:sym typeface="Gill Sans" charset="0"/>
              </a:defRPr>
            </a:lvl5pPr>
            <a:lvl6pPr marL="25146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endParaRPr lang="fr-FR" altLang="fr-FR" sz="1700">
              <a:latin typeface="Arial" charset="0"/>
              <a:ea typeface="ＭＳ Ｐゴシック" pitchFamily="34" charset="-128"/>
            </a:endParaRPr>
          </a:p>
        </p:txBody>
      </p:sp>
      <p:sp>
        <p:nvSpPr>
          <p:cNvPr id="51207" name="Rectangle 5"/>
          <p:cNvSpPr>
            <a:spLocks noChangeArrowheads="1"/>
          </p:cNvSpPr>
          <p:nvPr/>
        </p:nvSpPr>
        <p:spPr bwMode="auto">
          <a:xfrm>
            <a:off x="827088" y="2728913"/>
            <a:ext cx="76327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sz="4200">
                <a:solidFill>
                  <a:srgbClr val="000000"/>
                </a:solidFill>
                <a:latin typeface="Gill Sans" charset="0"/>
                <a:ea typeface="ヒラギノ角ゴ ProN W3" charset="0"/>
                <a:cs typeface="ヒラギノ角ゴ ProN W3" charset="0"/>
                <a:sym typeface="Gill Sans" charset="0"/>
              </a:defRPr>
            </a:lvl1pPr>
            <a:lvl2pPr marL="182563" indent="-182563">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lvl="1" algn="just">
              <a:spcBef>
                <a:spcPts val="1800"/>
              </a:spcBef>
              <a:buClr>
                <a:srgbClr val="F07F0A"/>
              </a:buClr>
              <a:buFont typeface="Arial" charset="0"/>
              <a:buAutoNum type="arabicPeriod" startAt="4"/>
            </a:pPr>
            <a:r>
              <a:rPr lang="fr-FR" altLang="fr-FR" sz="1600" b="1" dirty="0">
                <a:solidFill>
                  <a:srgbClr val="F07F0A"/>
                </a:solidFill>
                <a:latin typeface="Arial Narrow" pitchFamily="34" charset="0"/>
                <a:ea typeface="ＭＳ Ｐゴシック" pitchFamily="34" charset="-128"/>
              </a:rPr>
              <a:t>Développer des formes urbaines économes en énergie </a:t>
            </a:r>
            <a:r>
              <a:rPr lang="fr-FR" altLang="fr-FR" sz="1600" dirty="0">
                <a:latin typeface="Arial Narrow" pitchFamily="34" charset="0"/>
                <a:ea typeface="ＭＳ Ｐゴシック" pitchFamily="34" charset="-128"/>
              </a:rPr>
              <a:t>: </a:t>
            </a:r>
            <a:r>
              <a:rPr lang="fr-FR" altLang="fr-FR" sz="1600" dirty="0" smtClean="0">
                <a:latin typeface="Arial Narrow" pitchFamily="34" charset="0"/>
                <a:ea typeface="ＭＳ Ｐゴシック" pitchFamily="34" charset="-128"/>
              </a:rPr>
              <a:t>diversification</a:t>
            </a:r>
            <a:r>
              <a:rPr lang="fr-FR" altLang="fr-FR" sz="1600" dirty="0">
                <a:latin typeface="Arial Narrow" pitchFamily="34" charset="0"/>
                <a:ea typeface="ＭＳ Ｐゴシック" pitchFamily="34" charset="-128"/>
              </a:rPr>
              <a:t>, compacité et adaptation aux territoires</a:t>
            </a:r>
          </a:p>
          <a:p>
            <a:pPr algn="just">
              <a:spcBef>
                <a:spcPts val="1800"/>
              </a:spcBef>
              <a:buClr>
                <a:srgbClr val="F07F0A"/>
              </a:buClr>
              <a:buFont typeface="Arial" charset="0"/>
              <a:buAutoNum type="arabicPeriod" startAt="5"/>
            </a:pPr>
            <a:r>
              <a:rPr lang="fr-FR" altLang="fr-FR" sz="1600" dirty="0">
                <a:latin typeface="Arial Narrow" pitchFamily="34" charset="0"/>
                <a:ea typeface="ＭＳ Ｐゴシック" pitchFamily="34" charset="-128"/>
              </a:rPr>
              <a:t>Favoriser, dans les zones à urbaniser et projets d’aménagements (dès la conception), </a:t>
            </a:r>
            <a:r>
              <a:rPr lang="fr-FR" altLang="fr-FR" sz="1600" b="1" dirty="0">
                <a:solidFill>
                  <a:srgbClr val="F07F0A"/>
                </a:solidFill>
                <a:latin typeface="Arial Narrow" pitchFamily="34" charset="0"/>
                <a:ea typeface="ＭＳ Ｐゴシック" pitchFamily="34" charset="-128"/>
              </a:rPr>
              <a:t>les systèmes mutualisés de production d’énergie et de chaleur décentralisée</a:t>
            </a:r>
            <a:r>
              <a:rPr lang="fr-FR" altLang="fr-FR" sz="1600" dirty="0">
                <a:latin typeface="Arial Narrow" pitchFamily="34" charset="0"/>
                <a:ea typeface="ＭＳ Ｐゴシック" pitchFamily="34" charset="-128"/>
              </a:rPr>
              <a:t>, soit par raccord à un réseau de chaleur existant, soit par création. </a:t>
            </a:r>
          </a:p>
          <a:p>
            <a:pPr algn="just">
              <a:spcBef>
                <a:spcPts val="1800"/>
              </a:spcBef>
              <a:buClr>
                <a:srgbClr val="F07F0A"/>
              </a:buClr>
              <a:buFont typeface="Arial" charset="0"/>
              <a:buAutoNum type="arabicPeriod" startAt="5"/>
            </a:pPr>
            <a:r>
              <a:rPr lang="fr-FR" altLang="fr-FR" sz="1600" dirty="0">
                <a:latin typeface="Arial Narrow" pitchFamily="34" charset="0"/>
                <a:ea typeface="ＭＳ Ｐゴシック" pitchFamily="34" charset="-128"/>
              </a:rPr>
              <a:t>Rechercher le développement du </a:t>
            </a:r>
            <a:r>
              <a:rPr lang="fr-FR" altLang="fr-FR" sz="1600" b="1" dirty="0">
                <a:solidFill>
                  <a:srgbClr val="F07F0A"/>
                </a:solidFill>
                <a:latin typeface="Arial Narrow" pitchFamily="34" charset="0"/>
                <a:ea typeface="ＭＳ Ｐゴシック" pitchFamily="34" charset="-128"/>
              </a:rPr>
              <a:t>recours aux énergies renouvelables</a:t>
            </a:r>
            <a:r>
              <a:rPr lang="fr-FR" altLang="fr-FR" sz="1600" dirty="0">
                <a:latin typeface="Arial Narrow" pitchFamily="34" charset="0"/>
                <a:ea typeface="ＭＳ Ｐゴシック" pitchFamily="34" charset="-128"/>
              </a:rPr>
              <a:t> (solaire, hydraulique, géothermique, biomasse, éolien) dans l’habitat collectif et individuel, dans la construction et la rénovation.</a:t>
            </a:r>
          </a:p>
          <a:p>
            <a:pPr algn="just">
              <a:spcBef>
                <a:spcPts val="1800"/>
              </a:spcBef>
              <a:buClr>
                <a:srgbClr val="F07F0A"/>
              </a:buClr>
              <a:buFont typeface="Arial" charset="0"/>
              <a:buAutoNum type="arabicPeriod" startAt="5"/>
            </a:pPr>
            <a:r>
              <a:rPr lang="fr-FR" altLang="fr-FR" sz="1600" dirty="0">
                <a:latin typeface="Arial Narrow" pitchFamily="34" charset="0"/>
                <a:ea typeface="ＭＳ Ｐゴシック" pitchFamily="34" charset="-128"/>
              </a:rPr>
              <a:t>Réduire la consommation de l’énergie générée par </a:t>
            </a:r>
            <a:r>
              <a:rPr lang="fr-FR" altLang="fr-FR" sz="1600" b="1" dirty="0">
                <a:solidFill>
                  <a:srgbClr val="F07F0A"/>
                </a:solidFill>
                <a:latin typeface="Arial Narrow" pitchFamily="34" charset="0"/>
                <a:ea typeface="ＭＳ Ｐゴシック" pitchFamily="34" charset="-128"/>
              </a:rPr>
              <a:t>l’éclairage public</a:t>
            </a:r>
            <a:r>
              <a:rPr lang="fr-FR" altLang="fr-FR" sz="1600" b="1" dirty="0">
                <a:latin typeface="Arial Narrow" pitchFamily="34" charset="0"/>
                <a:ea typeface="ＭＳ Ｐゴシック" pitchFamily="34" charset="-128"/>
              </a:rPr>
              <a:t>.</a:t>
            </a:r>
          </a:p>
          <a:p>
            <a:pPr algn="just">
              <a:spcBef>
                <a:spcPts val="1800"/>
              </a:spcBef>
              <a:buClr>
                <a:srgbClr val="F07F0A"/>
              </a:buClr>
              <a:buFont typeface="Arial" charset="0"/>
              <a:buAutoNum type="arabicPeriod" startAt="5"/>
            </a:pPr>
            <a:r>
              <a:rPr lang="fr-FR" altLang="fr-FR" sz="1600" b="1" dirty="0">
                <a:solidFill>
                  <a:srgbClr val="F07F0A"/>
                </a:solidFill>
                <a:latin typeface="Arial Narrow" pitchFamily="34" charset="0"/>
                <a:ea typeface="ＭＳ Ｐゴシック" pitchFamily="34" charset="-128"/>
              </a:rPr>
              <a:t>Adapter la ville au changement climatique  </a:t>
            </a:r>
            <a:r>
              <a:rPr lang="fr-FR" altLang="fr-FR" sz="1600" dirty="0">
                <a:latin typeface="Arial Narrow" pitchFamily="34" charset="0"/>
                <a:ea typeface="ＭＳ Ｐゴシック" pitchFamily="34" charset="-128"/>
              </a:rPr>
              <a:t>: prévenir et atténuer la formation des </a:t>
            </a:r>
            <a:r>
              <a:rPr lang="fr-FR" altLang="fr-FR" sz="1600" b="1" dirty="0">
                <a:latin typeface="Arial Narrow" pitchFamily="34" charset="0"/>
                <a:ea typeface="ＭＳ Ｐゴシック" pitchFamily="34" charset="-128"/>
              </a:rPr>
              <a:t>îlots de chaleur urbain</a:t>
            </a:r>
            <a:r>
              <a:rPr lang="fr-FR" altLang="fr-FR" sz="1600" dirty="0">
                <a:latin typeface="Arial Narrow" pitchFamily="34" charset="0"/>
                <a:ea typeface="ＭＳ Ｐゴシック" pitchFamily="34" charset="-128"/>
              </a:rPr>
              <a:t> : préserver et développer </a:t>
            </a:r>
            <a:r>
              <a:rPr lang="fr-FR" altLang="fr-FR" sz="1600" b="1" dirty="0">
                <a:latin typeface="Arial Narrow" pitchFamily="34" charset="0"/>
                <a:ea typeface="ＭＳ Ｐゴシック" pitchFamily="34" charset="-128"/>
              </a:rPr>
              <a:t>la végétation</a:t>
            </a:r>
            <a:r>
              <a:rPr lang="fr-FR" altLang="fr-FR" sz="1600" dirty="0">
                <a:latin typeface="Arial Narrow" pitchFamily="34" charset="0"/>
                <a:ea typeface="ＭＳ Ｐゴシック" pitchFamily="34" charset="-128"/>
              </a:rPr>
              <a:t> ; préserver et développer </a:t>
            </a:r>
            <a:r>
              <a:rPr lang="fr-FR" altLang="fr-FR" sz="1600" b="1" dirty="0">
                <a:latin typeface="Arial Narrow" pitchFamily="34" charset="0"/>
                <a:ea typeface="ＭＳ Ｐゴシック" pitchFamily="34" charset="-128"/>
              </a:rPr>
              <a:t>la présence </a:t>
            </a:r>
            <a:r>
              <a:rPr lang="fr-FR" altLang="fr-FR" sz="1600" b="1" dirty="0" smtClean="0">
                <a:latin typeface="Arial Narrow" pitchFamily="34" charset="0"/>
                <a:ea typeface="ＭＳ Ｐゴシック" pitchFamily="34" charset="-128"/>
              </a:rPr>
              <a:t>de l’eau</a:t>
            </a:r>
            <a:r>
              <a:rPr lang="fr-FR" altLang="fr-FR" sz="1600" dirty="0" smtClean="0">
                <a:latin typeface="Arial Narrow" pitchFamily="34" charset="0"/>
                <a:ea typeface="ＭＳ Ｐゴシック" pitchFamily="34" charset="-128"/>
              </a:rPr>
              <a:t> </a:t>
            </a:r>
            <a:r>
              <a:rPr lang="fr-FR" altLang="fr-FR" sz="1600" dirty="0">
                <a:latin typeface="Arial Narrow" pitchFamily="34" charset="0"/>
                <a:ea typeface="ＭＳ Ｐゴシック" pitchFamily="34" charset="-128"/>
              </a:rPr>
              <a:t>; favoriser le recours aux </a:t>
            </a:r>
            <a:r>
              <a:rPr lang="fr-FR" altLang="fr-FR" sz="1600" b="1" dirty="0">
                <a:latin typeface="Arial Narrow" pitchFamily="34" charset="0"/>
                <a:ea typeface="ＭＳ Ｐゴシック" pitchFamily="34" charset="-128"/>
              </a:rPr>
              <a:t>matériaux et aménagements de couleurs claires</a:t>
            </a:r>
            <a:r>
              <a:rPr lang="fr-FR" altLang="fr-FR" sz="1600" dirty="0">
                <a:latin typeface="Arial Narrow" pitchFamily="34" charset="0"/>
                <a:ea typeface="ＭＳ Ｐゴシック" pitchFamily="34" charset="-128"/>
              </a:rPr>
              <a:t>…</a:t>
            </a:r>
          </a:p>
        </p:txBody>
      </p:sp>
      <p:sp>
        <p:nvSpPr>
          <p:cNvPr id="8" name="Titre 1"/>
          <p:cNvSpPr txBox="1">
            <a:spLocks/>
          </p:cNvSpPr>
          <p:nvPr/>
        </p:nvSpPr>
        <p:spPr bwMode="auto">
          <a:xfrm>
            <a:off x="395288" y="774700"/>
            <a:ext cx="7632700" cy="40005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altLang="fr-FR" sz="2000" b="1" smtClean="0">
                <a:solidFill>
                  <a:srgbClr val="134399"/>
                </a:solidFill>
                <a:latin typeface="Eurostile"/>
              </a:rPr>
              <a:t>DOO - La stratégie d’efficience énergétique du SCoT</a:t>
            </a:r>
            <a:endParaRPr lang="fr-FR" altLang="fr-FR" sz="2000" b="1" dirty="0">
              <a:solidFill>
                <a:srgbClr val="134399"/>
              </a:solidFill>
              <a:latin typeface="Eurostile"/>
            </a:endParaRPr>
          </a:p>
        </p:txBody>
      </p:sp>
    </p:spTree>
    <p:extLst>
      <p:ext uri="{BB962C8B-B14F-4D97-AF65-F5344CB8AC3E}">
        <p14:creationId xmlns:p14="http://schemas.microsoft.com/office/powerpoint/2010/main" val="9327290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50799" y="6769101"/>
            <a:ext cx="9279466" cy="89746"/>
          </a:xfrm>
          <a:prstGeom prst="rect">
            <a:avLst/>
          </a:prstGeom>
          <a:solidFill>
            <a:srgbClr val="1343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1F497D"/>
              </a:solidFill>
            </a:endParaRPr>
          </a:p>
        </p:txBody>
      </p:sp>
      <p:sp>
        <p:nvSpPr>
          <p:cNvPr id="6" name="Rectangle 5"/>
          <p:cNvSpPr/>
          <p:nvPr/>
        </p:nvSpPr>
        <p:spPr>
          <a:xfrm>
            <a:off x="1738312" y="343373"/>
            <a:ext cx="4289955" cy="108000"/>
          </a:xfrm>
          <a:prstGeom prst="rect">
            <a:avLst/>
          </a:prstGeom>
          <a:solidFill>
            <a:srgbClr val="961B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Picture 6"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l="34180" r="45418"/>
          <a:stretch/>
        </p:blipFill>
        <p:spPr bwMode="auto">
          <a:xfrm>
            <a:off x="8183" y="220871"/>
            <a:ext cx="1063113" cy="34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7905750" y="343373"/>
            <a:ext cx="1322916" cy="108000"/>
          </a:xfrm>
          <a:prstGeom prst="rect">
            <a:avLst/>
          </a:prstGeom>
          <a:solidFill>
            <a:srgbClr val="961B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0" y="786868"/>
            <a:ext cx="5651500" cy="851432"/>
          </a:xfrm>
          <a:prstGeom prst="rect">
            <a:avLst/>
          </a:prstGeom>
          <a:blipFill dpi="0" rotWithShape="1">
            <a:blip r:embed="rId3" cstate="print">
              <a:alphaModFix/>
              <a:extLst>
                <a:ext uri="{28A0092B-C50C-407E-A947-70E740481C1C}">
                  <a14:useLocalDpi xmlns:a14="http://schemas.microsoft.com/office/drawing/2010/main"/>
                </a:ext>
              </a:extLst>
            </a:blip>
            <a:srcRect/>
            <a:stretch>
              <a:fillRect l="-76276"/>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FR" kern="1200"/>
          </a:p>
        </p:txBody>
      </p:sp>
      <p:sp>
        <p:nvSpPr>
          <p:cNvPr id="20" name="Text Box 9"/>
          <p:cNvSpPr txBox="1">
            <a:spLocks noChangeArrowheads="1"/>
          </p:cNvSpPr>
          <p:nvPr/>
        </p:nvSpPr>
        <p:spPr bwMode="auto">
          <a:xfrm>
            <a:off x="0" y="986923"/>
            <a:ext cx="5461000"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000" b="1" dirty="0" smtClean="0">
                <a:solidFill>
                  <a:schemeClr val="bg1"/>
                </a:solidFill>
                <a:latin typeface="Eurostile"/>
                <a:cs typeface="Eurostile"/>
              </a:rPr>
              <a:t>Rappel du </a:t>
            </a:r>
            <a:r>
              <a:rPr lang="fr-FR" sz="2000" b="1" dirty="0">
                <a:solidFill>
                  <a:schemeClr val="bg1"/>
                </a:solidFill>
                <a:latin typeface="Eurostile"/>
                <a:cs typeface="Eurostile"/>
              </a:rPr>
              <a:t>déroulé </a:t>
            </a:r>
            <a:r>
              <a:rPr lang="fr-FR" sz="2000" b="1" dirty="0" smtClean="0">
                <a:solidFill>
                  <a:schemeClr val="bg1"/>
                </a:solidFill>
                <a:latin typeface="Eurostile"/>
                <a:cs typeface="Eurostile"/>
              </a:rPr>
              <a:t>et </a:t>
            </a:r>
            <a:r>
              <a:rPr lang="fr-FR" sz="2000" b="1" dirty="0">
                <a:solidFill>
                  <a:schemeClr val="bg1"/>
                </a:solidFill>
                <a:latin typeface="Eurostile"/>
                <a:cs typeface="Eurostile"/>
              </a:rPr>
              <a:t>des </a:t>
            </a:r>
            <a:r>
              <a:rPr lang="fr-FR" sz="2000" b="1" dirty="0" smtClean="0">
                <a:solidFill>
                  <a:schemeClr val="bg1"/>
                </a:solidFill>
                <a:latin typeface="Eurostile"/>
                <a:cs typeface="Eurostile"/>
              </a:rPr>
              <a:t>objectifs </a:t>
            </a:r>
            <a:r>
              <a:rPr lang="fr-FR" sz="2000" b="1" dirty="0">
                <a:solidFill>
                  <a:schemeClr val="bg1"/>
                </a:solidFill>
                <a:latin typeface="Eurostile"/>
                <a:cs typeface="Eurostile"/>
              </a:rPr>
              <a:t>de </a:t>
            </a:r>
            <a:r>
              <a:rPr lang="fr-FR" sz="2000" b="1" dirty="0" smtClean="0">
                <a:solidFill>
                  <a:schemeClr val="bg1"/>
                </a:solidFill>
                <a:latin typeface="Eurostile"/>
                <a:cs typeface="Eurostile"/>
              </a:rPr>
              <a:t>la séance</a:t>
            </a:r>
            <a:endParaRPr lang="fr-FR" sz="2000" b="1" dirty="0">
              <a:solidFill>
                <a:schemeClr val="bg1"/>
              </a:solidFill>
              <a:latin typeface="Eurostile"/>
              <a:cs typeface="Eurostile"/>
            </a:endParaRPr>
          </a:p>
        </p:txBody>
      </p:sp>
      <p:grpSp>
        <p:nvGrpSpPr>
          <p:cNvPr id="19" name="Groupe 18"/>
          <p:cNvGrpSpPr/>
          <p:nvPr/>
        </p:nvGrpSpPr>
        <p:grpSpPr>
          <a:xfrm>
            <a:off x="1173872" y="220871"/>
            <a:ext cx="945713" cy="472156"/>
            <a:chOff x="1173872" y="220871"/>
            <a:chExt cx="945713" cy="472156"/>
          </a:xfrm>
        </p:grpSpPr>
        <p:sp>
          <p:nvSpPr>
            <p:cNvPr id="21" name="Rectangle 20"/>
            <p:cNvSpPr/>
            <p:nvPr/>
          </p:nvSpPr>
          <p:spPr>
            <a:xfrm>
              <a:off x="1643065" y="220871"/>
              <a:ext cx="476520" cy="2982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872" y="220871"/>
              <a:ext cx="843136" cy="472156"/>
            </a:xfrm>
            <a:prstGeom prst="rect">
              <a:avLst/>
            </a:prstGeom>
          </p:spPr>
        </p:pic>
      </p:grpSp>
      <p:sp>
        <p:nvSpPr>
          <p:cNvPr id="12" name="Titre 1"/>
          <p:cNvSpPr txBox="1">
            <a:spLocks/>
          </p:cNvSpPr>
          <p:nvPr/>
        </p:nvSpPr>
        <p:spPr>
          <a:xfrm>
            <a:off x="450300" y="1971670"/>
            <a:ext cx="8199415" cy="450056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1200"/>
              </a:spcBef>
            </a:pPr>
            <a:r>
              <a:rPr lang="fr-FR" sz="1600" dirty="0" smtClean="0">
                <a:latin typeface="Eurostile"/>
              </a:rPr>
              <a:t>Au-delà de </a:t>
            </a:r>
            <a:r>
              <a:rPr lang="fr-FR" sz="1600" b="1" dirty="0" smtClean="0">
                <a:latin typeface="Eurostile"/>
              </a:rPr>
              <a:t>rappels sur l’évolution du cadre législatif et du cadre donné par le </a:t>
            </a:r>
            <a:r>
              <a:rPr lang="fr-FR" sz="1600" b="1" dirty="0" err="1" smtClean="0">
                <a:latin typeface="Eurostile"/>
              </a:rPr>
              <a:t>SCoT</a:t>
            </a:r>
            <a:r>
              <a:rPr lang="fr-FR" sz="1600" b="1" dirty="0" smtClean="0">
                <a:latin typeface="Eurostile"/>
              </a:rPr>
              <a:t> </a:t>
            </a:r>
            <a:br>
              <a:rPr lang="fr-FR" sz="1600" b="1" dirty="0" smtClean="0">
                <a:latin typeface="Eurostile"/>
              </a:rPr>
            </a:br>
            <a:r>
              <a:rPr lang="fr-FR" sz="1600" dirty="0" smtClean="0">
                <a:latin typeface="Eurostile"/>
              </a:rPr>
              <a:t>(cf. annexe) :</a:t>
            </a:r>
          </a:p>
          <a:p>
            <a:pPr marL="285750" indent="-285750" algn="l">
              <a:spcBef>
                <a:spcPts val="1200"/>
              </a:spcBef>
              <a:buFont typeface="Wingdings" panose="05000000000000000000" pitchFamily="2" charset="2"/>
              <a:buChar char="§"/>
            </a:pPr>
            <a:r>
              <a:rPr lang="fr-FR" sz="1600" dirty="0" smtClean="0">
                <a:latin typeface="Eurostile"/>
              </a:rPr>
              <a:t>Dresser et partager un premier </a:t>
            </a:r>
            <a:r>
              <a:rPr lang="fr-FR" sz="1600" b="1" dirty="0" smtClean="0">
                <a:solidFill>
                  <a:srgbClr val="C00000"/>
                </a:solidFill>
                <a:latin typeface="Eurostile"/>
              </a:rPr>
              <a:t>état des lieux des démarches des territoires en matière de climat - air - énergie </a:t>
            </a:r>
            <a:r>
              <a:rPr lang="fr-FR" sz="1600" dirty="0" smtClean="0">
                <a:latin typeface="Eurostile"/>
              </a:rPr>
              <a:t>(démarches engagées ou </a:t>
            </a:r>
            <a:r>
              <a:rPr lang="fr-FR" sz="1600" dirty="0">
                <a:latin typeface="Eurostile"/>
              </a:rPr>
              <a:t>prévues) </a:t>
            </a:r>
            <a:endParaRPr lang="fr-FR" sz="1600" dirty="0" smtClean="0">
              <a:latin typeface="Eurostile"/>
            </a:endParaRPr>
          </a:p>
          <a:p>
            <a:pPr marL="285750" indent="-285750" algn="l">
              <a:spcBef>
                <a:spcPts val="1200"/>
              </a:spcBef>
              <a:buFont typeface="Wingdings" panose="05000000000000000000" pitchFamily="2" charset="2"/>
              <a:buChar char="§"/>
            </a:pPr>
            <a:r>
              <a:rPr lang="fr-FR" sz="1600" b="1" dirty="0" smtClean="0">
                <a:solidFill>
                  <a:srgbClr val="C00000"/>
                </a:solidFill>
                <a:latin typeface="Eurostile"/>
              </a:rPr>
              <a:t>Identifier les difficultés, les besoins de chacun, les questionnements actuels</a:t>
            </a:r>
          </a:p>
          <a:p>
            <a:pPr marL="285750" indent="-285750" algn="l">
              <a:spcBef>
                <a:spcPts val="1200"/>
              </a:spcBef>
              <a:buFont typeface="Wingdings" panose="05000000000000000000" pitchFamily="2" charset="2"/>
              <a:buChar char="§"/>
            </a:pPr>
            <a:r>
              <a:rPr lang="fr-FR" sz="1600" b="1" dirty="0" smtClean="0">
                <a:solidFill>
                  <a:srgbClr val="C00000"/>
                </a:solidFill>
                <a:latin typeface="Eurostile"/>
              </a:rPr>
              <a:t>Repérer des sujets pour la mise en place d’éventuelles actions communes </a:t>
            </a:r>
            <a:r>
              <a:rPr lang="fr-FR" sz="1600" dirty="0" smtClean="0">
                <a:latin typeface="Eurostile"/>
              </a:rPr>
              <a:t>: </a:t>
            </a:r>
          </a:p>
          <a:p>
            <a:pPr marL="742950" lvl="1" indent="-285750">
              <a:spcBef>
                <a:spcPts val="1200"/>
              </a:spcBef>
              <a:buFont typeface="Wingdings" panose="05000000000000000000" pitchFamily="2" charset="2"/>
              <a:buChar char="Ø"/>
            </a:pPr>
            <a:r>
              <a:rPr lang="fr-FR" sz="1400" dirty="0" smtClean="0">
                <a:latin typeface="Eurostile"/>
              </a:rPr>
              <a:t>Echanges d’expériences ?</a:t>
            </a:r>
          </a:p>
          <a:p>
            <a:pPr marL="742950" lvl="1" indent="-285750">
              <a:spcBef>
                <a:spcPts val="1200"/>
              </a:spcBef>
              <a:buFont typeface="Wingdings" panose="05000000000000000000" pitchFamily="2" charset="2"/>
              <a:buChar char="Ø"/>
            </a:pPr>
            <a:r>
              <a:rPr lang="fr-FR" sz="1400" dirty="0" smtClean="0">
                <a:latin typeface="Eurostile"/>
              </a:rPr>
              <a:t>Données communes à utiliser, à développer ?</a:t>
            </a:r>
          </a:p>
          <a:p>
            <a:pPr marL="742950" lvl="1" indent="-285750">
              <a:spcBef>
                <a:spcPts val="1200"/>
              </a:spcBef>
              <a:buFont typeface="Wingdings" panose="05000000000000000000" pitchFamily="2" charset="2"/>
              <a:buChar char="Ø"/>
            </a:pPr>
            <a:r>
              <a:rPr lang="fr-FR" sz="1400" dirty="0" smtClean="0">
                <a:latin typeface="Eurostile"/>
              </a:rPr>
              <a:t>Rencontres d’acteurs à  favoriser, organiser ?</a:t>
            </a:r>
          </a:p>
          <a:p>
            <a:pPr marL="742950" lvl="1" indent="-285750">
              <a:spcBef>
                <a:spcPts val="1200"/>
              </a:spcBef>
              <a:buFont typeface="Wingdings" panose="05000000000000000000" pitchFamily="2" charset="2"/>
              <a:buChar char="Ø"/>
            </a:pPr>
            <a:r>
              <a:rPr lang="fr-FR" sz="1400" dirty="0" smtClean="0">
                <a:latin typeface="Eurostile"/>
              </a:rPr>
              <a:t>Réflexions à engager à l’échelle de la GREG, ouverture au Sud-Isère ?</a:t>
            </a:r>
          </a:p>
          <a:p>
            <a:pPr marL="742950" lvl="1" indent="-285750">
              <a:spcBef>
                <a:spcPts val="1200"/>
              </a:spcBef>
              <a:buFont typeface="Wingdings" panose="05000000000000000000" pitchFamily="2" charset="2"/>
              <a:buChar char="Ø"/>
            </a:pPr>
            <a:r>
              <a:rPr lang="fr-FR" sz="1400" dirty="0" smtClean="0">
                <a:latin typeface="Eurostile"/>
              </a:rPr>
              <a:t>Partage / contribution au bilan de la mise en œuvre du </a:t>
            </a:r>
            <a:r>
              <a:rPr lang="fr-FR" sz="1400" dirty="0" err="1" smtClean="0">
                <a:latin typeface="Eurostile"/>
              </a:rPr>
              <a:t>SCoT</a:t>
            </a:r>
            <a:r>
              <a:rPr lang="fr-FR" sz="1400" dirty="0" smtClean="0">
                <a:latin typeface="Eurostile"/>
              </a:rPr>
              <a:t> ?</a:t>
            </a:r>
          </a:p>
          <a:p>
            <a:pPr marL="742950" lvl="1" indent="-285750">
              <a:spcBef>
                <a:spcPts val="1200"/>
              </a:spcBef>
              <a:buFont typeface="Wingdings" panose="05000000000000000000" pitchFamily="2" charset="2"/>
              <a:buChar char="Ø"/>
            </a:pPr>
            <a:r>
              <a:rPr lang="fr-FR" sz="1400" dirty="0" smtClean="0">
                <a:latin typeface="Eurostile"/>
              </a:rPr>
              <a:t>Focus sur des sujets spécifiques ?</a:t>
            </a:r>
          </a:p>
          <a:p>
            <a:pPr algn="l">
              <a:spcBef>
                <a:spcPts val="1200"/>
              </a:spcBef>
            </a:pPr>
            <a:r>
              <a:rPr lang="fr-FR" sz="1600" b="1" dirty="0" smtClean="0">
                <a:solidFill>
                  <a:srgbClr val="C00000"/>
                </a:solidFill>
                <a:latin typeface="Eurostile"/>
              </a:rPr>
              <a:t>+ Présentation du Diagnostic énergie émissions mobilité (DEEM) de la GREG</a:t>
            </a:r>
            <a:endParaRPr lang="fr-FR" sz="1600" b="1" dirty="0">
              <a:solidFill>
                <a:srgbClr val="C00000"/>
              </a:solidFill>
              <a:latin typeface="Eurostile"/>
            </a:endParaRPr>
          </a:p>
        </p:txBody>
      </p:sp>
    </p:spTree>
    <p:extLst>
      <p:ext uri="{BB962C8B-B14F-4D97-AF65-F5344CB8AC3E}">
        <p14:creationId xmlns:p14="http://schemas.microsoft.com/office/powerpoint/2010/main" val="6279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FR" dirty="0" smtClean="0"/>
              <a:t>Métropole</a:t>
            </a:r>
          </a:p>
          <a:p>
            <a:r>
              <a:rPr lang="fr-FR" dirty="0" smtClean="0"/>
              <a:t>CA du Voironnais</a:t>
            </a:r>
          </a:p>
          <a:p>
            <a:r>
              <a:rPr lang="fr-FR" dirty="0" smtClean="0"/>
              <a:t>CC du Grésivaudan</a:t>
            </a:r>
          </a:p>
          <a:p>
            <a:r>
              <a:rPr lang="fr-FR" dirty="0" smtClean="0"/>
              <a:t>Saint Marcellin Vercors Isère Communauté</a:t>
            </a:r>
          </a:p>
          <a:p>
            <a:r>
              <a:rPr lang="fr-FR" dirty="0" smtClean="0"/>
              <a:t>Bièvre Isère Communauté</a:t>
            </a:r>
          </a:p>
          <a:p>
            <a:r>
              <a:rPr lang="fr-FR" dirty="0" smtClean="0"/>
              <a:t>Parc régional de Chartreuse</a:t>
            </a:r>
          </a:p>
          <a:p>
            <a:pPr marL="0" indent="0">
              <a:buNone/>
            </a:pPr>
            <a:endParaRPr lang="fr-FR" dirty="0" smtClean="0"/>
          </a:p>
          <a:p>
            <a:pPr marL="0" indent="0">
              <a:buNone/>
            </a:pPr>
            <a:r>
              <a:rPr lang="fr-FR" dirty="0" smtClean="0"/>
              <a:t>Excusés : CC du </a:t>
            </a:r>
            <a:r>
              <a:rPr lang="fr-FR" dirty="0" err="1" smtClean="0"/>
              <a:t>Trièves</a:t>
            </a:r>
            <a:r>
              <a:rPr lang="fr-FR" dirty="0" smtClean="0"/>
              <a:t> - CC de Bièvre Est - Parc régional du Vercors</a:t>
            </a:r>
          </a:p>
          <a:p>
            <a:pPr marL="0" indent="0">
              <a:buNone/>
            </a:pPr>
            <a:endParaRPr lang="fr-FR" dirty="0"/>
          </a:p>
          <a:p>
            <a:pPr marL="0" indent="0">
              <a:buNone/>
            </a:pPr>
            <a:r>
              <a:rPr lang="fr-FR" dirty="0" smtClean="0"/>
              <a:t>Autres partenaires présents  : DDT, SPPPY</a:t>
            </a:r>
          </a:p>
          <a:p>
            <a:pPr marL="0" indent="0">
              <a:buNone/>
            </a:pPr>
            <a:endParaRPr lang="fr-FR" dirty="0" smtClean="0"/>
          </a:p>
          <a:p>
            <a:pPr marL="0" indent="0">
              <a:buNone/>
            </a:pPr>
            <a:endParaRPr lang="fr-FR" dirty="0"/>
          </a:p>
          <a:p>
            <a:pPr marL="0" indent="0">
              <a:buNone/>
            </a:pPr>
            <a:r>
              <a:rPr lang="fr-FR" i="1" dirty="0" smtClean="0"/>
              <a:t>Animation </a:t>
            </a:r>
            <a:r>
              <a:rPr lang="fr-FR" i="1" dirty="0" err="1" smtClean="0"/>
              <a:t>EPSCoT</a:t>
            </a:r>
            <a:r>
              <a:rPr lang="fr-FR" i="1" dirty="0" smtClean="0"/>
              <a:t> et AURG</a:t>
            </a:r>
          </a:p>
          <a:p>
            <a:pPr marL="0" indent="0">
              <a:buNone/>
            </a:pPr>
            <a:endParaRPr lang="fr-FR" dirty="0"/>
          </a:p>
        </p:txBody>
      </p:sp>
      <p:sp>
        <p:nvSpPr>
          <p:cNvPr id="3" name="Espace réservé du numéro de diapositive 2"/>
          <p:cNvSpPr>
            <a:spLocks noGrp="1"/>
          </p:cNvSpPr>
          <p:nvPr>
            <p:ph type="sldNum" sz="quarter" idx="12"/>
          </p:nvPr>
        </p:nvSpPr>
        <p:spPr/>
        <p:txBody>
          <a:bodyPr/>
          <a:lstStyle/>
          <a:p>
            <a:fld id="{1D8BC1F9-0BD8-274D-8576-B9CB4AEBADED}" type="slidenum">
              <a:rPr lang="fr-FR" smtClean="0"/>
              <a:t>3</a:t>
            </a:fld>
            <a:endParaRPr lang="fr-FR" dirty="0"/>
          </a:p>
        </p:txBody>
      </p:sp>
      <p:sp>
        <p:nvSpPr>
          <p:cNvPr id="4" name="Titre 1"/>
          <p:cNvSpPr txBox="1">
            <a:spLocks/>
          </p:cNvSpPr>
          <p:nvPr/>
        </p:nvSpPr>
        <p:spPr bwMode="auto">
          <a:xfrm>
            <a:off x="395288" y="731836"/>
            <a:ext cx="7632700" cy="40005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800" b="1" i="0" u="none" strike="noStrike" kern="1200" cap="none" spc="0" normalizeH="0" baseline="0" noProof="0" dirty="0" smtClean="0">
                <a:ln>
                  <a:noFill/>
                </a:ln>
                <a:solidFill>
                  <a:srgbClr val="134399"/>
                </a:solidFill>
                <a:effectLst/>
                <a:uLnTx/>
                <a:uFillTx/>
                <a:latin typeface="Eurostile"/>
              </a:rPr>
              <a:t>Territoires</a:t>
            </a:r>
            <a:r>
              <a:rPr kumimoji="0" lang="fr-FR" altLang="fr-FR" sz="1800" b="1" i="0" u="none" strike="noStrike" kern="1200" cap="none" spc="0" normalizeH="0" noProof="0" dirty="0" smtClean="0">
                <a:ln>
                  <a:noFill/>
                </a:ln>
                <a:solidFill>
                  <a:srgbClr val="134399"/>
                </a:solidFill>
                <a:effectLst/>
                <a:uLnTx/>
                <a:uFillTx/>
                <a:latin typeface="Eurostile"/>
              </a:rPr>
              <a:t> présents à la séance</a:t>
            </a:r>
            <a:endParaRPr kumimoji="0" lang="fr-FR" altLang="fr-FR" sz="1800" b="1" i="0" u="none" strike="noStrike" kern="1200" cap="none" spc="0" normalizeH="0" baseline="0" noProof="0" dirty="0">
              <a:ln>
                <a:noFill/>
              </a:ln>
              <a:solidFill>
                <a:srgbClr val="134399"/>
              </a:solidFill>
              <a:effectLst/>
              <a:uLnTx/>
              <a:uFillTx/>
              <a:latin typeface="Eurostile"/>
            </a:endParaRPr>
          </a:p>
        </p:txBody>
      </p:sp>
    </p:spTree>
    <p:extLst>
      <p:ext uri="{BB962C8B-B14F-4D97-AF65-F5344CB8AC3E}">
        <p14:creationId xmlns:p14="http://schemas.microsoft.com/office/powerpoint/2010/main" val="2638660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nvSpPr>
        <p:spPr>
          <a:xfrm>
            <a:off x="827088" y="1246426"/>
            <a:ext cx="7632700" cy="429974"/>
          </a:xfrm>
          <a:prstGeom prst="rect">
            <a:avLst/>
          </a:prstGeom>
          <a:ln w="25400" cap="flat" cmpd="sng" algn="ctr">
            <a:noFill/>
            <a:prstDash val="solid"/>
          </a:ln>
        </p:spPr>
        <p:style>
          <a:lnRef idx="2">
            <a:schemeClr val="accent1"/>
          </a:lnRef>
          <a:fillRef idx="1">
            <a:schemeClr val="lt1"/>
          </a:fillRef>
          <a:effectRef idx="0">
            <a:schemeClr val="accent1"/>
          </a:effectRef>
          <a:fontRef idx="minor">
            <a:schemeClr val="dk1"/>
          </a:fontRef>
        </p:style>
        <p:txBody>
          <a:bodyPr lIns="35996" tIns="35996" rIns="35996" bIns="35996"/>
          <a:lstStyle>
            <a:lvl1pPr marL="480060" indent="-480060" algn="l" rtl="0" eaLnBrk="1" fontAlgn="base" hangingPunct="1">
              <a:spcBef>
                <a:spcPct val="20000"/>
              </a:spcBef>
              <a:spcAft>
                <a:spcPct val="0"/>
              </a:spcAft>
              <a:buClr>
                <a:srgbClr val="940A1C"/>
              </a:buClr>
              <a:buFont typeface="Wingdings" pitchFamily="2" charset="2"/>
              <a:buChar char="§"/>
              <a:defRPr sz="2800" baseline="0">
                <a:solidFill>
                  <a:srgbClr val="940A1C"/>
                </a:solidFill>
                <a:latin typeface="Arial Narrow" pitchFamily="34" charset="0"/>
                <a:ea typeface="+mn-ea"/>
                <a:cs typeface="Lucida Sans" pitchFamily="34" charset="0"/>
              </a:defRPr>
            </a:lvl1pPr>
            <a:lvl2pPr marL="1040130" indent="-400050" algn="l" rtl="0" eaLnBrk="1" fontAlgn="base" hangingPunct="1">
              <a:spcBef>
                <a:spcPct val="20000"/>
              </a:spcBef>
              <a:spcAft>
                <a:spcPct val="0"/>
              </a:spcAft>
              <a:buClr>
                <a:srgbClr val="F07F0A"/>
              </a:buClr>
              <a:buFont typeface="Arial" pitchFamily="34" charset="0"/>
              <a:buChar char="•"/>
              <a:defRPr sz="2200" baseline="0">
                <a:solidFill>
                  <a:srgbClr val="373739"/>
                </a:solidFill>
                <a:latin typeface="Arial Narrow" pitchFamily="34" charset="0"/>
                <a:ea typeface="+mn-ea"/>
                <a:cs typeface="+mn-cs"/>
              </a:defRPr>
            </a:lvl2pPr>
            <a:lvl3pPr marL="1600200" indent="-320040" algn="l" rtl="0" eaLnBrk="1" fontAlgn="base" hangingPunct="1">
              <a:spcBef>
                <a:spcPct val="20000"/>
              </a:spcBef>
              <a:spcAft>
                <a:spcPct val="0"/>
              </a:spcAft>
              <a:buClr>
                <a:srgbClr val="F07F0A"/>
              </a:buClr>
              <a:buFont typeface="Wingdings" pitchFamily="2" charset="2"/>
              <a:buChar char="§"/>
              <a:defRPr sz="2000" baseline="0">
                <a:solidFill>
                  <a:srgbClr val="373739"/>
                </a:solidFill>
                <a:latin typeface="Arial Narrow" pitchFamily="34" charset="0"/>
                <a:ea typeface="+mn-ea"/>
                <a:cs typeface="+mn-cs"/>
              </a:defRPr>
            </a:lvl3pPr>
            <a:lvl4pPr marL="2240280" indent="-320040" algn="l" rtl="0" eaLnBrk="1" fontAlgn="base" hangingPunct="1">
              <a:spcBef>
                <a:spcPct val="20000"/>
              </a:spcBef>
              <a:spcAft>
                <a:spcPct val="0"/>
              </a:spcAft>
              <a:buClr>
                <a:srgbClr val="F07F0A"/>
              </a:buClr>
              <a:buFont typeface="Arial Narrow" pitchFamily="34" charset="0"/>
              <a:buChar char="−"/>
              <a:defRPr sz="1700" baseline="0">
                <a:solidFill>
                  <a:srgbClr val="373739"/>
                </a:solidFill>
                <a:latin typeface="Arial Narrow" pitchFamily="34" charset="0"/>
                <a:ea typeface="+mn-ea"/>
                <a:cs typeface="+mn-cs"/>
              </a:defRPr>
            </a:lvl4pPr>
            <a:lvl5pPr marL="2800350" indent="-240030" algn="l" rtl="0" eaLnBrk="1" fontAlgn="base" hangingPunct="1">
              <a:spcBef>
                <a:spcPct val="20000"/>
              </a:spcBef>
              <a:spcAft>
                <a:spcPct val="0"/>
              </a:spcAft>
              <a:buClr>
                <a:srgbClr val="F07F0A"/>
              </a:buClr>
              <a:buFont typeface="Arial Narrow" pitchFamily="34" charset="0"/>
              <a:buChar char="»"/>
              <a:defRPr sz="1500" baseline="0">
                <a:solidFill>
                  <a:srgbClr val="373739"/>
                </a:solidFill>
                <a:latin typeface="Arial Narrow" pitchFamily="34" charset="0"/>
                <a:ea typeface="+mn-ea"/>
                <a:cs typeface="+mn-cs"/>
              </a:defRPr>
            </a:lvl5pPr>
            <a:lvl6pPr marL="3520440" indent="-320040" algn="l" rtl="0" eaLnBrk="1" fontAlgn="base" hangingPunct="1">
              <a:spcBef>
                <a:spcPct val="20000"/>
              </a:spcBef>
              <a:spcAft>
                <a:spcPct val="0"/>
              </a:spcAft>
              <a:buChar char="»"/>
              <a:defRPr sz="2800">
                <a:solidFill>
                  <a:schemeClr val="dk1"/>
                </a:solidFill>
                <a:latin typeface="+mn-lt"/>
                <a:ea typeface="+mn-ea"/>
                <a:cs typeface="+mn-cs"/>
              </a:defRPr>
            </a:lvl6pPr>
            <a:lvl7pPr marL="4160520" indent="-320040" algn="l" rtl="0" eaLnBrk="1" fontAlgn="base" hangingPunct="1">
              <a:spcBef>
                <a:spcPct val="20000"/>
              </a:spcBef>
              <a:spcAft>
                <a:spcPct val="0"/>
              </a:spcAft>
              <a:buChar char="»"/>
              <a:defRPr sz="2800">
                <a:solidFill>
                  <a:schemeClr val="dk1"/>
                </a:solidFill>
                <a:latin typeface="+mn-lt"/>
                <a:ea typeface="+mn-ea"/>
                <a:cs typeface="+mn-cs"/>
              </a:defRPr>
            </a:lvl7pPr>
            <a:lvl8pPr marL="4800600" indent="-320040" algn="l" rtl="0" eaLnBrk="1" fontAlgn="base" hangingPunct="1">
              <a:spcBef>
                <a:spcPct val="20000"/>
              </a:spcBef>
              <a:spcAft>
                <a:spcPct val="0"/>
              </a:spcAft>
              <a:buChar char="»"/>
              <a:defRPr sz="2800">
                <a:solidFill>
                  <a:schemeClr val="dk1"/>
                </a:solidFill>
                <a:latin typeface="+mn-lt"/>
                <a:ea typeface="+mn-ea"/>
                <a:cs typeface="+mn-cs"/>
              </a:defRPr>
            </a:lvl8pPr>
            <a:lvl9pPr marL="5440680" indent="-320040" algn="l" rtl="0" eaLnBrk="1" fontAlgn="base" hangingPunct="1">
              <a:spcBef>
                <a:spcPct val="20000"/>
              </a:spcBef>
              <a:spcAft>
                <a:spcPct val="0"/>
              </a:spcAft>
              <a:buChar char="»"/>
              <a:defRPr sz="2800">
                <a:solidFill>
                  <a:schemeClr val="dk1"/>
                </a:solidFill>
                <a:latin typeface="+mn-lt"/>
                <a:ea typeface="+mn-ea"/>
                <a:cs typeface="+mn-cs"/>
              </a:defRPr>
            </a:lvl9pPr>
          </a:lstStyle>
          <a:p>
            <a:pPr marL="0" marR="0" lvl="0" indent="0" algn="just" defTabSz="457200" rtl="0" eaLnBrk="1" fontAlgn="base" latinLnBrk="0" hangingPunct="1">
              <a:lnSpc>
                <a:spcPct val="100000"/>
              </a:lnSpc>
              <a:spcBef>
                <a:spcPct val="20000"/>
              </a:spcBef>
              <a:spcAft>
                <a:spcPct val="0"/>
              </a:spcAft>
              <a:buClr>
                <a:srgbClr val="940A1C"/>
              </a:buClr>
              <a:buSzTx/>
              <a:buFont typeface="Wingdings" pitchFamily="2" charset="2"/>
              <a:buNone/>
              <a:tabLst/>
              <a:defRPr/>
            </a:pPr>
            <a:r>
              <a:rPr kumimoji="0" lang="fr-FR" sz="1600" b="1" i="0" u="none" strike="noStrike" kern="1200" cap="none" spc="0" normalizeH="0" baseline="0" noProof="0" dirty="0" smtClean="0">
                <a:ln>
                  <a:noFill/>
                </a:ln>
                <a:solidFill>
                  <a:prstClr val="black"/>
                </a:solidFill>
                <a:effectLst/>
                <a:uLnTx/>
                <a:uFillTx/>
              </a:rPr>
              <a:t>&gt; La séance a mis en valeur</a:t>
            </a:r>
            <a:r>
              <a:rPr kumimoji="0" lang="fr-FR" sz="1600" b="1" i="0" u="none" strike="noStrike" kern="1200" cap="none" spc="0" normalizeH="0" noProof="0" dirty="0" smtClean="0">
                <a:ln>
                  <a:noFill/>
                </a:ln>
                <a:solidFill>
                  <a:prstClr val="black"/>
                </a:solidFill>
                <a:effectLst/>
                <a:uLnTx/>
                <a:uFillTx/>
              </a:rPr>
              <a:t> toute la richesse des initiatives territoriales (liste non exhaustive) :</a:t>
            </a:r>
            <a:endParaRPr kumimoji="0" lang="fr-FR" sz="1600" b="1" i="0" u="none" strike="noStrike" kern="1200" cap="none" spc="0" normalizeH="0" baseline="0" noProof="0" dirty="0" smtClean="0">
              <a:ln>
                <a:noFill/>
              </a:ln>
              <a:solidFill>
                <a:prstClr val="black"/>
              </a:solidFill>
              <a:effectLst/>
              <a:uLnTx/>
              <a:uFillTx/>
            </a:endParaRPr>
          </a:p>
        </p:txBody>
      </p:sp>
      <p:sp>
        <p:nvSpPr>
          <p:cNvPr id="51205" name="Espace réservé du contenu 12"/>
          <p:cNvSpPr txBox="1">
            <a:spLocks/>
          </p:cNvSpPr>
          <p:nvPr/>
        </p:nvSpPr>
        <p:spPr bwMode="auto">
          <a:xfrm>
            <a:off x="3492500" y="3698875"/>
            <a:ext cx="49672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a:defRPr sz="4200">
                <a:solidFill>
                  <a:srgbClr val="000000"/>
                </a:solidFill>
                <a:latin typeface="Gill Sans" charset="0"/>
                <a:ea typeface="ヒラギノ角ゴ ProN W3" charset="0"/>
                <a:cs typeface="ヒラギノ角ゴ ProN W3" charset="0"/>
                <a:sym typeface="Gill Sans" charset="0"/>
              </a:defRPr>
            </a:lvl1pPr>
            <a:lvl2pPr marL="203200" indent="-203200">
              <a:defRPr sz="4200">
                <a:solidFill>
                  <a:srgbClr val="000000"/>
                </a:solidFill>
                <a:latin typeface="Gill Sans" charset="0"/>
                <a:ea typeface="ヒラギノ角ゴ ProN W3" charset="0"/>
                <a:cs typeface="ヒラギノ角ゴ ProN W3" charset="0"/>
                <a:sym typeface="Gill Sans" charset="0"/>
              </a:defRPr>
            </a:lvl2pPr>
            <a:lvl3pPr marL="630238" indent="-180975">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marL="203200" marR="0" lvl="1" indent="-203200" algn="just" defTabSz="457200" rtl="0" eaLnBrk="1" fontAlgn="auto" latinLnBrk="0" hangingPunct="1">
              <a:lnSpc>
                <a:spcPct val="100000"/>
              </a:lnSpc>
              <a:spcBef>
                <a:spcPts val="300"/>
              </a:spcBef>
              <a:spcAft>
                <a:spcPts val="0"/>
              </a:spcAft>
              <a:buClr>
                <a:srgbClr val="F07F0A"/>
              </a:buClr>
              <a:buSzTx/>
              <a:buFont typeface="Wingdings" pitchFamily="2" charset="2"/>
              <a:buChar char="Ø"/>
              <a:tabLst/>
              <a:defRPr/>
            </a:pPr>
            <a:endParaRPr kumimoji="0" lang="fr-FR" altLang="fr-FR" sz="1300" b="0" i="0" u="none" strike="noStrike" kern="1200" cap="none" spc="0" normalizeH="0" baseline="0" noProof="0">
              <a:ln>
                <a:noFill/>
              </a:ln>
              <a:solidFill>
                <a:srgbClr val="373739"/>
              </a:solidFill>
              <a:effectLst/>
              <a:uLnTx/>
              <a:uFillTx/>
              <a:latin typeface="Arial Narrow" pitchFamily="34" charset="0"/>
              <a:sym typeface="Gill Sans" charset="0"/>
            </a:endParaRPr>
          </a:p>
        </p:txBody>
      </p:sp>
      <p:sp>
        <p:nvSpPr>
          <p:cNvPr id="51207" name="Rectangle 5"/>
          <p:cNvSpPr>
            <a:spLocks noChangeArrowheads="1"/>
          </p:cNvSpPr>
          <p:nvPr/>
        </p:nvSpPr>
        <p:spPr bwMode="auto">
          <a:xfrm>
            <a:off x="827088" y="1531674"/>
            <a:ext cx="76327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defRPr sz="4200">
                <a:solidFill>
                  <a:srgbClr val="000000"/>
                </a:solidFill>
                <a:latin typeface="Gill Sans" charset="0"/>
                <a:ea typeface="ヒラギノ角ゴ ProN W3" charset="0"/>
                <a:cs typeface="ヒラギノ角ゴ ProN W3" charset="0"/>
                <a:sym typeface="Gill Sans" charset="0"/>
              </a:defRPr>
            </a:lvl1pPr>
            <a:lvl2pPr marL="182563" indent="-182563">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marL="285750" lvl="1" indent="-285750" algn="just">
              <a:spcBef>
                <a:spcPts val="1800"/>
              </a:spcBef>
              <a:buClr>
                <a:srgbClr val="F07F0A"/>
              </a:buClr>
              <a:buFont typeface="Wingdings" panose="05000000000000000000" pitchFamily="2" charset="2"/>
              <a:buChar char="§"/>
            </a:pPr>
            <a:r>
              <a:rPr kumimoji="0" lang="fr-FR" altLang="fr-FR" sz="1500" b="1" i="0" u="none" strike="noStrike" kern="1200" cap="none" spc="0" normalizeH="0" baseline="0" noProof="0" dirty="0" smtClean="0">
                <a:ln>
                  <a:noFill/>
                </a:ln>
                <a:solidFill>
                  <a:srgbClr val="F07F0A"/>
                </a:solidFill>
                <a:effectLst/>
                <a:uLnTx/>
                <a:uFillTx/>
                <a:latin typeface="Arial Narrow" pitchFamily="34" charset="0"/>
                <a:ea typeface="ＭＳ Ｐゴシック" pitchFamily="34" charset="-128"/>
                <a:sym typeface="Gill Sans" charset="0"/>
              </a:rPr>
              <a:t>Des territoires engagés dans l’élaboration, la mise en œuvre, voire la </a:t>
            </a:r>
            <a:r>
              <a:rPr lang="fr-FR" altLang="fr-FR" sz="1500" b="1" dirty="0">
                <a:solidFill>
                  <a:srgbClr val="F07F0A"/>
                </a:solidFill>
                <a:latin typeface="Arial Narrow" pitchFamily="34" charset="0"/>
                <a:ea typeface="ＭＳ Ｐゴシック" pitchFamily="34" charset="-128"/>
              </a:rPr>
              <a:t>révision de leur Plan climat-air-énergie </a:t>
            </a:r>
            <a:r>
              <a:rPr lang="fr-FR" altLang="fr-FR" sz="1500" b="1" dirty="0" smtClean="0">
                <a:solidFill>
                  <a:srgbClr val="F07F0A"/>
                </a:solidFill>
                <a:latin typeface="Arial Narrow" pitchFamily="34" charset="0"/>
                <a:ea typeface="ＭＳ Ｐゴシック" pitchFamily="34" charset="-128"/>
              </a:rPr>
              <a:t>territorial (PCAET) </a:t>
            </a:r>
            <a:r>
              <a:rPr lang="fr-FR" altLang="fr-FR" sz="1500" dirty="0" smtClean="0">
                <a:latin typeface="Arial Narrow" pitchFamily="34" charset="0"/>
                <a:ea typeface="ＭＳ Ｐゴシック" pitchFamily="34" charset="-128"/>
              </a:rPr>
              <a:t>(</a:t>
            </a:r>
            <a:r>
              <a:rPr lang="fr-FR" altLang="fr-FR" sz="1500" dirty="0">
                <a:latin typeface="Arial Narrow" pitchFamily="34" charset="0"/>
                <a:ea typeface="ＭＳ Ｐゴシック" pitchFamily="34" charset="-128"/>
              </a:rPr>
              <a:t>si population &gt; 20 000 habitants</a:t>
            </a:r>
            <a:r>
              <a:rPr lang="fr-FR" altLang="fr-FR" sz="1500" dirty="0" smtClean="0">
                <a:latin typeface="Arial Narrow" pitchFamily="34" charset="0"/>
                <a:ea typeface="ＭＳ Ｐゴシック" pitchFamily="34" charset="-128"/>
              </a:rPr>
              <a:t>) </a:t>
            </a:r>
            <a:r>
              <a:rPr lang="fr-FR" altLang="fr-FR" sz="1500" dirty="0">
                <a:latin typeface="Arial Narrow" pitchFamily="34" charset="0"/>
                <a:ea typeface="ＭＳ Ｐゴシック" pitchFamily="34" charset="-128"/>
              </a:rPr>
              <a:t>: Grenoble-Alpes Métropole, Le Grésivaudan, </a:t>
            </a:r>
            <a:r>
              <a:rPr lang="fr-FR" altLang="fr-FR" sz="1500" dirty="0" smtClean="0">
                <a:latin typeface="Arial Narrow" pitchFamily="34" charset="0"/>
                <a:ea typeface="ＭＳ Ｐゴシック" pitchFamily="34" charset="-128"/>
              </a:rPr>
              <a:t>le Pays Voironnais, Bièvre-Isère Communauté, …</a:t>
            </a:r>
            <a:endParaRPr lang="fr-FR" altLang="fr-FR" sz="1500" dirty="0">
              <a:latin typeface="Arial Narrow" pitchFamily="34" charset="0"/>
              <a:ea typeface="ＭＳ Ｐゴシック" pitchFamily="34" charset="-128"/>
            </a:endParaRPr>
          </a:p>
          <a:p>
            <a:pPr marL="285750" marR="0" lvl="0" indent="-285750" algn="just" defTabSz="457200" rtl="0" eaLnBrk="1" fontAlgn="auto" latinLnBrk="0" hangingPunct="1">
              <a:lnSpc>
                <a:spcPct val="100000"/>
              </a:lnSpc>
              <a:spcBef>
                <a:spcPts val="1200"/>
              </a:spcBef>
              <a:spcAft>
                <a:spcPts val="0"/>
              </a:spcAft>
              <a:buClr>
                <a:srgbClr val="F07F0A"/>
              </a:buClr>
              <a:buSzTx/>
              <a:buFont typeface="Wingdings" panose="05000000000000000000" pitchFamily="2" charset="2"/>
              <a:buChar char="§"/>
              <a:tabLst/>
              <a:defRPr/>
            </a:pPr>
            <a:r>
              <a:rPr kumimoji="0" lang="fr-FR" altLang="fr-FR" sz="1500" b="1" i="0" u="none" strike="noStrike" kern="1200" cap="none" spc="0" normalizeH="0" baseline="0" noProof="0" dirty="0" smtClean="0">
                <a:ln>
                  <a:noFill/>
                </a:ln>
                <a:solidFill>
                  <a:srgbClr val="F07F0A"/>
                </a:solidFill>
                <a:effectLst/>
                <a:uLnTx/>
                <a:uFillTx/>
                <a:latin typeface="Arial Narrow" pitchFamily="34" charset="0"/>
                <a:ea typeface="ＭＳ Ｐゴシック" pitchFamily="34" charset="-128"/>
                <a:sym typeface="Gill Sans" charset="0"/>
              </a:rPr>
              <a:t>De nombreux territoires bénéficiaires des appels à projets</a:t>
            </a:r>
            <a:r>
              <a:rPr kumimoji="0" lang="fr-FR" altLang="fr-FR" sz="1500" b="1" i="0" u="none" strike="noStrike" kern="1200" cap="none" spc="0" normalizeH="0" noProof="0" dirty="0" smtClean="0">
                <a:ln>
                  <a:noFill/>
                </a:ln>
                <a:solidFill>
                  <a:srgbClr val="F07F0A"/>
                </a:solidFill>
                <a:effectLst/>
                <a:uLnTx/>
                <a:uFillTx/>
                <a:latin typeface="Arial Narrow" pitchFamily="34" charset="0"/>
                <a:ea typeface="ＭＳ Ｐゴシック" pitchFamily="34" charset="-128"/>
                <a:sym typeface="Gill Sans" charset="0"/>
              </a:rPr>
              <a:t> régionaux </a:t>
            </a:r>
            <a:r>
              <a:rPr kumimoji="0" lang="fr-FR" altLang="fr-FR" sz="1500" b="1" i="0" u="none" strike="noStrike" kern="1200" cap="none" spc="0" normalizeH="0" baseline="0" noProof="0" dirty="0" smtClean="0">
                <a:ln>
                  <a:noFill/>
                </a:ln>
                <a:solidFill>
                  <a:srgbClr val="F07F0A"/>
                </a:solidFill>
                <a:effectLst/>
                <a:uLnTx/>
                <a:uFillTx/>
                <a:latin typeface="Arial Narrow" pitchFamily="34" charset="0"/>
                <a:ea typeface="ＭＳ Ｐゴシック" pitchFamily="34" charset="-128"/>
                <a:sym typeface="Gill Sans" charset="0"/>
              </a:rPr>
              <a:t> (TEPOS) et nationaux (TEPCV) pour des « territoires à énergie positive</a:t>
            </a:r>
            <a:r>
              <a:rPr kumimoji="0" lang="fr-FR" altLang="fr-FR" sz="1500" b="1" i="0" u="none" strike="noStrike" kern="1200" cap="none" spc="0" normalizeH="0" noProof="0" dirty="0" smtClean="0">
                <a:ln>
                  <a:noFill/>
                </a:ln>
                <a:solidFill>
                  <a:srgbClr val="F07F0A"/>
                </a:solidFill>
                <a:effectLst/>
                <a:uLnTx/>
                <a:uFillTx/>
                <a:latin typeface="Arial Narrow" pitchFamily="34" charset="0"/>
                <a:ea typeface="ＭＳ Ｐゴシック" pitchFamily="34" charset="-128"/>
                <a:sym typeface="Gill Sans" charset="0"/>
              </a:rPr>
              <a:t> pour la croissance verte »</a:t>
            </a:r>
          </a:p>
          <a:p>
            <a:pPr marL="285750" marR="0" lvl="0" indent="-285750" algn="just" defTabSz="457200" rtl="0" eaLnBrk="1" fontAlgn="auto" latinLnBrk="0" hangingPunct="1">
              <a:lnSpc>
                <a:spcPct val="100000"/>
              </a:lnSpc>
              <a:spcBef>
                <a:spcPts val="1200"/>
              </a:spcBef>
              <a:spcAft>
                <a:spcPts val="0"/>
              </a:spcAft>
              <a:buClr>
                <a:srgbClr val="F07F0A"/>
              </a:buClr>
              <a:buSzTx/>
              <a:buFont typeface="Wingdings" panose="05000000000000000000" pitchFamily="2" charset="2"/>
              <a:buChar char="§"/>
              <a:tabLst/>
              <a:defRPr/>
            </a:pPr>
            <a:r>
              <a:rPr lang="fr-FR" altLang="fr-FR" sz="1500" b="1" dirty="0">
                <a:solidFill>
                  <a:srgbClr val="F07F0A"/>
                </a:solidFill>
                <a:latin typeface="Arial Narrow" pitchFamily="34" charset="0"/>
                <a:ea typeface="ＭＳ Ｐゴシック" pitchFamily="34" charset="-128"/>
              </a:rPr>
              <a:t>Des partenariats </a:t>
            </a:r>
            <a:r>
              <a:rPr lang="fr-FR" altLang="fr-FR" sz="1500" b="1" dirty="0" smtClean="0">
                <a:solidFill>
                  <a:srgbClr val="F07F0A"/>
                </a:solidFill>
                <a:latin typeface="Arial Narrow" pitchFamily="34" charset="0"/>
                <a:ea typeface="ＭＳ Ｐゴシック" pitchFamily="34" charset="-128"/>
              </a:rPr>
              <a:t>et projets communs inter-TEPOS </a:t>
            </a:r>
            <a:r>
              <a:rPr lang="fr-FR" altLang="fr-FR" sz="1500" b="1" dirty="0">
                <a:solidFill>
                  <a:srgbClr val="F07F0A"/>
                </a:solidFill>
                <a:latin typeface="Arial Narrow" pitchFamily="34" charset="0"/>
                <a:ea typeface="ＭＳ Ｐゴシック" pitchFamily="34" charset="-128"/>
              </a:rPr>
              <a:t>mis en place </a:t>
            </a:r>
            <a:r>
              <a:rPr lang="fr-FR" altLang="fr-FR" sz="1500" b="1" dirty="0" smtClean="0">
                <a:solidFill>
                  <a:srgbClr val="F07F0A"/>
                </a:solidFill>
                <a:latin typeface="Arial Narrow" pitchFamily="34" charset="0"/>
                <a:ea typeface="ＭＳ Ｐゴシック" pitchFamily="34" charset="-128"/>
              </a:rPr>
              <a:t>: </a:t>
            </a:r>
            <a:r>
              <a:rPr kumimoji="0" lang="fr-FR" altLang="fr-FR" sz="1500" b="0" i="0" u="none" strike="noStrike" kern="1200" cap="none" spc="0" normalizeH="0" baseline="0" noProof="0" dirty="0" smtClean="0">
                <a:ln>
                  <a:noFill/>
                </a:ln>
                <a:solidFill>
                  <a:srgbClr val="000000"/>
                </a:solidFill>
                <a:effectLst/>
                <a:uLnTx/>
                <a:uFillTx/>
                <a:latin typeface="Arial Narrow" pitchFamily="34" charset="0"/>
                <a:ea typeface="ＭＳ Ｐゴシック" pitchFamily="34" charset="-128"/>
                <a:sym typeface="Gill Sans" charset="0"/>
              </a:rPr>
              <a:t>TEPOS-CV</a:t>
            </a:r>
            <a:r>
              <a:rPr kumimoji="0" lang="fr-FR" altLang="fr-FR" sz="1500" b="0" i="0" u="none" strike="noStrike" kern="1200" cap="none" spc="0" normalizeH="0" noProof="0" dirty="0" smtClean="0">
                <a:ln>
                  <a:noFill/>
                </a:ln>
                <a:solidFill>
                  <a:srgbClr val="000000"/>
                </a:solidFill>
                <a:effectLst/>
                <a:uLnTx/>
                <a:uFillTx/>
                <a:latin typeface="Arial Narrow" pitchFamily="34" charset="0"/>
                <a:ea typeface="ＭＳ Ｐゴシック" pitchFamily="34" charset="-128"/>
                <a:sym typeface="Gill Sans" charset="0"/>
              </a:rPr>
              <a:t> Métropole-PNR du Vercors, TEPOS Voironnais-PNR Chartreuse, Inter-TEPOS « filière bois »…</a:t>
            </a:r>
            <a:r>
              <a:rPr kumimoji="0" lang="fr-FR" altLang="fr-FR" sz="1500" b="0" i="0" u="none" strike="noStrike" kern="1200" cap="none" spc="0" normalizeH="0" baseline="0" noProof="0" dirty="0" smtClean="0">
                <a:ln>
                  <a:noFill/>
                </a:ln>
                <a:solidFill>
                  <a:srgbClr val="000000"/>
                </a:solidFill>
                <a:effectLst/>
                <a:uLnTx/>
                <a:uFillTx/>
                <a:latin typeface="Arial Narrow" pitchFamily="34" charset="0"/>
                <a:ea typeface="ＭＳ Ｐゴシック" pitchFamily="34" charset="-128"/>
                <a:sym typeface="Gill Sans" charset="0"/>
              </a:rPr>
              <a:t> </a:t>
            </a:r>
          </a:p>
          <a:p>
            <a:pPr marL="285750" marR="0" lvl="0" indent="-285750" algn="just" defTabSz="457200" rtl="0" eaLnBrk="1" fontAlgn="auto" latinLnBrk="0" hangingPunct="1">
              <a:lnSpc>
                <a:spcPct val="100000"/>
              </a:lnSpc>
              <a:spcBef>
                <a:spcPts val="1200"/>
              </a:spcBef>
              <a:spcAft>
                <a:spcPts val="0"/>
              </a:spcAft>
              <a:buClr>
                <a:srgbClr val="F07F0A"/>
              </a:buClr>
              <a:buSzTx/>
              <a:buFont typeface="Wingdings" panose="05000000000000000000" pitchFamily="2" charset="2"/>
              <a:buChar char="§"/>
              <a:tabLst/>
              <a:defRPr/>
            </a:pPr>
            <a:r>
              <a:rPr lang="fr-FR" altLang="fr-FR" sz="1500" b="1" dirty="0">
                <a:solidFill>
                  <a:srgbClr val="F07F0A"/>
                </a:solidFill>
                <a:latin typeface="Arial Narrow" pitchFamily="34" charset="0"/>
                <a:ea typeface="ＭＳ Ｐゴシック" pitchFamily="34" charset="-128"/>
              </a:rPr>
              <a:t>Des chartes forestières de territoire visant, entre autres, à renforcer la structuration de la filière bois énergie </a:t>
            </a:r>
            <a:r>
              <a:rPr lang="fr-FR" altLang="fr-FR" sz="1500" dirty="0" smtClean="0">
                <a:latin typeface="Arial Narrow" pitchFamily="34" charset="0"/>
                <a:ea typeface="ＭＳ Ｐゴシック" pitchFamily="34" charset="-128"/>
              </a:rPr>
              <a:t>(</a:t>
            </a:r>
            <a:r>
              <a:rPr lang="fr-FR" altLang="fr-FR" sz="1500" dirty="0" err="1" smtClean="0">
                <a:latin typeface="Arial Narrow" pitchFamily="34" charset="0"/>
                <a:ea typeface="ＭＳ Ｐゴシック" pitchFamily="34" charset="-128"/>
              </a:rPr>
              <a:t>Chambarans</a:t>
            </a:r>
            <a:r>
              <a:rPr lang="fr-FR" altLang="fr-FR" sz="1500" dirty="0" smtClean="0">
                <a:latin typeface="Arial Narrow" pitchFamily="34" charset="0"/>
                <a:ea typeface="ＭＳ Ｐゴシック" pitchFamily="34" charset="-128"/>
              </a:rPr>
              <a:t>, </a:t>
            </a:r>
            <a:r>
              <a:rPr lang="fr-FR" altLang="fr-FR" sz="1500" dirty="0" err="1" smtClean="0">
                <a:latin typeface="Arial Narrow" pitchFamily="34" charset="0"/>
                <a:ea typeface="ＭＳ Ｐゴシック" pitchFamily="34" charset="-128"/>
              </a:rPr>
              <a:t>Bonnevaux</a:t>
            </a:r>
            <a:r>
              <a:rPr lang="fr-FR" altLang="fr-FR" sz="1500" dirty="0" smtClean="0">
                <a:latin typeface="Arial Narrow" pitchFamily="34" charset="0"/>
                <a:ea typeface="ＭＳ Ｐゴシック" pitchFamily="34" charset="-128"/>
              </a:rPr>
              <a:t>, Chartreuse…)</a:t>
            </a:r>
            <a:endParaRPr kumimoji="0" lang="fr-FR" altLang="fr-FR" sz="1500" b="0" i="0" u="none" strike="noStrike" kern="1200" cap="none" spc="0" normalizeH="0" baseline="0" noProof="0" dirty="0">
              <a:ln>
                <a:noFill/>
              </a:ln>
              <a:solidFill>
                <a:srgbClr val="000000"/>
              </a:solidFill>
              <a:effectLst/>
              <a:uLnTx/>
              <a:uFillTx/>
              <a:latin typeface="Arial Narrow" pitchFamily="34" charset="0"/>
              <a:ea typeface="ＭＳ Ｐゴシック" pitchFamily="34" charset="-128"/>
              <a:sym typeface="Gill Sans" charset="0"/>
            </a:endParaRPr>
          </a:p>
          <a:p>
            <a:pPr marL="285750" marR="0" lvl="0" indent="-285750" algn="just" defTabSz="457200" rtl="0" eaLnBrk="1" fontAlgn="auto" latinLnBrk="0" hangingPunct="1">
              <a:lnSpc>
                <a:spcPct val="100000"/>
              </a:lnSpc>
              <a:spcBef>
                <a:spcPts val="1200"/>
              </a:spcBef>
              <a:spcAft>
                <a:spcPts val="0"/>
              </a:spcAft>
              <a:buClr>
                <a:srgbClr val="F07F0A"/>
              </a:buClr>
              <a:buSzTx/>
              <a:buFont typeface="Wingdings" panose="05000000000000000000" pitchFamily="2" charset="2"/>
              <a:buChar char="§"/>
              <a:tabLst/>
              <a:defRPr/>
            </a:pPr>
            <a:r>
              <a:rPr lang="fr-FR" altLang="fr-FR" sz="1500" b="1" dirty="0" smtClean="0">
                <a:solidFill>
                  <a:srgbClr val="F07F0A"/>
                </a:solidFill>
                <a:latin typeface="Arial Narrow" pitchFamily="34" charset="0"/>
                <a:ea typeface="ＭＳ Ｐゴシック" pitchFamily="34" charset="-128"/>
              </a:rPr>
              <a:t>Les actions des collectivités concernant leur patrimoine public ou leurs services pour une réduction des consommations énergétiques : </a:t>
            </a:r>
            <a:r>
              <a:rPr lang="fr-FR" altLang="fr-FR" sz="1500" dirty="0">
                <a:latin typeface="Arial Narrow" pitchFamily="34" charset="0"/>
                <a:ea typeface="ＭＳ Ｐゴシック" pitchFamily="34" charset="-128"/>
              </a:rPr>
              <a:t>éclairage public, parc de </a:t>
            </a:r>
            <a:r>
              <a:rPr lang="fr-FR" altLang="fr-FR" sz="1500" dirty="0" smtClean="0">
                <a:latin typeface="Arial Narrow" pitchFamily="34" charset="0"/>
                <a:ea typeface="ＭＳ Ｐゴシック" pitchFamily="34" charset="-128"/>
              </a:rPr>
              <a:t>véhicules « propres », rénovation des bâtiments publics, optimisation de la collecte des déchets…</a:t>
            </a:r>
            <a:endParaRPr lang="fr-FR" altLang="fr-FR" sz="1500" dirty="0">
              <a:latin typeface="Arial Narrow" pitchFamily="34" charset="0"/>
              <a:ea typeface="ＭＳ Ｐゴシック" pitchFamily="34" charset="-128"/>
            </a:endParaRPr>
          </a:p>
          <a:p>
            <a:pPr marL="285750" marR="0" lvl="0" indent="-285750" algn="just" defTabSz="457200" rtl="0" eaLnBrk="1" fontAlgn="auto" latinLnBrk="0" hangingPunct="1">
              <a:lnSpc>
                <a:spcPct val="100000"/>
              </a:lnSpc>
              <a:spcBef>
                <a:spcPts val="1200"/>
              </a:spcBef>
              <a:spcAft>
                <a:spcPts val="0"/>
              </a:spcAft>
              <a:buClr>
                <a:srgbClr val="F07F0A"/>
              </a:buClr>
              <a:buSzTx/>
              <a:buFont typeface="Wingdings" panose="05000000000000000000" pitchFamily="2" charset="2"/>
              <a:buChar char="§"/>
              <a:tabLst/>
              <a:defRPr/>
            </a:pPr>
            <a:r>
              <a:rPr lang="fr-FR" altLang="fr-FR" sz="1500" b="1" dirty="0" smtClean="0">
                <a:solidFill>
                  <a:srgbClr val="F07F0A"/>
                </a:solidFill>
                <a:latin typeface="Arial Narrow" pitchFamily="34" charset="0"/>
                <a:ea typeface="ＭＳ Ｐゴシック" pitchFamily="34" charset="-128"/>
              </a:rPr>
              <a:t>Des actions visant à favoriser la diffusion des bonnes pratiques et aider les ménages, comme  </a:t>
            </a:r>
            <a:r>
              <a:rPr lang="fr-FR" altLang="fr-FR" sz="1500" b="1" dirty="0">
                <a:solidFill>
                  <a:srgbClr val="F07F0A"/>
                </a:solidFill>
                <a:latin typeface="Arial Narrow" pitchFamily="34" charset="0"/>
                <a:ea typeface="ＭＳ Ｐゴシック" pitchFamily="34" charset="-128"/>
              </a:rPr>
              <a:t>:</a:t>
            </a:r>
          </a:p>
          <a:p>
            <a:pPr marL="538163" lvl="2" indent="-274638" algn="just">
              <a:spcBef>
                <a:spcPts val="600"/>
              </a:spcBef>
              <a:buClr>
                <a:schemeClr val="tx1">
                  <a:lumMod val="85000"/>
                  <a:lumOff val="15000"/>
                </a:schemeClr>
              </a:buClr>
              <a:buFont typeface="Wingdings" panose="05000000000000000000" pitchFamily="2" charset="2"/>
              <a:buChar char="Ø"/>
            </a:pPr>
            <a:r>
              <a:rPr lang="fr-FR" sz="1400" i="1" dirty="0" smtClean="0">
                <a:latin typeface="Arial Narrow" pitchFamily="34" charset="0"/>
                <a:ea typeface="ＭＳ Ｐゴシック" pitchFamily="34" charset="-128"/>
              </a:rPr>
              <a:t>Les plateformes </a:t>
            </a:r>
            <a:r>
              <a:rPr lang="fr-FR" sz="1400" i="1" dirty="0">
                <a:latin typeface="Arial Narrow" pitchFamily="34" charset="0"/>
                <a:ea typeface="ＭＳ Ｐゴシック" pitchFamily="34" charset="-128"/>
              </a:rPr>
              <a:t>de rénovation énergétique de </a:t>
            </a:r>
            <a:r>
              <a:rPr lang="fr-FR" sz="1400" i="1" dirty="0" smtClean="0">
                <a:latin typeface="Arial Narrow" pitchFamily="34" charset="0"/>
                <a:ea typeface="ＭＳ Ｐゴシック" pitchFamily="34" charset="-128"/>
              </a:rPr>
              <a:t>l’habitat</a:t>
            </a:r>
          </a:p>
          <a:p>
            <a:pPr marL="538163" lvl="2" indent="-274638" algn="just">
              <a:spcBef>
                <a:spcPts val="600"/>
              </a:spcBef>
              <a:buClr>
                <a:schemeClr val="tx1">
                  <a:lumMod val="85000"/>
                  <a:lumOff val="15000"/>
                </a:schemeClr>
              </a:buClr>
              <a:buFont typeface="Wingdings" panose="05000000000000000000" pitchFamily="2" charset="2"/>
              <a:buChar char="Ø"/>
            </a:pPr>
            <a:r>
              <a:rPr lang="fr-FR" altLang="fr-FR" sz="1400" i="1" dirty="0" smtClean="0">
                <a:latin typeface="Arial Narrow" pitchFamily="34" charset="0"/>
                <a:ea typeface="ＭＳ Ｐゴシック" pitchFamily="34" charset="-128"/>
              </a:rPr>
              <a:t>La mise en place de l’autopartage, le développement de la mobilité électrique (voiture, vélo)</a:t>
            </a:r>
          </a:p>
          <a:p>
            <a:pPr marL="538163" lvl="2" indent="-274638" algn="just">
              <a:spcBef>
                <a:spcPts val="600"/>
              </a:spcBef>
              <a:buClr>
                <a:schemeClr val="tx1">
                  <a:lumMod val="85000"/>
                  <a:lumOff val="15000"/>
                </a:schemeClr>
              </a:buClr>
              <a:buFont typeface="Wingdings" panose="05000000000000000000" pitchFamily="2" charset="2"/>
              <a:buChar char="Ø"/>
            </a:pPr>
            <a:r>
              <a:rPr lang="fr-FR" altLang="fr-FR" sz="1400" i="1" dirty="0" smtClean="0">
                <a:latin typeface="Arial Narrow" pitchFamily="34" charset="0"/>
                <a:ea typeface="ＭＳ Ｐゴシック" pitchFamily="34" charset="-128"/>
              </a:rPr>
              <a:t>Les défis énergétiques : familles à énergie positive, familles zéro déchets, écoles </a:t>
            </a:r>
            <a:r>
              <a:rPr lang="fr-FR" altLang="fr-FR" sz="1400" i="1" dirty="0">
                <a:latin typeface="Arial Narrow" pitchFamily="34" charset="0"/>
                <a:ea typeface="ＭＳ Ｐゴシック" pitchFamily="34" charset="-128"/>
              </a:rPr>
              <a:t>à énergie </a:t>
            </a:r>
            <a:r>
              <a:rPr lang="fr-FR" altLang="fr-FR" sz="1400" i="1" dirty="0" smtClean="0">
                <a:latin typeface="Arial Narrow" pitchFamily="34" charset="0"/>
                <a:ea typeface="ＭＳ Ｐゴシック" pitchFamily="34" charset="-128"/>
              </a:rPr>
              <a:t>positive….</a:t>
            </a:r>
          </a:p>
          <a:p>
            <a:pPr marL="538163" lvl="2" indent="-274638" algn="just">
              <a:spcBef>
                <a:spcPts val="600"/>
              </a:spcBef>
              <a:buClr>
                <a:schemeClr val="tx1">
                  <a:lumMod val="85000"/>
                  <a:lumOff val="15000"/>
                </a:schemeClr>
              </a:buClr>
              <a:buFont typeface="Wingdings" panose="05000000000000000000" pitchFamily="2" charset="2"/>
              <a:buChar char="Ø"/>
            </a:pPr>
            <a:r>
              <a:rPr lang="fr-FR" altLang="fr-FR" sz="1400" i="1" dirty="0" smtClean="0">
                <a:latin typeface="Arial Narrow" pitchFamily="34" charset="0"/>
                <a:ea typeface="ＭＳ Ｐゴシック" pitchFamily="34" charset="-128"/>
              </a:rPr>
              <a:t>Le projet de Centre de sensibilisation au bâtiment durable (PNR Chartreuse)</a:t>
            </a:r>
            <a:endParaRPr lang="fr-FR" altLang="fr-FR" sz="1400" i="1" dirty="0">
              <a:latin typeface="Arial Narrow" pitchFamily="34" charset="0"/>
              <a:ea typeface="ＭＳ Ｐゴシック" pitchFamily="34" charset="-128"/>
            </a:endParaRPr>
          </a:p>
        </p:txBody>
      </p:sp>
      <p:sp>
        <p:nvSpPr>
          <p:cNvPr id="8" name="Titre 1"/>
          <p:cNvSpPr txBox="1">
            <a:spLocks/>
          </p:cNvSpPr>
          <p:nvPr/>
        </p:nvSpPr>
        <p:spPr bwMode="auto">
          <a:xfrm>
            <a:off x="395288" y="674684"/>
            <a:ext cx="8064500" cy="40005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600" b="1" i="0" u="none" strike="noStrike" kern="1200" cap="none" spc="0" normalizeH="0" baseline="0" noProof="0" dirty="0" smtClean="0">
                <a:ln>
                  <a:noFill/>
                </a:ln>
                <a:solidFill>
                  <a:srgbClr val="134399"/>
                </a:solidFill>
                <a:effectLst/>
                <a:uLnTx/>
                <a:uFillTx/>
                <a:latin typeface="Eurostile"/>
              </a:rPr>
              <a:t>Tour de table </a:t>
            </a:r>
            <a:r>
              <a:rPr lang="fr-FR" altLang="fr-FR" sz="1600" b="1" dirty="0" smtClean="0">
                <a:solidFill>
                  <a:srgbClr val="134399"/>
                </a:solidFill>
                <a:latin typeface="Eurostile"/>
              </a:rPr>
              <a:t>- </a:t>
            </a:r>
            <a:r>
              <a:rPr kumimoji="0" lang="fr-FR" altLang="fr-FR" sz="1600" b="1" i="0" u="none" strike="noStrike" kern="1200" cap="none" spc="0" normalizeH="0" baseline="0" noProof="0" dirty="0" smtClean="0">
                <a:ln>
                  <a:noFill/>
                </a:ln>
                <a:solidFill>
                  <a:srgbClr val="134399"/>
                </a:solidFill>
                <a:effectLst/>
                <a:uLnTx/>
                <a:uFillTx/>
                <a:latin typeface="Eurostile"/>
              </a:rPr>
              <a:t>Des territoires déjà engagés dans de nombreuses démarches</a:t>
            </a:r>
            <a:r>
              <a:rPr kumimoji="0" lang="fr-FR" altLang="fr-FR" sz="1600" b="1" i="0" u="none" strike="noStrike" kern="1200" cap="none" spc="0" normalizeH="0" noProof="0" dirty="0" smtClean="0">
                <a:ln>
                  <a:noFill/>
                </a:ln>
                <a:solidFill>
                  <a:srgbClr val="134399"/>
                </a:solidFill>
                <a:effectLst/>
                <a:uLnTx/>
                <a:uFillTx/>
                <a:latin typeface="Eurostile"/>
              </a:rPr>
              <a:t> et actions</a:t>
            </a:r>
            <a:endParaRPr kumimoji="0" lang="fr-FR" altLang="fr-FR" sz="1600" b="1" i="0" u="none" strike="noStrike" kern="1200" cap="none" spc="0" normalizeH="0" baseline="0" noProof="0" dirty="0">
              <a:ln>
                <a:noFill/>
              </a:ln>
              <a:solidFill>
                <a:srgbClr val="134399"/>
              </a:solidFill>
              <a:effectLst/>
              <a:uLnTx/>
              <a:uFillTx/>
              <a:latin typeface="Eurostile"/>
            </a:endParaRPr>
          </a:p>
        </p:txBody>
      </p:sp>
    </p:spTree>
    <p:extLst>
      <p:ext uri="{BB962C8B-B14F-4D97-AF65-F5344CB8AC3E}">
        <p14:creationId xmlns:p14="http://schemas.microsoft.com/office/powerpoint/2010/main" val="1601268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nvSpPr>
        <p:spPr>
          <a:xfrm>
            <a:off x="827088" y="1307386"/>
            <a:ext cx="7632700" cy="866854"/>
          </a:xfrm>
          <a:prstGeom prst="rect">
            <a:avLst/>
          </a:prstGeom>
          <a:ln w="25400" cap="flat" cmpd="sng" algn="ctr">
            <a:noFill/>
            <a:prstDash val="solid"/>
          </a:ln>
        </p:spPr>
        <p:style>
          <a:lnRef idx="2">
            <a:schemeClr val="accent1"/>
          </a:lnRef>
          <a:fillRef idx="1">
            <a:schemeClr val="lt1"/>
          </a:fillRef>
          <a:effectRef idx="0">
            <a:schemeClr val="accent1"/>
          </a:effectRef>
          <a:fontRef idx="minor">
            <a:schemeClr val="dk1"/>
          </a:fontRef>
        </p:style>
        <p:txBody>
          <a:bodyPr lIns="35996" tIns="35996" rIns="35996" bIns="35996"/>
          <a:lstStyle>
            <a:lvl1pPr marL="480060" indent="-480060" algn="l" rtl="0" eaLnBrk="1" fontAlgn="base" hangingPunct="1">
              <a:spcBef>
                <a:spcPct val="20000"/>
              </a:spcBef>
              <a:spcAft>
                <a:spcPct val="0"/>
              </a:spcAft>
              <a:buClr>
                <a:srgbClr val="940A1C"/>
              </a:buClr>
              <a:buFont typeface="Wingdings" pitchFamily="2" charset="2"/>
              <a:buChar char="§"/>
              <a:defRPr sz="2800" baseline="0">
                <a:solidFill>
                  <a:srgbClr val="940A1C"/>
                </a:solidFill>
                <a:latin typeface="Arial Narrow" pitchFamily="34" charset="0"/>
                <a:ea typeface="+mn-ea"/>
                <a:cs typeface="Lucida Sans" pitchFamily="34" charset="0"/>
              </a:defRPr>
            </a:lvl1pPr>
            <a:lvl2pPr marL="1040130" indent="-400050" algn="l" rtl="0" eaLnBrk="1" fontAlgn="base" hangingPunct="1">
              <a:spcBef>
                <a:spcPct val="20000"/>
              </a:spcBef>
              <a:spcAft>
                <a:spcPct val="0"/>
              </a:spcAft>
              <a:buClr>
                <a:srgbClr val="F07F0A"/>
              </a:buClr>
              <a:buFont typeface="Arial" pitchFamily="34" charset="0"/>
              <a:buChar char="•"/>
              <a:defRPr sz="2200" baseline="0">
                <a:solidFill>
                  <a:srgbClr val="373739"/>
                </a:solidFill>
                <a:latin typeface="Arial Narrow" pitchFamily="34" charset="0"/>
                <a:ea typeface="+mn-ea"/>
                <a:cs typeface="+mn-cs"/>
              </a:defRPr>
            </a:lvl2pPr>
            <a:lvl3pPr marL="1600200" indent="-320040" algn="l" rtl="0" eaLnBrk="1" fontAlgn="base" hangingPunct="1">
              <a:spcBef>
                <a:spcPct val="20000"/>
              </a:spcBef>
              <a:spcAft>
                <a:spcPct val="0"/>
              </a:spcAft>
              <a:buClr>
                <a:srgbClr val="F07F0A"/>
              </a:buClr>
              <a:buFont typeface="Wingdings" pitchFamily="2" charset="2"/>
              <a:buChar char="§"/>
              <a:defRPr sz="2000" baseline="0">
                <a:solidFill>
                  <a:srgbClr val="373739"/>
                </a:solidFill>
                <a:latin typeface="Arial Narrow" pitchFamily="34" charset="0"/>
                <a:ea typeface="+mn-ea"/>
                <a:cs typeface="+mn-cs"/>
              </a:defRPr>
            </a:lvl3pPr>
            <a:lvl4pPr marL="2240280" indent="-320040" algn="l" rtl="0" eaLnBrk="1" fontAlgn="base" hangingPunct="1">
              <a:spcBef>
                <a:spcPct val="20000"/>
              </a:spcBef>
              <a:spcAft>
                <a:spcPct val="0"/>
              </a:spcAft>
              <a:buClr>
                <a:srgbClr val="F07F0A"/>
              </a:buClr>
              <a:buFont typeface="Arial Narrow" pitchFamily="34" charset="0"/>
              <a:buChar char="−"/>
              <a:defRPr sz="1700" baseline="0">
                <a:solidFill>
                  <a:srgbClr val="373739"/>
                </a:solidFill>
                <a:latin typeface="Arial Narrow" pitchFamily="34" charset="0"/>
                <a:ea typeface="+mn-ea"/>
                <a:cs typeface="+mn-cs"/>
              </a:defRPr>
            </a:lvl4pPr>
            <a:lvl5pPr marL="2800350" indent="-240030" algn="l" rtl="0" eaLnBrk="1" fontAlgn="base" hangingPunct="1">
              <a:spcBef>
                <a:spcPct val="20000"/>
              </a:spcBef>
              <a:spcAft>
                <a:spcPct val="0"/>
              </a:spcAft>
              <a:buClr>
                <a:srgbClr val="F07F0A"/>
              </a:buClr>
              <a:buFont typeface="Arial Narrow" pitchFamily="34" charset="0"/>
              <a:buChar char="»"/>
              <a:defRPr sz="1500" baseline="0">
                <a:solidFill>
                  <a:srgbClr val="373739"/>
                </a:solidFill>
                <a:latin typeface="Arial Narrow" pitchFamily="34" charset="0"/>
                <a:ea typeface="+mn-ea"/>
                <a:cs typeface="+mn-cs"/>
              </a:defRPr>
            </a:lvl5pPr>
            <a:lvl6pPr marL="3520440" indent="-320040" algn="l" rtl="0" eaLnBrk="1" fontAlgn="base" hangingPunct="1">
              <a:spcBef>
                <a:spcPct val="20000"/>
              </a:spcBef>
              <a:spcAft>
                <a:spcPct val="0"/>
              </a:spcAft>
              <a:buChar char="»"/>
              <a:defRPr sz="2800">
                <a:solidFill>
                  <a:schemeClr val="dk1"/>
                </a:solidFill>
                <a:latin typeface="+mn-lt"/>
                <a:ea typeface="+mn-ea"/>
                <a:cs typeface="+mn-cs"/>
              </a:defRPr>
            </a:lvl6pPr>
            <a:lvl7pPr marL="4160520" indent="-320040" algn="l" rtl="0" eaLnBrk="1" fontAlgn="base" hangingPunct="1">
              <a:spcBef>
                <a:spcPct val="20000"/>
              </a:spcBef>
              <a:spcAft>
                <a:spcPct val="0"/>
              </a:spcAft>
              <a:buChar char="»"/>
              <a:defRPr sz="2800">
                <a:solidFill>
                  <a:schemeClr val="dk1"/>
                </a:solidFill>
                <a:latin typeface="+mn-lt"/>
                <a:ea typeface="+mn-ea"/>
                <a:cs typeface="+mn-cs"/>
              </a:defRPr>
            </a:lvl7pPr>
            <a:lvl8pPr marL="4800600" indent="-320040" algn="l" rtl="0" eaLnBrk="1" fontAlgn="base" hangingPunct="1">
              <a:spcBef>
                <a:spcPct val="20000"/>
              </a:spcBef>
              <a:spcAft>
                <a:spcPct val="0"/>
              </a:spcAft>
              <a:buChar char="»"/>
              <a:defRPr sz="2800">
                <a:solidFill>
                  <a:schemeClr val="dk1"/>
                </a:solidFill>
                <a:latin typeface="+mn-lt"/>
                <a:ea typeface="+mn-ea"/>
                <a:cs typeface="+mn-cs"/>
              </a:defRPr>
            </a:lvl8pPr>
            <a:lvl9pPr marL="5440680" indent="-320040" algn="l" rtl="0" eaLnBrk="1" fontAlgn="base" hangingPunct="1">
              <a:spcBef>
                <a:spcPct val="20000"/>
              </a:spcBef>
              <a:spcAft>
                <a:spcPct val="0"/>
              </a:spcAft>
              <a:buChar char="»"/>
              <a:defRPr sz="2800">
                <a:solidFill>
                  <a:schemeClr val="dk1"/>
                </a:solidFill>
                <a:latin typeface="+mn-lt"/>
                <a:ea typeface="+mn-ea"/>
                <a:cs typeface="+mn-cs"/>
              </a:defRPr>
            </a:lvl9pPr>
          </a:lstStyle>
          <a:p>
            <a:pPr marL="0" marR="0" lvl="0" indent="0" algn="just" defTabSz="457200" rtl="0" eaLnBrk="1" fontAlgn="base" latinLnBrk="0" hangingPunct="1">
              <a:lnSpc>
                <a:spcPct val="100000"/>
              </a:lnSpc>
              <a:spcBef>
                <a:spcPct val="20000"/>
              </a:spcBef>
              <a:spcAft>
                <a:spcPct val="0"/>
              </a:spcAft>
              <a:buClr>
                <a:srgbClr val="940A1C"/>
              </a:buClr>
              <a:buSzTx/>
              <a:buFont typeface="Wingdings" pitchFamily="2" charset="2"/>
              <a:buNone/>
              <a:tabLst/>
              <a:defRPr/>
            </a:pPr>
            <a:r>
              <a:rPr kumimoji="0" lang="fr-FR" sz="1600" b="1" i="0" u="none" strike="noStrike" kern="1200" cap="none" spc="0" normalizeH="0" baseline="0" noProof="0" dirty="0" smtClean="0">
                <a:ln>
                  <a:noFill/>
                </a:ln>
                <a:solidFill>
                  <a:prstClr val="black"/>
                </a:solidFill>
                <a:effectLst/>
                <a:uLnTx/>
                <a:uFillTx/>
              </a:rPr>
              <a:t>&gt; Un </a:t>
            </a:r>
            <a:r>
              <a:rPr kumimoji="0" lang="fr-FR" sz="1600" b="1" i="0" u="none" strike="noStrike" kern="1200" cap="none" spc="0" normalizeH="0" baseline="0" noProof="0" dirty="0" err="1" smtClean="0">
                <a:ln>
                  <a:noFill/>
                </a:ln>
                <a:solidFill>
                  <a:prstClr val="black"/>
                </a:solidFill>
                <a:effectLst/>
                <a:uLnTx/>
                <a:uFillTx/>
              </a:rPr>
              <a:t>SCoT</a:t>
            </a:r>
            <a:r>
              <a:rPr kumimoji="0" lang="fr-FR" sz="1600" b="1" i="0" u="none" strike="noStrike" kern="1200" cap="none" spc="0" normalizeH="0" baseline="0" noProof="0" dirty="0" smtClean="0">
                <a:ln>
                  <a:noFill/>
                </a:ln>
                <a:solidFill>
                  <a:prstClr val="black"/>
                </a:solidFill>
                <a:effectLst/>
                <a:uLnTx/>
                <a:uFillTx/>
              </a:rPr>
              <a:t> reconnu comme lieu légitime de partage des enjeux supra-communautaires</a:t>
            </a:r>
          </a:p>
          <a:p>
            <a:pPr marL="0" marR="0" lvl="0" indent="0" algn="just" defTabSz="457200" rtl="0" eaLnBrk="1" fontAlgn="base" latinLnBrk="0" hangingPunct="1">
              <a:lnSpc>
                <a:spcPct val="100000"/>
              </a:lnSpc>
              <a:spcBef>
                <a:spcPts val="1200"/>
              </a:spcBef>
              <a:spcAft>
                <a:spcPct val="0"/>
              </a:spcAft>
              <a:buClr>
                <a:srgbClr val="940A1C"/>
              </a:buClr>
              <a:buSzTx/>
              <a:buFont typeface="Wingdings" pitchFamily="2" charset="2"/>
              <a:buNone/>
              <a:tabLst/>
              <a:defRPr/>
            </a:pPr>
            <a:r>
              <a:rPr lang="fr-FR" sz="1600" b="1" dirty="0" smtClean="0">
                <a:solidFill>
                  <a:prstClr val="black"/>
                </a:solidFill>
              </a:rPr>
              <a:t>&gt; Des pistes de travail et de collaborations exprimées par les territoires :</a:t>
            </a:r>
            <a:endParaRPr kumimoji="0" lang="fr-FR" sz="1600" b="0" i="0" u="none" strike="noStrike" kern="1200" cap="none" spc="0" normalizeH="0" baseline="0" noProof="0" dirty="0">
              <a:ln>
                <a:noFill/>
              </a:ln>
              <a:solidFill>
                <a:prstClr val="black"/>
              </a:solidFill>
              <a:effectLst/>
              <a:uLnTx/>
              <a:uFillTx/>
            </a:endParaRPr>
          </a:p>
        </p:txBody>
      </p:sp>
      <p:sp>
        <p:nvSpPr>
          <p:cNvPr id="51205" name="Espace réservé du contenu 12"/>
          <p:cNvSpPr txBox="1">
            <a:spLocks/>
          </p:cNvSpPr>
          <p:nvPr/>
        </p:nvSpPr>
        <p:spPr bwMode="auto">
          <a:xfrm>
            <a:off x="3492500" y="3698875"/>
            <a:ext cx="49672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a:defRPr sz="4200">
                <a:solidFill>
                  <a:srgbClr val="000000"/>
                </a:solidFill>
                <a:latin typeface="Gill Sans" charset="0"/>
                <a:ea typeface="ヒラギノ角ゴ ProN W3" charset="0"/>
                <a:cs typeface="ヒラギノ角ゴ ProN W3" charset="0"/>
                <a:sym typeface="Gill Sans" charset="0"/>
              </a:defRPr>
            </a:lvl1pPr>
            <a:lvl2pPr marL="203200" indent="-203200">
              <a:defRPr sz="4200">
                <a:solidFill>
                  <a:srgbClr val="000000"/>
                </a:solidFill>
                <a:latin typeface="Gill Sans" charset="0"/>
                <a:ea typeface="ヒラギノ角ゴ ProN W3" charset="0"/>
                <a:cs typeface="ヒラギノ角ゴ ProN W3" charset="0"/>
                <a:sym typeface="Gill Sans" charset="0"/>
              </a:defRPr>
            </a:lvl2pPr>
            <a:lvl3pPr marL="630238" indent="-180975">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marL="203200" marR="0" lvl="1" indent="-203200" algn="just" defTabSz="457200" rtl="0" eaLnBrk="1" fontAlgn="auto" latinLnBrk="0" hangingPunct="1">
              <a:lnSpc>
                <a:spcPct val="100000"/>
              </a:lnSpc>
              <a:spcBef>
                <a:spcPts val="300"/>
              </a:spcBef>
              <a:spcAft>
                <a:spcPts val="0"/>
              </a:spcAft>
              <a:buClr>
                <a:srgbClr val="F07F0A"/>
              </a:buClr>
              <a:buSzTx/>
              <a:buFont typeface="Wingdings" pitchFamily="2" charset="2"/>
              <a:buChar char="Ø"/>
              <a:tabLst/>
              <a:defRPr/>
            </a:pPr>
            <a:endParaRPr kumimoji="0" lang="fr-FR" altLang="fr-FR" sz="1300" b="0" i="0" u="none" strike="noStrike" kern="1200" cap="none" spc="0" normalizeH="0" baseline="0" noProof="0">
              <a:ln>
                <a:noFill/>
              </a:ln>
              <a:solidFill>
                <a:srgbClr val="373739"/>
              </a:solidFill>
              <a:effectLst/>
              <a:uLnTx/>
              <a:uFillTx/>
              <a:latin typeface="Arial Narrow" pitchFamily="34" charset="0"/>
              <a:sym typeface="Gill Sans" charset="0"/>
            </a:endParaRPr>
          </a:p>
        </p:txBody>
      </p:sp>
      <p:sp>
        <p:nvSpPr>
          <p:cNvPr id="51207" name="Rectangle 5"/>
          <p:cNvSpPr>
            <a:spLocks noChangeArrowheads="1"/>
          </p:cNvSpPr>
          <p:nvPr/>
        </p:nvSpPr>
        <p:spPr bwMode="auto">
          <a:xfrm>
            <a:off x="912816" y="2002784"/>
            <a:ext cx="7493952" cy="430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defRPr sz="4200">
                <a:solidFill>
                  <a:srgbClr val="000000"/>
                </a:solidFill>
                <a:latin typeface="Gill Sans" charset="0"/>
                <a:ea typeface="ヒラギノ角ゴ ProN W3" charset="0"/>
                <a:cs typeface="ヒラギノ角ゴ ProN W3" charset="0"/>
                <a:sym typeface="Gill Sans" charset="0"/>
              </a:defRPr>
            </a:lvl1pPr>
            <a:lvl2pPr marL="182563" indent="-182563">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marL="285750" lvl="1" indent="-285750" algn="just">
              <a:spcBef>
                <a:spcPts val="1800"/>
              </a:spcBef>
              <a:buClr>
                <a:srgbClr val="F07F0A"/>
              </a:buClr>
              <a:buFont typeface="Wingdings" panose="05000000000000000000" pitchFamily="2" charset="2"/>
              <a:buChar char="§"/>
            </a:pPr>
            <a:r>
              <a:rPr kumimoji="0" lang="fr-FR" altLang="fr-FR" sz="1500" b="1" i="0" u="none" strike="noStrike" kern="1200" cap="none" spc="0" normalizeH="0" baseline="0" noProof="0" dirty="0" smtClean="0">
                <a:ln>
                  <a:noFill/>
                </a:ln>
                <a:solidFill>
                  <a:srgbClr val="F07F0A"/>
                </a:solidFill>
                <a:effectLst/>
                <a:uLnTx/>
                <a:uFillTx/>
                <a:latin typeface="Arial Narrow" pitchFamily="34" charset="0"/>
                <a:ea typeface="ＭＳ Ｐゴシック" pitchFamily="34" charset="-128"/>
                <a:sym typeface="Gill Sans" charset="0"/>
              </a:rPr>
              <a:t>Mutualiser</a:t>
            </a:r>
            <a:r>
              <a:rPr kumimoji="0" lang="fr-FR" altLang="fr-FR" sz="1500" b="1" i="0" u="none" strike="noStrike" kern="1200" cap="none" spc="0" normalizeH="0" noProof="0" dirty="0" smtClean="0">
                <a:ln>
                  <a:noFill/>
                </a:ln>
                <a:solidFill>
                  <a:srgbClr val="F07F0A"/>
                </a:solidFill>
                <a:effectLst/>
                <a:uLnTx/>
                <a:uFillTx/>
                <a:latin typeface="Arial Narrow" pitchFamily="34" charset="0"/>
                <a:ea typeface="ＭＳ Ｐゴシック" pitchFamily="34" charset="-128"/>
                <a:sym typeface="Gill Sans" charset="0"/>
              </a:rPr>
              <a:t> les réflexions concernant la mobilité et réfléchir à des actions communes à une élargie </a:t>
            </a:r>
            <a:r>
              <a:rPr lang="fr-FR" altLang="fr-FR" sz="1500" dirty="0">
                <a:latin typeface="Arial Narrow" pitchFamily="34" charset="0"/>
                <a:ea typeface="ＭＳ Ｐゴシック" pitchFamily="34" charset="-128"/>
              </a:rPr>
              <a:t>: </a:t>
            </a:r>
            <a:r>
              <a:rPr lang="fr-FR" altLang="fr-FR" sz="1500" dirty="0" smtClean="0">
                <a:latin typeface="Arial Narrow" pitchFamily="34" charset="0"/>
                <a:ea typeface="ＭＳ Ｐゴシック" pitchFamily="34" charset="-128"/>
              </a:rPr>
              <a:t>charte de covoiturage (en finaliser la signature), favoriser les alternatives </a:t>
            </a:r>
            <a:r>
              <a:rPr kumimoji="0" lang="fr-FR" altLang="fr-FR" sz="1500" b="0" i="0" u="none" strike="noStrike" kern="1200" cap="none" spc="0" normalizeH="0" baseline="0" noProof="0" dirty="0" smtClean="0">
                <a:ln>
                  <a:noFill/>
                </a:ln>
                <a:solidFill>
                  <a:srgbClr val="000000"/>
                </a:solidFill>
                <a:effectLst/>
                <a:uLnTx/>
                <a:uFillTx/>
                <a:latin typeface="Arial Narrow" pitchFamily="34" charset="0"/>
                <a:ea typeface="ＭＳ Ｐゴシック" pitchFamily="34" charset="-128"/>
                <a:sym typeface="Gill Sans" charset="0"/>
              </a:rPr>
              <a:t>à la voiture solo, </a:t>
            </a:r>
            <a:r>
              <a:rPr kumimoji="0" lang="fr-FR" altLang="fr-FR" sz="1500" b="0" i="0" u="none" strike="noStrike" kern="1200" cap="none" spc="0" normalizeH="0" baseline="0" noProof="0" dirty="0" err="1" smtClean="0">
                <a:ln>
                  <a:noFill/>
                </a:ln>
                <a:solidFill>
                  <a:srgbClr val="000000"/>
                </a:solidFill>
                <a:effectLst/>
                <a:uLnTx/>
                <a:uFillTx/>
                <a:latin typeface="Arial Narrow" pitchFamily="34" charset="0"/>
                <a:ea typeface="ＭＳ Ｐゴシック" pitchFamily="34" charset="-128"/>
                <a:sym typeface="Gill Sans" charset="0"/>
              </a:rPr>
              <a:t>auto-partage</a:t>
            </a:r>
            <a:r>
              <a:rPr kumimoji="0" lang="fr-FR" altLang="fr-FR" sz="1500" b="0" i="0" u="none" strike="noStrike" kern="1200" cap="none" spc="0" normalizeH="0" baseline="0" noProof="0" dirty="0" smtClean="0">
                <a:ln>
                  <a:noFill/>
                </a:ln>
                <a:solidFill>
                  <a:srgbClr val="000000"/>
                </a:solidFill>
                <a:effectLst/>
                <a:uLnTx/>
                <a:uFillTx/>
                <a:latin typeface="Arial Narrow" pitchFamily="34" charset="0"/>
                <a:ea typeface="ＭＳ Ｐゴシック" pitchFamily="34" charset="-128"/>
                <a:sym typeface="Gill Sans" charset="0"/>
              </a:rPr>
              <a:t>, diversification des formes de mobilité, etc.</a:t>
            </a:r>
            <a:endParaRPr kumimoji="0" lang="fr-FR" altLang="fr-FR" sz="1500" b="0" i="0" u="none" strike="noStrike" kern="1200" cap="none" spc="0" normalizeH="0" baseline="0" noProof="0" dirty="0">
              <a:ln>
                <a:noFill/>
              </a:ln>
              <a:solidFill>
                <a:srgbClr val="000000"/>
              </a:solidFill>
              <a:effectLst/>
              <a:uLnTx/>
              <a:uFillTx/>
              <a:latin typeface="Arial Narrow" pitchFamily="34" charset="0"/>
              <a:ea typeface="ＭＳ Ｐゴシック" pitchFamily="34" charset="-128"/>
              <a:sym typeface="Gill Sans" charset="0"/>
            </a:endParaRPr>
          </a:p>
          <a:p>
            <a:pPr marL="285750" marR="0" lvl="0" indent="-285750" algn="just" defTabSz="457200" rtl="0" eaLnBrk="1" fontAlgn="auto" latinLnBrk="0" hangingPunct="1">
              <a:lnSpc>
                <a:spcPct val="100000"/>
              </a:lnSpc>
              <a:spcBef>
                <a:spcPts val="1800"/>
              </a:spcBef>
              <a:spcAft>
                <a:spcPts val="0"/>
              </a:spcAft>
              <a:buClr>
                <a:srgbClr val="F07F0A"/>
              </a:buClr>
              <a:buSzTx/>
              <a:buFont typeface="Wingdings" panose="05000000000000000000" pitchFamily="2" charset="2"/>
              <a:buChar char="§"/>
              <a:tabLst/>
              <a:defRPr/>
            </a:pPr>
            <a:r>
              <a:rPr kumimoji="0" lang="fr-FR" altLang="fr-FR" sz="1500" b="1" i="0" u="none" strike="noStrike" kern="1200" cap="none" spc="0" normalizeH="0" baseline="0" noProof="0" dirty="0" smtClean="0">
                <a:ln>
                  <a:noFill/>
                </a:ln>
                <a:solidFill>
                  <a:srgbClr val="F07F0A"/>
                </a:solidFill>
                <a:effectLst/>
                <a:uLnTx/>
                <a:uFillTx/>
                <a:latin typeface="Arial Narrow" pitchFamily="34" charset="0"/>
                <a:ea typeface="ＭＳ Ｐゴシック" pitchFamily="34" charset="-128"/>
                <a:sym typeface="Gill Sans" charset="0"/>
              </a:rPr>
              <a:t>Penser le</a:t>
            </a:r>
            <a:r>
              <a:rPr kumimoji="0" lang="fr-FR" altLang="fr-FR" sz="1500" b="1" i="0" u="none" strike="noStrike" kern="1200" cap="none" spc="0" normalizeH="0" noProof="0" dirty="0" smtClean="0">
                <a:ln>
                  <a:noFill/>
                </a:ln>
                <a:solidFill>
                  <a:srgbClr val="F07F0A"/>
                </a:solidFill>
                <a:effectLst/>
                <a:uLnTx/>
                <a:uFillTx/>
                <a:latin typeface="Arial Narrow" pitchFamily="34" charset="0"/>
                <a:ea typeface="ＭＳ Ｐゴシック" pitchFamily="34" charset="-128"/>
                <a:sym typeface="Gill Sans" charset="0"/>
              </a:rPr>
              <a:t> développement et le déploiement des énergies renouvelables à l’échelle du SCoT :</a:t>
            </a:r>
            <a:r>
              <a:rPr kumimoji="0" lang="fr-FR" altLang="fr-FR" sz="1500" b="0" i="0" u="none" strike="noStrike" kern="1200" cap="none" spc="0" normalizeH="0" baseline="0" noProof="0" dirty="0" smtClean="0">
                <a:ln>
                  <a:noFill/>
                </a:ln>
                <a:solidFill>
                  <a:srgbClr val="000000"/>
                </a:solidFill>
                <a:effectLst/>
                <a:uLnTx/>
                <a:uFillTx/>
                <a:latin typeface="Arial Narrow" pitchFamily="34" charset="0"/>
                <a:ea typeface="ＭＳ Ｐゴシック" pitchFamily="34" charset="-128"/>
                <a:sym typeface="Gill Sans" charset="0"/>
              </a:rPr>
              <a:t> au-delà de la filière bois énergie, appréhendée au travers de l’Inter-</a:t>
            </a:r>
            <a:r>
              <a:rPr kumimoji="0" lang="fr-FR" altLang="fr-FR" sz="1500" b="0" i="0" u="none" strike="noStrike" kern="1200" cap="none" spc="0" normalizeH="0" baseline="0" noProof="0" dirty="0" err="1" smtClean="0">
                <a:ln>
                  <a:noFill/>
                </a:ln>
                <a:solidFill>
                  <a:srgbClr val="000000"/>
                </a:solidFill>
                <a:effectLst/>
                <a:uLnTx/>
                <a:uFillTx/>
                <a:latin typeface="Arial Narrow" pitchFamily="34" charset="0"/>
                <a:ea typeface="ＭＳ Ｐゴシック" pitchFamily="34" charset="-128"/>
                <a:sym typeface="Gill Sans" charset="0"/>
              </a:rPr>
              <a:t>Tepos</a:t>
            </a:r>
            <a:r>
              <a:rPr kumimoji="0" lang="fr-FR" altLang="fr-FR" sz="1500" b="0" i="0" u="none" strike="noStrike" kern="1200" cap="none" spc="0" normalizeH="0" baseline="0" noProof="0" dirty="0" smtClean="0">
                <a:ln>
                  <a:noFill/>
                </a:ln>
                <a:solidFill>
                  <a:srgbClr val="000000"/>
                </a:solidFill>
                <a:effectLst/>
                <a:uLnTx/>
                <a:uFillTx/>
                <a:latin typeface="Arial Narrow" pitchFamily="34" charset="0"/>
                <a:ea typeface="ＭＳ Ｐゴシック" pitchFamily="34" charset="-128"/>
                <a:sym typeface="Gill Sans" charset="0"/>
              </a:rPr>
              <a:t>, mettre en place des initiatives similaires pour le solaire photovoltaïque, l’éolien, la biomasse, la méthanisation, … </a:t>
            </a:r>
          </a:p>
          <a:p>
            <a:pPr marL="285750" marR="0" lvl="0" indent="-285750" algn="just" defTabSz="457200" rtl="0" eaLnBrk="1" fontAlgn="auto" latinLnBrk="0" hangingPunct="1">
              <a:lnSpc>
                <a:spcPct val="100000"/>
              </a:lnSpc>
              <a:spcBef>
                <a:spcPts val="1800"/>
              </a:spcBef>
              <a:spcAft>
                <a:spcPts val="0"/>
              </a:spcAft>
              <a:buClr>
                <a:srgbClr val="F07F0A"/>
              </a:buClr>
              <a:buSzTx/>
              <a:buFont typeface="Wingdings" panose="05000000000000000000" pitchFamily="2" charset="2"/>
              <a:buChar char="§"/>
              <a:tabLst/>
              <a:defRPr/>
            </a:pPr>
            <a:r>
              <a:rPr lang="fr-FR" altLang="fr-FR" sz="1500" b="1" dirty="0" smtClean="0">
                <a:solidFill>
                  <a:srgbClr val="F07F0A"/>
                </a:solidFill>
                <a:latin typeface="Arial Narrow" pitchFamily="34" charset="0"/>
                <a:ea typeface="ＭＳ Ｐゴシック" pitchFamily="34" charset="-128"/>
              </a:rPr>
              <a:t>Utiliser </a:t>
            </a:r>
            <a:r>
              <a:rPr lang="fr-FR" altLang="fr-FR" sz="1500" b="1" dirty="0">
                <a:solidFill>
                  <a:srgbClr val="F07F0A"/>
                </a:solidFill>
                <a:latin typeface="Arial Narrow" pitchFamily="34" charset="0"/>
                <a:ea typeface="ＭＳ Ｐゴシック" pitchFamily="34" charset="-128"/>
              </a:rPr>
              <a:t>le </a:t>
            </a:r>
            <a:r>
              <a:rPr lang="fr-FR" altLang="fr-FR" sz="1500" b="1" dirty="0" err="1" smtClean="0">
                <a:solidFill>
                  <a:srgbClr val="F07F0A"/>
                </a:solidFill>
                <a:latin typeface="Arial Narrow" pitchFamily="34" charset="0"/>
                <a:ea typeface="ＭＳ Ｐゴシック" pitchFamily="34" charset="-128"/>
              </a:rPr>
              <a:t>SCoTcomme</a:t>
            </a:r>
            <a:r>
              <a:rPr lang="fr-FR" altLang="fr-FR" sz="1500" b="1" dirty="0" smtClean="0">
                <a:solidFill>
                  <a:srgbClr val="F07F0A"/>
                </a:solidFill>
                <a:latin typeface="Arial Narrow" pitchFamily="34" charset="0"/>
                <a:ea typeface="ＭＳ Ｐゴシック" pitchFamily="34" charset="-128"/>
              </a:rPr>
              <a:t> </a:t>
            </a:r>
            <a:r>
              <a:rPr lang="fr-FR" altLang="fr-FR" sz="1500" b="1" dirty="0">
                <a:solidFill>
                  <a:srgbClr val="F07F0A"/>
                </a:solidFill>
                <a:latin typeface="Arial Narrow" pitchFamily="34" charset="0"/>
                <a:ea typeface="ＭＳ Ｐゴシック" pitchFamily="34" charset="-128"/>
              </a:rPr>
              <a:t>un centre de ressources et de partage des solutions </a:t>
            </a:r>
            <a:r>
              <a:rPr lang="fr-FR" altLang="fr-FR" sz="1500" b="1" dirty="0" smtClean="0">
                <a:solidFill>
                  <a:srgbClr val="F07F0A"/>
                </a:solidFill>
                <a:latin typeface="Arial Narrow" pitchFamily="34" charset="0"/>
                <a:ea typeface="ＭＳ Ｐゴシック" pitchFamily="34" charset="-128"/>
              </a:rPr>
              <a:t>d’</a:t>
            </a:r>
            <a:r>
              <a:rPr lang="fr-FR" altLang="fr-FR" sz="1500" b="1" dirty="0">
                <a:solidFill>
                  <a:srgbClr val="F07F0A"/>
                </a:solidFill>
                <a:latin typeface="Arial Narrow" pitchFamily="34" charset="0"/>
                <a:ea typeface="ＭＳ Ｐゴシック" pitchFamily="34" charset="-128"/>
              </a:rPr>
              <a:t>é</a:t>
            </a:r>
            <a:r>
              <a:rPr lang="fr-FR" altLang="fr-FR" sz="1500" b="1" dirty="0" smtClean="0">
                <a:solidFill>
                  <a:srgbClr val="F07F0A"/>
                </a:solidFill>
                <a:latin typeface="Arial Narrow" pitchFamily="34" charset="0"/>
                <a:ea typeface="ＭＳ Ｐゴシック" pitchFamily="34" charset="-128"/>
              </a:rPr>
              <a:t>nergies </a:t>
            </a:r>
            <a:r>
              <a:rPr lang="fr-FR" altLang="fr-FR" sz="1500" b="1" dirty="0">
                <a:solidFill>
                  <a:srgbClr val="F07F0A"/>
                </a:solidFill>
                <a:latin typeface="Arial Narrow" pitchFamily="34" charset="0"/>
                <a:ea typeface="ＭＳ Ｐゴシック" pitchFamily="34" charset="-128"/>
              </a:rPr>
              <a:t>renouvelables</a:t>
            </a:r>
            <a:r>
              <a:rPr kumimoji="0" lang="fr-FR" altLang="fr-FR" sz="1500" b="0" i="0" u="none" strike="noStrike" kern="1200" cap="none" spc="0" normalizeH="0" baseline="0" noProof="0" dirty="0">
                <a:ln>
                  <a:noFill/>
                </a:ln>
                <a:solidFill>
                  <a:srgbClr val="000000"/>
                </a:solidFill>
                <a:effectLst/>
                <a:uLnTx/>
                <a:uFillTx/>
                <a:latin typeface="Arial Narrow" pitchFamily="34" charset="0"/>
                <a:ea typeface="ＭＳ Ｐゴシック" pitchFamily="34" charset="-128"/>
                <a:sym typeface="Gill Sans" charset="0"/>
              </a:rPr>
              <a:t> </a:t>
            </a:r>
            <a:r>
              <a:rPr kumimoji="0" lang="fr-FR" altLang="fr-FR" sz="1500" b="0" i="0" u="none" strike="noStrike" kern="1200" cap="none" spc="0" normalizeH="0" baseline="0" noProof="0" dirty="0" smtClean="0">
                <a:ln>
                  <a:noFill/>
                </a:ln>
                <a:solidFill>
                  <a:srgbClr val="000000"/>
                </a:solidFill>
                <a:effectLst/>
                <a:uLnTx/>
                <a:uFillTx/>
                <a:latin typeface="Arial Narrow" pitchFamily="34" charset="0"/>
                <a:ea typeface="ＭＳ Ｐゴシック" pitchFamily="34" charset="-128"/>
                <a:sym typeface="Gill Sans" charset="0"/>
              </a:rPr>
              <a:t>: dans </a:t>
            </a:r>
            <a:r>
              <a:rPr kumimoji="0" lang="fr-FR" altLang="fr-FR" sz="1500" b="0" i="0" u="none" strike="noStrike" kern="1200" cap="none" spc="0" normalizeH="0" baseline="0" noProof="0" dirty="0">
                <a:ln>
                  <a:noFill/>
                </a:ln>
                <a:solidFill>
                  <a:srgbClr val="000000"/>
                </a:solidFill>
                <a:effectLst/>
                <a:uLnTx/>
                <a:uFillTx/>
                <a:latin typeface="Arial Narrow" pitchFamily="34" charset="0"/>
                <a:ea typeface="ＭＳ Ｐゴシック" pitchFamily="34" charset="-128"/>
                <a:sym typeface="Gill Sans" charset="0"/>
              </a:rPr>
              <a:t>l’habitat collectif et individuel, dans la construction et la rénovation.</a:t>
            </a:r>
          </a:p>
          <a:p>
            <a:pPr marL="285750" marR="0" lvl="0" indent="-285750" algn="just" defTabSz="457200" rtl="0" eaLnBrk="1" fontAlgn="auto" latinLnBrk="0" hangingPunct="1">
              <a:lnSpc>
                <a:spcPct val="100000"/>
              </a:lnSpc>
              <a:spcBef>
                <a:spcPts val="1800"/>
              </a:spcBef>
              <a:spcAft>
                <a:spcPts val="0"/>
              </a:spcAft>
              <a:buClr>
                <a:srgbClr val="F07F0A"/>
              </a:buClr>
              <a:buSzTx/>
              <a:buFont typeface="Wingdings" panose="05000000000000000000" pitchFamily="2" charset="2"/>
              <a:buChar char="§"/>
              <a:tabLst/>
              <a:defRPr/>
            </a:pPr>
            <a:r>
              <a:rPr lang="fr-FR" altLang="fr-FR" sz="1500" b="1" dirty="0" smtClean="0">
                <a:solidFill>
                  <a:srgbClr val="F07F0A"/>
                </a:solidFill>
                <a:latin typeface="Arial Narrow" pitchFamily="34" charset="0"/>
                <a:ea typeface="ＭＳ Ｐゴシック" pitchFamily="34" charset="-128"/>
              </a:rPr>
              <a:t>Valoriser le rôle du </a:t>
            </a:r>
            <a:r>
              <a:rPr lang="fr-FR" altLang="fr-FR" sz="1500" b="1" dirty="0" err="1" smtClean="0">
                <a:solidFill>
                  <a:srgbClr val="F07F0A"/>
                </a:solidFill>
                <a:latin typeface="Arial Narrow" pitchFamily="34" charset="0"/>
                <a:ea typeface="ＭＳ Ｐゴシック" pitchFamily="34" charset="-128"/>
              </a:rPr>
              <a:t>SCoT</a:t>
            </a:r>
            <a:r>
              <a:rPr lang="fr-FR" altLang="fr-FR" sz="1500" b="1" dirty="0" smtClean="0">
                <a:solidFill>
                  <a:srgbClr val="F07F0A"/>
                </a:solidFill>
                <a:latin typeface="Arial Narrow" pitchFamily="34" charset="0"/>
                <a:ea typeface="ＭＳ Ｐゴシック" pitchFamily="34" charset="-128"/>
              </a:rPr>
              <a:t> comme lieu privilégié pour défricher, mutualiser et mieux s’approprier des sujets complexes :</a:t>
            </a:r>
          </a:p>
          <a:p>
            <a:pPr marL="538163" lvl="2" indent="-274638" algn="just">
              <a:spcBef>
                <a:spcPts val="900"/>
              </a:spcBef>
              <a:buClr>
                <a:schemeClr val="tx1">
                  <a:lumMod val="85000"/>
                  <a:lumOff val="15000"/>
                </a:schemeClr>
              </a:buClr>
              <a:buFont typeface="Wingdings" panose="05000000000000000000" pitchFamily="2" charset="2"/>
              <a:buChar char="Ø"/>
            </a:pPr>
            <a:r>
              <a:rPr lang="fr-FR" altLang="fr-FR" sz="1400" i="1" dirty="0">
                <a:latin typeface="Arial Narrow" pitchFamily="34" charset="0"/>
                <a:ea typeface="ＭＳ Ｐゴシック" pitchFamily="34" charset="-128"/>
              </a:rPr>
              <a:t>Comment optimiser la consommation de l’énergie générée par l’éclairage public ?</a:t>
            </a:r>
          </a:p>
          <a:p>
            <a:pPr marL="538163" lvl="1" indent="-274638" algn="just">
              <a:spcBef>
                <a:spcPts val="900"/>
              </a:spcBef>
              <a:buClr>
                <a:schemeClr val="tx1">
                  <a:lumMod val="85000"/>
                  <a:lumOff val="15000"/>
                </a:schemeClr>
              </a:buClr>
              <a:buFont typeface="Wingdings" panose="05000000000000000000" pitchFamily="2" charset="2"/>
              <a:buChar char="Ø"/>
            </a:pPr>
            <a:r>
              <a:rPr lang="fr-FR" altLang="fr-FR" sz="1400" i="1" dirty="0" smtClean="0">
                <a:latin typeface="Arial Narrow" pitchFamily="34" charset="0"/>
                <a:ea typeface="ＭＳ Ｐゴシック" pitchFamily="34" charset="-128"/>
              </a:rPr>
              <a:t>Comment adapter </a:t>
            </a:r>
            <a:r>
              <a:rPr lang="fr-FR" altLang="fr-FR" sz="1400" i="1" dirty="0">
                <a:latin typeface="Arial Narrow" pitchFamily="34" charset="0"/>
                <a:ea typeface="ＭＳ Ｐゴシック" pitchFamily="34" charset="-128"/>
              </a:rPr>
              <a:t>la ville au changement climatique  </a:t>
            </a:r>
            <a:r>
              <a:rPr lang="fr-FR" altLang="fr-FR" sz="1400" i="1" dirty="0" smtClean="0">
                <a:latin typeface="Arial Narrow" pitchFamily="34" charset="0"/>
                <a:ea typeface="ＭＳ Ｐゴシック" pitchFamily="34" charset="-128"/>
              </a:rPr>
              <a:t>?</a:t>
            </a:r>
          </a:p>
          <a:p>
            <a:pPr marL="538163" lvl="1" indent="-274638" algn="just">
              <a:spcBef>
                <a:spcPts val="900"/>
              </a:spcBef>
              <a:buClr>
                <a:schemeClr val="tx1">
                  <a:lumMod val="85000"/>
                  <a:lumOff val="15000"/>
                </a:schemeClr>
              </a:buClr>
              <a:buFont typeface="Wingdings" panose="05000000000000000000" pitchFamily="2" charset="2"/>
              <a:buChar char="Ø"/>
            </a:pPr>
            <a:r>
              <a:rPr lang="fr-FR" altLang="fr-FR" sz="1400" i="1" dirty="0" smtClean="0">
                <a:latin typeface="Arial Narrow" pitchFamily="34" charset="0"/>
                <a:ea typeface="ＭＳ Ｐゴシック" pitchFamily="34" charset="-128"/>
              </a:rPr>
              <a:t>Comment aborder le sujet de l’industrie ? Comment travailler avec ses représentants et les associer aux choix d’aménagement du territoire visant à maitriser la consommation de l’énergie ?</a:t>
            </a:r>
            <a:endParaRPr lang="fr-FR" altLang="fr-FR" sz="1400" i="1" dirty="0">
              <a:latin typeface="Arial Narrow" pitchFamily="34" charset="0"/>
              <a:ea typeface="ＭＳ Ｐゴシック" pitchFamily="34" charset="-128"/>
            </a:endParaRPr>
          </a:p>
        </p:txBody>
      </p:sp>
      <p:sp>
        <p:nvSpPr>
          <p:cNvPr id="8" name="Titre 1"/>
          <p:cNvSpPr txBox="1">
            <a:spLocks/>
          </p:cNvSpPr>
          <p:nvPr/>
        </p:nvSpPr>
        <p:spPr bwMode="auto">
          <a:xfrm>
            <a:off x="395288" y="703260"/>
            <a:ext cx="8380412" cy="40005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defRPr/>
            </a:pPr>
            <a:r>
              <a:rPr lang="fr-FR" sz="1600" b="1" dirty="0" smtClean="0">
                <a:solidFill>
                  <a:srgbClr val="134399"/>
                </a:solidFill>
                <a:latin typeface="Eurostile"/>
              </a:rPr>
              <a:t>Enjeux </a:t>
            </a:r>
            <a:r>
              <a:rPr lang="fr-FR" sz="1600" b="1" dirty="0">
                <a:solidFill>
                  <a:srgbClr val="134399"/>
                </a:solidFill>
                <a:latin typeface="Eurostile"/>
              </a:rPr>
              <a:t>et besoins communs identifiés </a:t>
            </a:r>
            <a:r>
              <a:rPr lang="fr-FR" sz="1600" b="1" dirty="0" smtClean="0">
                <a:solidFill>
                  <a:srgbClr val="134399"/>
                </a:solidFill>
                <a:latin typeface="Eurostile"/>
              </a:rPr>
              <a:t>: u</a:t>
            </a:r>
            <a:r>
              <a:rPr lang="fr-FR" altLang="fr-FR" sz="1600" b="1" dirty="0" smtClean="0">
                <a:solidFill>
                  <a:srgbClr val="134399"/>
                </a:solidFill>
                <a:latin typeface="Eurostile"/>
              </a:rPr>
              <a:t>ne </a:t>
            </a:r>
            <a:r>
              <a:rPr lang="fr-FR" altLang="fr-FR" sz="1600" b="1" dirty="0">
                <a:solidFill>
                  <a:srgbClr val="134399"/>
                </a:solidFill>
                <a:latin typeface="Eurostile"/>
              </a:rPr>
              <a:t>volonté manifestée pour des actions communes</a:t>
            </a:r>
          </a:p>
        </p:txBody>
      </p:sp>
      <p:sp>
        <p:nvSpPr>
          <p:cNvPr id="6" name="Espace réservé du contenu 2"/>
          <p:cNvSpPr txBox="1">
            <a:spLocks/>
          </p:cNvSpPr>
          <p:nvPr/>
        </p:nvSpPr>
        <p:spPr>
          <a:xfrm>
            <a:off x="217488" y="6303961"/>
            <a:ext cx="8558212" cy="433426"/>
          </a:xfrm>
          <a:prstGeom prst="rect">
            <a:avLst/>
          </a:prstGeom>
          <a:ln w="25400" cap="flat" cmpd="sng" algn="ctr">
            <a:noFill/>
            <a:prstDash val="solid"/>
          </a:ln>
        </p:spPr>
        <p:style>
          <a:lnRef idx="2">
            <a:schemeClr val="accent1"/>
          </a:lnRef>
          <a:fillRef idx="1">
            <a:schemeClr val="lt1"/>
          </a:fillRef>
          <a:effectRef idx="0">
            <a:schemeClr val="accent1"/>
          </a:effectRef>
          <a:fontRef idx="minor">
            <a:schemeClr val="dk1"/>
          </a:fontRef>
        </p:style>
        <p:txBody>
          <a:bodyPr lIns="35996" tIns="35996" rIns="35996" bIns="35996"/>
          <a:lstStyle>
            <a:lvl1pPr marL="480060" indent="-480060" algn="l" rtl="0" eaLnBrk="1" fontAlgn="base" hangingPunct="1">
              <a:spcBef>
                <a:spcPct val="20000"/>
              </a:spcBef>
              <a:spcAft>
                <a:spcPct val="0"/>
              </a:spcAft>
              <a:buClr>
                <a:srgbClr val="940A1C"/>
              </a:buClr>
              <a:buFont typeface="Wingdings" pitchFamily="2" charset="2"/>
              <a:buChar char="§"/>
              <a:defRPr sz="2800" baseline="0">
                <a:solidFill>
                  <a:srgbClr val="940A1C"/>
                </a:solidFill>
                <a:latin typeface="Arial Narrow" pitchFamily="34" charset="0"/>
                <a:ea typeface="+mn-ea"/>
                <a:cs typeface="Lucida Sans" pitchFamily="34" charset="0"/>
              </a:defRPr>
            </a:lvl1pPr>
            <a:lvl2pPr marL="1040130" indent="-400050" algn="l" rtl="0" eaLnBrk="1" fontAlgn="base" hangingPunct="1">
              <a:spcBef>
                <a:spcPct val="20000"/>
              </a:spcBef>
              <a:spcAft>
                <a:spcPct val="0"/>
              </a:spcAft>
              <a:buClr>
                <a:srgbClr val="F07F0A"/>
              </a:buClr>
              <a:buFont typeface="Arial" pitchFamily="34" charset="0"/>
              <a:buChar char="•"/>
              <a:defRPr sz="2200" baseline="0">
                <a:solidFill>
                  <a:srgbClr val="373739"/>
                </a:solidFill>
                <a:latin typeface="Arial Narrow" pitchFamily="34" charset="0"/>
                <a:ea typeface="+mn-ea"/>
                <a:cs typeface="+mn-cs"/>
              </a:defRPr>
            </a:lvl2pPr>
            <a:lvl3pPr marL="1600200" indent="-320040" algn="l" rtl="0" eaLnBrk="1" fontAlgn="base" hangingPunct="1">
              <a:spcBef>
                <a:spcPct val="20000"/>
              </a:spcBef>
              <a:spcAft>
                <a:spcPct val="0"/>
              </a:spcAft>
              <a:buClr>
                <a:srgbClr val="F07F0A"/>
              </a:buClr>
              <a:buFont typeface="Wingdings" pitchFamily="2" charset="2"/>
              <a:buChar char="§"/>
              <a:defRPr sz="2000" baseline="0">
                <a:solidFill>
                  <a:srgbClr val="373739"/>
                </a:solidFill>
                <a:latin typeface="Arial Narrow" pitchFamily="34" charset="0"/>
                <a:ea typeface="+mn-ea"/>
                <a:cs typeface="+mn-cs"/>
              </a:defRPr>
            </a:lvl3pPr>
            <a:lvl4pPr marL="2240280" indent="-320040" algn="l" rtl="0" eaLnBrk="1" fontAlgn="base" hangingPunct="1">
              <a:spcBef>
                <a:spcPct val="20000"/>
              </a:spcBef>
              <a:spcAft>
                <a:spcPct val="0"/>
              </a:spcAft>
              <a:buClr>
                <a:srgbClr val="F07F0A"/>
              </a:buClr>
              <a:buFont typeface="Arial Narrow" pitchFamily="34" charset="0"/>
              <a:buChar char="−"/>
              <a:defRPr sz="1700" baseline="0">
                <a:solidFill>
                  <a:srgbClr val="373739"/>
                </a:solidFill>
                <a:latin typeface="Arial Narrow" pitchFamily="34" charset="0"/>
                <a:ea typeface="+mn-ea"/>
                <a:cs typeface="+mn-cs"/>
              </a:defRPr>
            </a:lvl4pPr>
            <a:lvl5pPr marL="2800350" indent="-240030" algn="l" rtl="0" eaLnBrk="1" fontAlgn="base" hangingPunct="1">
              <a:spcBef>
                <a:spcPct val="20000"/>
              </a:spcBef>
              <a:spcAft>
                <a:spcPct val="0"/>
              </a:spcAft>
              <a:buClr>
                <a:srgbClr val="F07F0A"/>
              </a:buClr>
              <a:buFont typeface="Arial Narrow" pitchFamily="34" charset="0"/>
              <a:buChar char="»"/>
              <a:defRPr sz="1500" baseline="0">
                <a:solidFill>
                  <a:srgbClr val="373739"/>
                </a:solidFill>
                <a:latin typeface="Arial Narrow" pitchFamily="34" charset="0"/>
                <a:ea typeface="+mn-ea"/>
                <a:cs typeface="+mn-cs"/>
              </a:defRPr>
            </a:lvl5pPr>
            <a:lvl6pPr marL="3520440" indent="-320040" algn="l" rtl="0" eaLnBrk="1" fontAlgn="base" hangingPunct="1">
              <a:spcBef>
                <a:spcPct val="20000"/>
              </a:spcBef>
              <a:spcAft>
                <a:spcPct val="0"/>
              </a:spcAft>
              <a:buChar char="»"/>
              <a:defRPr sz="2800">
                <a:solidFill>
                  <a:schemeClr val="dk1"/>
                </a:solidFill>
                <a:latin typeface="+mn-lt"/>
                <a:ea typeface="+mn-ea"/>
                <a:cs typeface="+mn-cs"/>
              </a:defRPr>
            </a:lvl6pPr>
            <a:lvl7pPr marL="4160520" indent="-320040" algn="l" rtl="0" eaLnBrk="1" fontAlgn="base" hangingPunct="1">
              <a:spcBef>
                <a:spcPct val="20000"/>
              </a:spcBef>
              <a:spcAft>
                <a:spcPct val="0"/>
              </a:spcAft>
              <a:buChar char="»"/>
              <a:defRPr sz="2800">
                <a:solidFill>
                  <a:schemeClr val="dk1"/>
                </a:solidFill>
                <a:latin typeface="+mn-lt"/>
                <a:ea typeface="+mn-ea"/>
                <a:cs typeface="+mn-cs"/>
              </a:defRPr>
            </a:lvl7pPr>
            <a:lvl8pPr marL="4800600" indent="-320040" algn="l" rtl="0" eaLnBrk="1" fontAlgn="base" hangingPunct="1">
              <a:spcBef>
                <a:spcPct val="20000"/>
              </a:spcBef>
              <a:spcAft>
                <a:spcPct val="0"/>
              </a:spcAft>
              <a:buChar char="»"/>
              <a:defRPr sz="2800">
                <a:solidFill>
                  <a:schemeClr val="dk1"/>
                </a:solidFill>
                <a:latin typeface="+mn-lt"/>
                <a:ea typeface="+mn-ea"/>
                <a:cs typeface="+mn-cs"/>
              </a:defRPr>
            </a:lvl8pPr>
            <a:lvl9pPr marL="5440680" indent="-320040" algn="l" rtl="0" eaLnBrk="1" fontAlgn="base" hangingPunct="1">
              <a:spcBef>
                <a:spcPct val="20000"/>
              </a:spcBef>
              <a:spcAft>
                <a:spcPct val="0"/>
              </a:spcAft>
              <a:buChar char="»"/>
              <a:defRPr sz="2800">
                <a:solidFill>
                  <a:schemeClr val="dk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
                <a:srgbClr val="940A1C"/>
              </a:buClr>
              <a:buSzTx/>
              <a:buFont typeface="Wingdings" pitchFamily="2" charset="2"/>
              <a:buNone/>
              <a:tabLst/>
              <a:defRPr/>
            </a:pPr>
            <a:r>
              <a:rPr lang="fr-FR" sz="1800" b="1" dirty="0" smtClean="0">
                <a:solidFill>
                  <a:schemeClr val="accent6"/>
                </a:solidFill>
              </a:rPr>
              <a:t>RV  pris pour poursuivre les travaux en  2018 avec une première commission au 1</a:t>
            </a:r>
            <a:r>
              <a:rPr lang="fr-FR" sz="1800" b="1" baseline="30000" dirty="0" smtClean="0">
                <a:solidFill>
                  <a:schemeClr val="accent6"/>
                </a:solidFill>
              </a:rPr>
              <a:t>er</a:t>
            </a:r>
            <a:r>
              <a:rPr lang="fr-FR" sz="1800" b="1" dirty="0" smtClean="0">
                <a:solidFill>
                  <a:schemeClr val="accent6"/>
                </a:solidFill>
              </a:rPr>
              <a:t> trimestre</a:t>
            </a:r>
            <a:endParaRPr kumimoji="0" lang="fr-FR" sz="1800" b="1" i="0" u="none" strike="noStrike" kern="1200" cap="none" spc="0" normalizeH="0" baseline="0" noProof="0" dirty="0" smtClean="0">
              <a:ln>
                <a:noFill/>
              </a:ln>
              <a:solidFill>
                <a:schemeClr val="accent6"/>
              </a:solidFill>
              <a:effectLst/>
              <a:uLnTx/>
              <a:uFillTx/>
            </a:endParaRPr>
          </a:p>
        </p:txBody>
      </p:sp>
    </p:spTree>
    <p:extLst>
      <p:ext uri="{BB962C8B-B14F-4D97-AF65-F5344CB8AC3E}">
        <p14:creationId xmlns:p14="http://schemas.microsoft.com/office/powerpoint/2010/main" val="20889539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50799" y="6769101"/>
            <a:ext cx="9279466" cy="89746"/>
          </a:xfrm>
          <a:prstGeom prst="rect">
            <a:avLst/>
          </a:prstGeom>
          <a:solidFill>
            <a:srgbClr val="1343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1F497D"/>
              </a:solidFill>
            </a:endParaRPr>
          </a:p>
        </p:txBody>
      </p:sp>
      <p:sp>
        <p:nvSpPr>
          <p:cNvPr id="14" name="Rectangle 13"/>
          <p:cNvSpPr/>
          <p:nvPr/>
        </p:nvSpPr>
        <p:spPr>
          <a:xfrm>
            <a:off x="0" y="2792491"/>
            <a:ext cx="8020539" cy="851432"/>
          </a:xfrm>
          <a:prstGeom prst="rect">
            <a:avLst/>
          </a:prstGeom>
          <a:blipFill dpi="0" rotWithShape="1">
            <a:blip r:embed="rId2" cstate="print">
              <a:alphaModFix/>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FR" kern="1200"/>
          </a:p>
        </p:txBody>
      </p:sp>
      <p:sp>
        <p:nvSpPr>
          <p:cNvPr id="20" name="Text Box 9"/>
          <p:cNvSpPr txBox="1">
            <a:spLocks noChangeArrowheads="1"/>
          </p:cNvSpPr>
          <p:nvPr/>
        </p:nvSpPr>
        <p:spPr bwMode="auto">
          <a:xfrm>
            <a:off x="1643065" y="2792491"/>
            <a:ext cx="6188458" cy="116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1200"/>
              </a:spcBef>
              <a:spcAft>
                <a:spcPts val="1200"/>
              </a:spcAft>
            </a:pPr>
            <a:r>
              <a:rPr lang="fr-FR" sz="2000" b="1" dirty="0" smtClean="0">
                <a:solidFill>
                  <a:schemeClr val="bg1"/>
                </a:solidFill>
                <a:latin typeface="Eurostile"/>
                <a:cs typeface="Eurostile"/>
              </a:rPr>
              <a:t>Annexe  : Zoom sur la loi transition énergétique </a:t>
            </a:r>
            <a:br>
              <a:rPr lang="fr-FR" sz="2000" b="1" dirty="0" smtClean="0">
                <a:solidFill>
                  <a:schemeClr val="bg1"/>
                </a:solidFill>
                <a:latin typeface="Eurostile"/>
                <a:cs typeface="Eurostile"/>
              </a:rPr>
            </a:br>
            <a:r>
              <a:rPr lang="fr-FR" sz="2000" b="1" dirty="0" smtClean="0">
                <a:solidFill>
                  <a:schemeClr val="bg1"/>
                </a:solidFill>
                <a:latin typeface="Eurostile"/>
                <a:cs typeface="Eurostile"/>
              </a:rPr>
              <a:t>et rappel sur le cadre donné par le </a:t>
            </a:r>
            <a:r>
              <a:rPr lang="fr-FR" sz="2000" b="1" dirty="0" err="1" smtClean="0">
                <a:solidFill>
                  <a:schemeClr val="bg1"/>
                </a:solidFill>
                <a:latin typeface="Eurostile"/>
                <a:cs typeface="Eurostile"/>
              </a:rPr>
              <a:t>SCoT</a:t>
            </a:r>
            <a:r>
              <a:rPr lang="fr-FR" sz="2000" b="1" dirty="0" smtClean="0">
                <a:solidFill>
                  <a:schemeClr val="bg1"/>
                </a:solidFill>
                <a:latin typeface="Eurostile"/>
                <a:cs typeface="Eurostile"/>
              </a:rPr>
              <a:t> </a:t>
            </a:r>
            <a:endParaRPr lang="fr-FR" sz="2000" b="1" dirty="0">
              <a:solidFill>
                <a:schemeClr val="bg1"/>
              </a:solidFill>
              <a:latin typeface="Eurostile"/>
              <a:cs typeface="Eurostile"/>
            </a:endParaRPr>
          </a:p>
          <a:p>
            <a:pPr algn="ctr" eaLnBrk="1" hangingPunct="1"/>
            <a:endParaRPr lang="fr-FR" sz="2000" b="1" dirty="0">
              <a:solidFill>
                <a:schemeClr val="bg1"/>
              </a:solidFill>
              <a:latin typeface="Eurostile"/>
              <a:cs typeface="Eurostile"/>
            </a:endParaRPr>
          </a:p>
        </p:txBody>
      </p:sp>
      <p:sp>
        <p:nvSpPr>
          <p:cNvPr id="10" name="Rectangle 9"/>
          <p:cNvSpPr/>
          <p:nvPr/>
        </p:nvSpPr>
        <p:spPr>
          <a:xfrm>
            <a:off x="1738312" y="343373"/>
            <a:ext cx="4289955" cy="108000"/>
          </a:xfrm>
          <a:prstGeom prst="rect">
            <a:avLst/>
          </a:prstGeom>
          <a:solidFill>
            <a:srgbClr val="961B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5" name="Picture 6" descr="Logo"/>
          <p:cNvPicPr>
            <a:picLocks noChangeAspect="1" noChangeArrowheads="1"/>
          </p:cNvPicPr>
          <p:nvPr/>
        </p:nvPicPr>
        <p:blipFill rotWithShape="1">
          <a:blip r:embed="rId3">
            <a:extLst>
              <a:ext uri="{28A0092B-C50C-407E-A947-70E740481C1C}">
                <a14:useLocalDpi xmlns:a14="http://schemas.microsoft.com/office/drawing/2010/main" val="0"/>
              </a:ext>
            </a:extLst>
          </a:blip>
          <a:srcRect l="34180" r="45418"/>
          <a:stretch/>
        </p:blipFill>
        <p:spPr bwMode="auto">
          <a:xfrm>
            <a:off x="8183" y="220871"/>
            <a:ext cx="1063113" cy="34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7905750" y="343373"/>
            <a:ext cx="1322916" cy="108000"/>
          </a:xfrm>
          <a:prstGeom prst="rect">
            <a:avLst/>
          </a:prstGeom>
          <a:solidFill>
            <a:srgbClr val="961B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1" name="Groupe 10"/>
          <p:cNvGrpSpPr/>
          <p:nvPr/>
        </p:nvGrpSpPr>
        <p:grpSpPr>
          <a:xfrm>
            <a:off x="1173872" y="220871"/>
            <a:ext cx="945713" cy="472156"/>
            <a:chOff x="1173872" y="220871"/>
            <a:chExt cx="945713" cy="472156"/>
          </a:xfrm>
        </p:grpSpPr>
        <p:sp>
          <p:nvSpPr>
            <p:cNvPr id="12" name="Rectangle 11"/>
            <p:cNvSpPr/>
            <p:nvPr/>
          </p:nvSpPr>
          <p:spPr>
            <a:xfrm>
              <a:off x="1643065" y="220871"/>
              <a:ext cx="476520" cy="2982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872" y="220871"/>
              <a:ext cx="843136" cy="472156"/>
            </a:xfrm>
            <a:prstGeom prst="rect">
              <a:avLst/>
            </a:prstGeom>
          </p:spPr>
        </p:pic>
      </p:grpSp>
    </p:spTree>
    <p:extLst>
      <p:ext uri="{BB962C8B-B14F-4D97-AF65-F5344CB8AC3E}">
        <p14:creationId xmlns:p14="http://schemas.microsoft.com/office/powerpoint/2010/main" val="11780693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me 21"/>
          <p:cNvGraphicFramePr/>
          <p:nvPr>
            <p:extLst>
              <p:ext uri="{D42A27DB-BD31-4B8C-83A1-F6EECF244321}">
                <p14:modId xmlns:p14="http://schemas.microsoft.com/office/powerpoint/2010/main" val="2555809945"/>
              </p:ext>
            </p:extLst>
          </p:nvPr>
        </p:nvGraphicFramePr>
        <p:xfrm>
          <a:off x="467543" y="926614"/>
          <a:ext cx="8533581" cy="4357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41809" y="4917370"/>
            <a:ext cx="8659316" cy="19082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r">
              <a:spcBef>
                <a:spcPts val="200"/>
              </a:spcBef>
              <a:buFont typeface="Wingdings" panose="05000000000000000000" pitchFamily="2" charset="2"/>
              <a:buChar char="Ø"/>
            </a:pPr>
            <a:r>
              <a:rPr lang="fr-FR" sz="1200" b="1" dirty="0">
                <a:solidFill>
                  <a:schemeClr val="tx1"/>
                </a:solidFill>
                <a:latin typeface="Eurostile"/>
                <a:ea typeface="+mj-ea"/>
                <a:cs typeface="+mj-cs"/>
              </a:rPr>
              <a:t>Territoire à énergie positive </a:t>
            </a:r>
            <a:r>
              <a:rPr lang="fr-FR" sz="1200" dirty="0">
                <a:solidFill>
                  <a:schemeClr val="tx1"/>
                </a:solidFill>
                <a:latin typeface="Eurostile"/>
                <a:ea typeface="+mj-ea"/>
                <a:cs typeface="+mj-cs"/>
              </a:rPr>
              <a:t>(TEPOS) : territoire </a:t>
            </a:r>
            <a:r>
              <a:rPr lang="fr-FR" sz="1200" dirty="0" smtClean="0">
                <a:solidFill>
                  <a:schemeClr val="tx1"/>
                </a:solidFill>
                <a:latin typeface="Eurostile"/>
                <a:ea typeface="+mj-ea"/>
                <a:cs typeface="+mj-cs"/>
              </a:rPr>
              <a:t>visant </a:t>
            </a:r>
            <a:r>
              <a:rPr lang="fr-FR" sz="1200" dirty="0">
                <a:solidFill>
                  <a:schemeClr val="tx1"/>
                </a:solidFill>
                <a:latin typeface="Eurostile"/>
                <a:ea typeface="+mj-ea"/>
                <a:cs typeface="+mj-cs"/>
              </a:rPr>
              <a:t>l'objectif de réduire ses besoins d’énergie au maximum, par la sobriété et l'efficacité énergétiques, et de les couvrir par les énergies renouvelables locales </a:t>
            </a:r>
            <a:r>
              <a:rPr lang="fr-FR" sz="1200" dirty="0" smtClean="0">
                <a:solidFill>
                  <a:schemeClr val="tx1"/>
                </a:solidFill>
                <a:latin typeface="Eurostile"/>
                <a:ea typeface="+mj-ea"/>
                <a:cs typeface="+mj-cs"/>
              </a:rPr>
              <a:t>+ intégration de la </a:t>
            </a:r>
            <a:r>
              <a:rPr lang="fr-FR" sz="1200" dirty="0">
                <a:solidFill>
                  <a:schemeClr val="tx1"/>
                </a:solidFill>
                <a:latin typeface="Eurostile"/>
                <a:ea typeface="+mj-ea"/>
                <a:cs typeface="+mj-cs"/>
              </a:rPr>
              <a:t>question de l'énergie dans </a:t>
            </a:r>
            <a:r>
              <a:rPr lang="fr-FR" sz="1200" dirty="0" smtClean="0">
                <a:solidFill>
                  <a:schemeClr val="tx1"/>
                </a:solidFill>
                <a:latin typeface="Eurostile"/>
                <a:ea typeface="+mj-ea"/>
                <a:cs typeface="+mj-cs"/>
              </a:rPr>
              <a:t>une démarche systémique </a:t>
            </a:r>
            <a:r>
              <a:rPr lang="fr-FR" sz="1200" dirty="0">
                <a:solidFill>
                  <a:schemeClr val="tx1"/>
                </a:solidFill>
                <a:latin typeface="Eurostile"/>
                <a:ea typeface="+mj-ea"/>
                <a:cs typeface="+mj-cs"/>
              </a:rPr>
              <a:t>en faveur du développement local.  </a:t>
            </a:r>
          </a:p>
          <a:p>
            <a:pPr marL="285750" indent="-285750" algn="r">
              <a:spcBef>
                <a:spcPts val="200"/>
              </a:spcBef>
              <a:buFont typeface="Wingdings" panose="05000000000000000000" pitchFamily="2" charset="2"/>
              <a:buChar char="Ø"/>
            </a:pPr>
            <a:r>
              <a:rPr lang="fr-FR" sz="1200" dirty="0">
                <a:solidFill>
                  <a:schemeClr val="tx1"/>
                </a:solidFill>
                <a:latin typeface="Eurostile"/>
                <a:ea typeface="+mj-ea"/>
                <a:cs typeface="+mj-cs"/>
              </a:rPr>
              <a:t>Appels à projets «territoires zéro gaspillage zéro déchets» et </a:t>
            </a:r>
            <a:r>
              <a:rPr lang="fr-FR" sz="1200" dirty="0" smtClean="0">
                <a:solidFill>
                  <a:schemeClr val="tx1"/>
                </a:solidFill>
                <a:latin typeface="Eurostile"/>
                <a:ea typeface="+mj-ea"/>
                <a:cs typeface="+mj-cs"/>
              </a:rPr>
              <a:t>«</a:t>
            </a:r>
            <a:r>
              <a:rPr lang="fr-FR" sz="1200" b="1" dirty="0" smtClean="0">
                <a:solidFill>
                  <a:schemeClr val="tx1"/>
                </a:solidFill>
                <a:latin typeface="Eurostile"/>
                <a:ea typeface="+mj-ea"/>
                <a:cs typeface="+mj-cs"/>
              </a:rPr>
              <a:t>Territoires </a:t>
            </a:r>
            <a:r>
              <a:rPr lang="fr-FR" sz="1200" b="1" dirty="0">
                <a:solidFill>
                  <a:schemeClr val="tx1"/>
                </a:solidFill>
                <a:latin typeface="Eurostile"/>
                <a:ea typeface="+mj-ea"/>
                <a:cs typeface="+mj-cs"/>
              </a:rPr>
              <a:t>à énergie positive pour la croissance </a:t>
            </a:r>
            <a:r>
              <a:rPr lang="fr-FR" sz="1200" b="1" dirty="0" smtClean="0">
                <a:solidFill>
                  <a:schemeClr val="tx1"/>
                </a:solidFill>
                <a:latin typeface="Eurostile"/>
                <a:ea typeface="+mj-ea"/>
                <a:cs typeface="+mj-cs"/>
              </a:rPr>
              <a:t>verte</a:t>
            </a:r>
            <a:r>
              <a:rPr lang="fr-FR" sz="1200" dirty="0" smtClean="0">
                <a:solidFill>
                  <a:schemeClr val="tx1"/>
                </a:solidFill>
                <a:latin typeface="Eurostile"/>
                <a:ea typeface="+mj-ea"/>
                <a:cs typeface="+mj-cs"/>
              </a:rPr>
              <a:t>»</a:t>
            </a:r>
          </a:p>
          <a:p>
            <a:pPr marL="285750" indent="-285750" algn="r">
              <a:spcBef>
                <a:spcPts val="200"/>
              </a:spcBef>
              <a:buFont typeface="Wingdings" panose="05000000000000000000" pitchFamily="2" charset="2"/>
              <a:buChar char="Ø"/>
            </a:pPr>
            <a:r>
              <a:rPr lang="fr-FR" sz="1200" dirty="0" smtClean="0">
                <a:solidFill>
                  <a:schemeClr val="tx1"/>
                </a:solidFill>
                <a:latin typeface="Eurostile"/>
                <a:ea typeface="+mj-ea"/>
                <a:cs typeface="+mj-cs"/>
              </a:rPr>
              <a:t>Appel </a:t>
            </a:r>
            <a:r>
              <a:rPr lang="fr-FR" sz="1200" dirty="0">
                <a:solidFill>
                  <a:schemeClr val="tx1"/>
                </a:solidFill>
                <a:latin typeface="Eurostile"/>
                <a:ea typeface="+mj-ea"/>
                <a:cs typeface="+mj-cs"/>
              </a:rPr>
              <a:t>à manifestation d’intérêt «</a:t>
            </a:r>
            <a:r>
              <a:rPr lang="fr-FR" sz="1200" b="1" dirty="0">
                <a:solidFill>
                  <a:schemeClr val="tx1"/>
                </a:solidFill>
                <a:latin typeface="Eurostile"/>
                <a:ea typeface="+mj-ea"/>
                <a:cs typeface="+mj-cs"/>
              </a:rPr>
              <a:t>plateformes de rénovation énergétique de </a:t>
            </a:r>
            <a:r>
              <a:rPr lang="fr-FR" sz="1200" b="1" dirty="0" smtClean="0">
                <a:solidFill>
                  <a:schemeClr val="tx1"/>
                </a:solidFill>
                <a:latin typeface="Eurostile"/>
                <a:ea typeface="+mj-ea"/>
                <a:cs typeface="+mj-cs"/>
              </a:rPr>
              <a:t>l’habitat</a:t>
            </a:r>
            <a:r>
              <a:rPr lang="fr-FR" sz="1200" dirty="0" smtClean="0">
                <a:solidFill>
                  <a:schemeClr val="tx1"/>
                </a:solidFill>
                <a:latin typeface="Eurostile"/>
                <a:ea typeface="+mj-ea"/>
                <a:cs typeface="+mj-cs"/>
              </a:rPr>
              <a:t>»</a:t>
            </a:r>
          </a:p>
          <a:p>
            <a:pPr marL="285750" indent="-285750" algn="r">
              <a:spcBef>
                <a:spcPts val="200"/>
              </a:spcBef>
              <a:buFont typeface="Wingdings" panose="05000000000000000000" pitchFamily="2" charset="2"/>
              <a:buChar char="Ø"/>
            </a:pPr>
            <a:r>
              <a:rPr lang="fr-FR" sz="1200" b="1" dirty="0">
                <a:solidFill>
                  <a:schemeClr val="tx1"/>
                </a:solidFill>
                <a:latin typeface="Eurostile"/>
                <a:ea typeface="+mj-ea"/>
                <a:cs typeface="+mj-cs"/>
              </a:rPr>
              <a:t>Points rénovation infos services et Plateformes de la rénovation énergétique</a:t>
            </a:r>
          </a:p>
          <a:p>
            <a:pPr marL="285750" indent="-285750" algn="r">
              <a:spcBef>
                <a:spcPts val="200"/>
              </a:spcBef>
              <a:buFont typeface="Wingdings" panose="05000000000000000000" pitchFamily="2" charset="2"/>
              <a:buChar char="Ø"/>
            </a:pPr>
            <a:r>
              <a:rPr lang="fr-FR" sz="1200" b="1" dirty="0" smtClean="0">
                <a:solidFill>
                  <a:schemeClr val="tx1"/>
                </a:solidFill>
                <a:latin typeface="Eurostile"/>
                <a:ea typeface="+mj-ea"/>
                <a:cs typeface="+mj-cs"/>
              </a:rPr>
              <a:t>Crédits d’impôts </a:t>
            </a:r>
            <a:r>
              <a:rPr lang="fr-FR" sz="1200" dirty="0" smtClean="0">
                <a:solidFill>
                  <a:schemeClr val="tx1"/>
                </a:solidFill>
                <a:latin typeface="Eurostile"/>
                <a:ea typeface="+mj-ea"/>
                <a:cs typeface="+mj-cs"/>
              </a:rPr>
              <a:t>transition </a:t>
            </a:r>
            <a:r>
              <a:rPr lang="fr-FR" sz="1200" dirty="0">
                <a:solidFill>
                  <a:schemeClr val="tx1"/>
                </a:solidFill>
                <a:latin typeface="Eurostile"/>
                <a:ea typeface="+mj-ea"/>
                <a:cs typeface="+mj-cs"/>
              </a:rPr>
              <a:t>énergétique (CITE) cumulable avec l'éco-prêt à taux zéro</a:t>
            </a:r>
          </a:p>
          <a:p>
            <a:pPr marL="285750" indent="-285750" algn="r">
              <a:spcBef>
                <a:spcPts val="200"/>
              </a:spcBef>
              <a:buFont typeface="Wingdings" panose="05000000000000000000" pitchFamily="2" charset="2"/>
              <a:buChar char="Ø"/>
            </a:pPr>
            <a:r>
              <a:rPr lang="fr-FR" sz="1200" dirty="0" smtClean="0">
                <a:solidFill>
                  <a:schemeClr val="tx1"/>
                </a:solidFill>
                <a:latin typeface="Eurostile"/>
                <a:ea typeface="+mj-ea"/>
                <a:cs typeface="+mj-cs"/>
              </a:rPr>
              <a:t>Soutien </a:t>
            </a:r>
            <a:r>
              <a:rPr lang="fr-FR" sz="1200" dirty="0">
                <a:solidFill>
                  <a:schemeClr val="tx1"/>
                </a:solidFill>
                <a:latin typeface="Eurostile"/>
                <a:ea typeface="+mj-ea"/>
                <a:cs typeface="+mj-cs"/>
              </a:rPr>
              <a:t>à l’achat de véhicules propres </a:t>
            </a:r>
            <a:r>
              <a:rPr lang="fr-FR" sz="1200" dirty="0" smtClean="0">
                <a:solidFill>
                  <a:schemeClr val="tx1"/>
                </a:solidFill>
                <a:latin typeface="Eurostile"/>
                <a:ea typeface="+mj-ea"/>
                <a:cs typeface="+mj-cs"/>
              </a:rPr>
              <a:t>et installation </a:t>
            </a:r>
            <a:r>
              <a:rPr lang="fr-FR" sz="1200" dirty="0">
                <a:solidFill>
                  <a:schemeClr val="tx1"/>
                </a:solidFill>
                <a:latin typeface="Eurostile"/>
                <a:ea typeface="+mj-ea"/>
                <a:cs typeface="+mj-cs"/>
              </a:rPr>
              <a:t>de bornes </a:t>
            </a:r>
            <a:r>
              <a:rPr lang="fr-FR" sz="1200" dirty="0" smtClean="0">
                <a:solidFill>
                  <a:schemeClr val="tx1"/>
                </a:solidFill>
                <a:latin typeface="Eurostile"/>
                <a:ea typeface="+mj-ea"/>
                <a:cs typeface="+mj-cs"/>
              </a:rPr>
              <a:t>électriques</a:t>
            </a:r>
          </a:p>
          <a:p>
            <a:pPr marL="285750" indent="-285750" algn="r">
              <a:spcBef>
                <a:spcPts val="200"/>
              </a:spcBef>
              <a:buFont typeface="Wingdings" panose="05000000000000000000" pitchFamily="2" charset="2"/>
              <a:buChar char="Ø"/>
            </a:pPr>
            <a:r>
              <a:rPr lang="fr-FR" sz="1200" b="1" dirty="0" smtClean="0">
                <a:solidFill>
                  <a:schemeClr val="tx1"/>
                </a:solidFill>
                <a:latin typeface="Eurostile"/>
                <a:ea typeface="+mj-ea"/>
                <a:cs typeface="+mj-cs"/>
              </a:rPr>
              <a:t>Programme </a:t>
            </a:r>
            <a:r>
              <a:rPr lang="fr-FR" sz="1200" b="1" dirty="0">
                <a:solidFill>
                  <a:schemeClr val="tx1"/>
                </a:solidFill>
                <a:latin typeface="Eurostile"/>
                <a:ea typeface="+mj-ea"/>
                <a:cs typeface="+mj-cs"/>
              </a:rPr>
              <a:t>des investissements d’avenir </a:t>
            </a:r>
            <a:r>
              <a:rPr lang="fr-FR" sz="1200" dirty="0">
                <a:solidFill>
                  <a:schemeClr val="tx1"/>
                </a:solidFill>
                <a:latin typeface="Eurostile"/>
                <a:ea typeface="+mj-ea"/>
                <a:cs typeface="+mj-cs"/>
              </a:rPr>
              <a:t>: soutien de l’innovation dans les technologies bas-carbone</a:t>
            </a:r>
          </a:p>
        </p:txBody>
      </p:sp>
      <p:sp>
        <p:nvSpPr>
          <p:cNvPr id="4" name="Flèche vers le bas 3"/>
          <p:cNvSpPr/>
          <p:nvPr/>
        </p:nvSpPr>
        <p:spPr>
          <a:xfrm rot="1765861">
            <a:off x="5931436" y="4401529"/>
            <a:ext cx="402956" cy="5295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3875875" y="1151244"/>
            <a:ext cx="5125250" cy="100540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r">
              <a:spcBef>
                <a:spcPts val="200"/>
              </a:spcBef>
              <a:buFont typeface="Wingdings" panose="05000000000000000000" pitchFamily="2" charset="2"/>
              <a:buChar char="Ø"/>
            </a:pPr>
            <a:r>
              <a:rPr lang="fr-FR" sz="1400" dirty="0" smtClean="0">
                <a:solidFill>
                  <a:schemeClr val="tx1"/>
                </a:solidFill>
                <a:latin typeface="Eurostile"/>
                <a:ea typeface="+mj-ea"/>
                <a:cs typeface="+mj-cs"/>
              </a:rPr>
              <a:t>RT2018 - Nouveau </a:t>
            </a:r>
            <a:r>
              <a:rPr lang="fr-FR" sz="1400" dirty="0">
                <a:solidFill>
                  <a:schemeClr val="tx1"/>
                </a:solidFill>
                <a:latin typeface="Eurostile"/>
                <a:ea typeface="+mj-ea"/>
                <a:cs typeface="+mj-cs"/>
              </a:rPr>
              <a:t>label énergie-carbone</a:t>
            </a:r>
          </a:p>
          <a:p>
            <a:pPr marL="285750" indent="-285750" algn="r">
              <a:spcBef>
                <a:spcPts val="200"/>
              </a:spcBef>
              <a:buFont typeface="Wingdings" panose="05000000000000000000" pitchFamily="2" charset="2"/>
              <a:buChar char="Ø"/>
            </a:pPr>
            <a:r>
              <a:rPr lang="fr-FR" sz="1400" dirty="0">
                <a:solidFill>
                  <a:schemeClr val="tx1"/>
                </a:solidFill>
                <a:latin typeface="Eurostile"/>
                <a:ea typeface="+mj-ea"/>
                <a:cs typeface="+mj-cs"/>
              </a:rPr>
              <a:t>Plan national d'action pour les copropriétés fragiles et appel à projets </a:t>
            </a:r>
            <a:r>
              <a:rPr lang="fr-FR" sz="1400" dirty="0" smtClean="0">
                <a:solidFill>
                  <a:schemeClr val="tx1"/>
                </a:solidFill>
                <a:latin typeface="Eurostile"/>
                <a:ea typeface="+mj-ea"/>
                <a:cs typeface="+mj-cs"/>
              </a:rPr>
              <a:t>« copropriétés </a:t>
            </a:r>
            <a:r>
              <a:rPr lang="fr-FR" sz="1400" dirty="0">
                <a:solidFill>
                  <a:schemeClr val="tx1"/>
                </a:solidFill>
                <a:latin typeface="Eurostile"/>
                <a:ea typeface="+mj-ea"/>
                <a:cs typeface="+mj-cs"/>
              </a:rPr>
              <a:t>à énergie </a:t>
            </a:r>
            <a:r>
              <a:rPr lang="fr-FR" sz="1400" dirty="0" smtClean="0">
                <a:solidFill>
                  <a:schemeClr val="tx1"/>
                </a:solidFill>
                <a:latin typeface="Eurostile"/>
                <a:ea typeface="+mj-ea"/>
                <a:cs typeface="+mj-cs"/>
              </a:rPr>
              <a:t>positive »</a:t>
            </a:r>
            <a:r>
              <a:rPr lang="fr-FR" sz="1400" dirty="0">
                <a:solidFill>
                  <a:schemeClr val="tx1"/>
                </a:solidFill>
                <a:latin typeface="Eurostile"/>
                <a:ea typeface="+mj-ea"/>
                <a:cs typeface="+mj-cs"/>
              </a:rPr>
              <a:t> </a:t>
            </a:r>
          </a:p>
          <a:p>
            <a:pPr marL="285750" indent="-285750" algn="r">
              <a:spcBef>
                <a:spcPts val="200"/>
              </a:spcBef>
              <a:buFont typeface="Wingdings" panose="05000000000000000000" pitchFamily="2" charset="2"/>
              <a:buChar char="Ø"/>
            </a:pPr>
            <a:r>
              <a:rPr lang="fr-FR" sz="1400" dirty="0" smtClean="0">
                <a:solidFill>
                  <a:schemeClr val="tx1"/>
                </a:solidFill>
                <a:latin typeface="Eurostile"/>
                <a:ea typeface="+mj-ea"/>
                <a:cs typeface="+mj-cs"/>
              </a:rPr>
              <a:t>Plans </a:t>
            </a:r>
            <a:r>
              <a:rPr lang="fr-FR" sz="1400" dirty="0">
                <a:solidFill>
                  <a:schemeClr val="tx1"/>
                </a:solidFill>
                <a:latin typeface="Eurostile"/>
                <a:ea typeface="+mj-ea"/>
                <a:cs typeface="+mj-cs"/>
              </a:rPr>
              <a:t>de </a:t>
            </a:r>
            <a:r>
              <a:rPr lang="fr-FR" sz="1400" dirty="0" smtClean="0">
                <a:solidFill>
                  <a:schemeClr val="tx1"/>
                </a:solidFill>
                <a:latin typeface="Eurostile"/>
                <a:ea typeface="+mj-ea"/>
                <a:cs typeface="+mj-cs"/>
              </a:rPr>
              <a:t>mobilité (&gt; 100 salariés où PDU)</a:t>
            </a:r>
            <a:endParaRPr lang="fr-FR" sz="1400" dirty="0">
              <a:solidFill>
                <a:schemeClr val="tx1"/>
              </a:solidFill>
              <a:latin typeface="Eurostile"/>
              <a:ea typeface="+mj-ea"/>
              <a:cs typeface="+mj-cs"/>
            </a:endParaRPr>
          </a:p>
        </p:txBody>
      </p:sp>
      <p:sp>
        <p:nvSpPr>
          <p:cNvPr id="6" name="Flèche vers le bas 5"/>
          <p:cNvSpPr/>
          <p:nvPr/>
        </p:nvSpPr>
        <p:spPr>
          <a:xfrm rot="10800000">
            <a:off x="8090113" y="2117045"/>
            <a:ext cx="402957" cy="31965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 name="Titre 1"/>
          <p:cNvSpPr>
            <a:spLocks noGrp="1"/>
          </p:cNvSpPr>
          <p:nvPr>
            <p:ph type="title" idx="4294967295"/>
          </p:nvPr>
        </p:nvSpPr>
        <p:spPr>
          <a:xfrm>
            <a:off x="341808" y="559684"/>
            <a:ext cx="8321745" cy="707886"/>
          </a:xfrm>
        </p:spPr>
        <p:txBody>
          <a:bodyPr>
            <a:normAutofit/>
          </a:bodyPr>
          <a:lstStyle/>
          <a:p>
            <a:pPr algn="l"/>
            <a:r>
              <a:rPr lang="fr-FR" sz="2000" b="1" dirty="0">
                <a:solidFill>
                  <a:srgbClr val="134399"/>
                </a:solidFill>
                <a:latin typeface="Eurostile"/>
              </a:rPr>
              <a:t>Zoom sur la loi de transition énergétique </a:t>
            </a:r>
            <a:r>
              <a:rPr lang="fr-FR" sz="2000" b="1" dirty="0" smtClean="0">
                <a:solidFill>
                  <a:srgbClr val="134399"/>
                </a:solidFill>
                <a:latin typeface="Eurostile"/>
              </a:rPr>
              <a:t>pour </a:t>
            </a:r>
            <a:r>
              <a:rPr lang="fr-FR" sz="2000" b="1" dirty="0">
                <a:solidFill>
                  <a:srgbClr val="134399"/>
                </a:solidFill>
                <a:latin typeface="Eurostile"/>
              </a:rPr>
              <a:t>la croissance verte</a:t>
            </a:r>
          </a:p>
        </p:txBody>
      </p:sp>
      <p:sp>
        <p:nvSpPr>
          <p:cNvPr id="11" name="Flèche vers le bas 10"/>
          <p:cNvSpPr/>
          <p:nvPr/>
        </p:nvSpPr>
        <p:spPr>
          <a:xfrm rot="19673016">
            <a:off x="5251565" y="4401529"/>
            <a:ext cx="402956" cy="52957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826897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Espace réservé du contenu 2"/>
          <p:cNvSpPr>
            <a:spLocks noGrp="1"/>
          </p:cNvSpPr>
          <p:nvPr>
            <p:ph idx="4294967295"/>
          </p:nvPr>
        </p:nvSpPr>
        <p:spPr bwMode="auto">
          <a:xfrm>
            <a:off x="384462" y="2117493"/>
            <a:ext cx="6151419" cy="46650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269875" indent="-269875" algn="just">
              <a:lnSpc>
                <a:spcPct val="120000"/>
              </a:lnSpc>
              <a:spcBef>
                <a:spcPts val="1200"/>
              </a:spcBef>
              <a:buFont typeface="+mj-lt"/>
              <a:buAutoNum type="arabicPeriod"/>
            </a:pPr>
            <a:r>
              <a:rPr lang="fr-FR" altLang="fr-FR" sz="2100" b="1" dirty="0" smtClean="0">
                <a:latin typeface="Eurostile"/>
              </a:rPr>
              <a:t>Organisation équilibrée et fonctionnement durable du territoire</a:t>
            </a:r>
            <a:endParaRPr lang="fr-FR" sz="2100" b="1" dirty="0" smtClean="0">
              <a:latin typeface="Eurostile"/>
            </a:endParaRPr>
          </a:p>
          <a:p>
            <a:pPr marL="549275" lvl="1" algn="just">
              <a:lnSpc>
                <a:spcPct val="120000"/>
              </a:lnSpc>
              <a:spcBef>
                <a:spcPts val="1200"/>
              </a:spcBef>
              <a:buFont typeface="Wingdings" panose="05000000000000000000" pitchFamily="2" charset="2"/>
              <a:buChar char="§"/>
            </a:pPr>
            <a:r>
              <a:rPr lang="fr-FR" sz="2000" b="1" dirty="0" smtClean="0">
                <a:latin typeface="Eurostile"/>
              </a:rPr>
              <a:t>Pour un développement polarisé,</a:t>
            </a:r>
            <a:r>
              <a:rPr lang="fr-FR" sz="2000" b="1" dirty="0">
                <a:latin typeface="Eurostile"/>
              </a:rPr>
              <a:t> plus </a:t>
            </a:r>
            <a:r>
              <a:rPr lang="fr-FR" sz="2000" b="1" dirty="0" smtClean="0">
                <a:latin typeface="Eurostile"/>
              </a:rPr>
              <a:t>équilibré, </a:t>
            </a:r>
            <a:r>
              <a:rPr lang="fr-FR" sz="2000" b="1" dirty="0">
                <a:latin typeface="Eurostile"/>
              </a:rPr>
              <a:t>plus </a:t>
            </a:r>
            <a:r>
              <a:rPr lang="fr-FR" sz="2000" b="1" dirty="0" smtClean="0">
                <a:latin typeface="Eurostile"/>
              </a:rPr>
              <a:t>solidaire </a:t>
            </a:r>
            <a:r>
              <a:rPr lang="fr-FR" sz="2000" dirty="0" smtClean="0">
                <a:latin typeface="Eurostile"/>
              </a:rPr>
              <a:t>: confortement </a:t>
            </a:r>
            <a:r>
              <a:rPr lang="fr-FR" sz="2000" dirty="0">
                <a:latin typeface="Eurostile"/>
              </a:rPr>
              <a:t>équilibré de tous les pôles urbains et </a:t>
            </a:r>
            <a:r>
              <a:rPr lang="fr-FR" sz="2000" dirty="0" smtClean="0">
                <a:latin typeface="Eurostile"/>
              </a:rPr>
              <a:t>ruraux,</a:t>
            </a:r>
            <a:r>
              <a:rPr lang="fr-FR" altLang="fr-FR" sz="2000" dirty="0" smtClean="0">
                <a:latin typeface="Eurostile"/>
                <a:sym typeface="Wingdings" pitchFamily="2" charset="2"/>
              </a:rPr>
              <a:t> cohérence de la </a:t>
            </a:r>
            <a:r>
              <a:rPr lang="fr-FR" altLang="fr-FR" sz="2000" dirty="0">
                <a:latin typeface="Eurostile"/>
                <a:sym typeface="Wingdings" pitchFamily="2" charset="2"/>
              </a:rPr>
              <a:t>répartition des objectifs liés , au développement </a:t>
            </a:r>
            <a:r>
              <a:rPr lang="fr-FR" altLang="fr-FR" sz="2000" dirty="0" smtClean="0">
                <a:latin typeface="Eurostile"/>
                <a:sym typeface="Wingdings" pitchFamily="2" charset="2"/>
              </a:rPr>
              <a:t>de l’habitat, des </a:t>
            </a:r>
            <a:r>
              <a:rPr lang="fr-FR" altLang="fr-FR" sz="2000" dirty="0">
                <a:latin typeface="Eurostile"/>
                <a:sym typeface="Wingdings" pitchFamily="2" charset="2"/>
              </a:rPr>
              <a:t>commerces, des services, du foncier économique et des </a:t>
            </a:r>
            <a:r>
              <a:rPr lang="fr-FR" altLang="fr-FR" sz="2000" dirty="0" smtClean="0">
                <a:latin typeface="Eurostile"/>
                <a:sym typeface="Wingdings" pitchFamily="2" charset="2"/>
              </a:rPr>
              <a:t>emplois </a:t>
            </a:r>
            <a:r>
              <a:rPr lang="fr-FR" sz="2000" dirty="0">
                <a:latin typeface="Eurostile"/>
              </a:rPr>
              <a:t>pour lutter contre la périurbanisation et l’éloignement des fonctions urbaines</a:t>
            </a:r>
          </a:p>
          <a:p>
            <a:pPr marL="549275" lvl="1" algn="just">
              <a:lnSpc>
                <a:spcPct val="120000"/>
              </a:lnSpc>
              <a:spcBef>
                <a:spcPts val="1200"/>
              </a:spcBef>
              <a:buFont typeface="Wingdings" panose="05000000000000000000" pitchFamily="2" charset="2"/>
              <a:buChar char="§"/>
            </a:pPr>
            <a:r>
              <a:rPr lang="fr-FR" sz="2000" b="1" dirty="0" smtClean="0">
                <a:latin typeface="Eurostile"/>
              </a:rPr>
              <a:t>Pour un développement </a:t>
            </a:r>
            <a:r>
              <a:rPr lang="fr-FR" sz="2000" b="1" dirty="0">
                <a:latin typeface="Eurostile"/>
              </a:rPr>
              <a:t>plus </a:t>
            </a:r>
            <a:r>
              <a:rPr lang="fr-FR" sz="2000" b="1" dirty="0" smtClean="0">
                <a:latin typeface="Eurostile"/>
              </a:rPr>
              <a:t>intense, économe </a:t>
            </a:r>
            <a:r>
              <a:rPr lang="fr-FR" sz="2000" b="1" dirty="0">
                <a:latin typeface="Eurostile"/>
              </a:rPr>
              <a:t>en espace et en </a:t>
            </a:r>
            <a:r>
              <a:rPr lang="fr-FR" sz="2000" b="1" dirty="0" smtClean="0">
                <a:latin typeface="Eurostile"/>
              </a:rPr>
              <a:t>énergie</a:t>
            </a:r>
            <a:endParaRPr lang="fr-FR" sz="2000" dirty="0" smtClean="0">
              <a:latin typeface="Eurostile"/>
            </a:endParaRPr>
          </a:p>
          <a:p>
            <a:pPr marL="269875" indent="-269875" algn="just">
              <a:lnSpc>
                <a:spcPct val="120000"/>
              </a:lnSpc>
              <a:spcBef>
                <a:spcPts val="2400"/>
              </a:spcBef>
              <a:buFont typeface="+mj-lt"/>
              <a:buAutoNum type="arabicPeriod"/>
            </a:pPr>
            <a:r>
              <a:rPr lang="fr-FR" altLang="fr-FR" sz="2100" b="1" dirty="0">
                <a:latin typeface="Eurostile"/>
              </a:rPr>
              <a:t>Articulation urbanisme </a:t>
            </a:r>
            <a:r>
              <a:rPr lang="fr-FR" altLang="fr-FR" sz="2100" b="1" dirty="0" smtClean="0">
                <a:latin typeface="Eurostile"/>
              </a:rPr>
              <a:t>- </a:t>
            </a:r>
            <a:r>
              <a:rPr lang="fr-FR" altLang="fr-FR" sz="2100" b="1" dirty="0">
                <a:latin typeface="Eurostile"/>
              </a:rPr>
              <a:t>transport </a:t>
            </a:r>
            <a:endParaRPr lang="fr-FR" altLang="fr-FR" sz="2100" b="1" dirty="0" smtClean="0">
              <a:latin typeface="Eurostile"/>
            </a:endParaRPr>
          </a:p>
          <a:p>
            <a:pPr marL="269875" indent="-269875" algn="just">
              <a:lnSpc>
                <a:spcPct val="120000"/>
              </a:lnSpc>
              <a:spcBef>
                <a:spcPts val="2400"/>
              </a:spcBef>
              <a:buFont typeface="+mj-lt"/>
              <a:buAutoNum type="arabicPeriod"/>
            </a:pPr>
            <a:r>
              <a:rPr lang="fr-FR" altLang="fr-FR" sz="2100" b="1" dirty="0" smtClean="0">
                <a:latin typeface="Eurostile"/>
              </a:rPr>
              <a:t>Organisation de l’offre et des infrastructures de transport </a:t>
            </a:r>
            <a:r>
              <a:rPr lang="fr-FR" altLang="fr-FR" sz="2100" dirty="0" smtClean="0">
                <a:latin typeface="Eurostile"/>
              </a:rPr>
              <a:t>pour</a:t>
            </a:r>
            <a:r>
              <a:rPr lang="fr-FR" altLang="fr-FR" sz="2100" b="1" dirty="0" smtClean="0">
                <a:latin typeface="Eurostile"/>
              </a:rPr>
              <a:t> </a:t>
            </a:r>
            <a:r>
              <a:rPr lang="fr-FR" altLang="fr-FR" sz="2100" dirty="0" smtClean="0">
                <a:latin typeface="Eurostile"/>
                <a:sym typeface="Wingdings" pitchFamily="2" charset="2"/>
              </a:rPr>
              <a:t>favoriser l’usage des </a:t>
            </a:r>
            <a:r>
              <a:rPr lang="fr-FR" altLang="fr-FR" sz="2100" b="1" dirty="0" smtClean="0">
                <a:latin typeface="Eurostile"/>
                <a:sym typeface="Wingdings" pitchFamily="2" charset="2"/>
              </a:rPr>
              <a:t>modes de transports alternatifs à la « voiture solo »</a:t>
            </a:r>
            <a:r>
              <a:rPr lang="fr-FR" altLang="fr-FR" sz="2100" dirty="0" smtClean="0">
                <a:latin typeface="Eurostile"/>
                <a:sym typeface="Wingdings" pitchFamily="2" charset="2"/>
              </a:rPr>
              <a:t> et pour maîtriser les distances-temps entre les territoires.</a:t>
            </a:r>
            <a:endParaRPr lang="fr-FR" altLang="fr-FR" sz="2100" b="1" dirty="0" smtClean="0">
              <a:latin typeface="Eurostile"/>
              <a:sym typeface="Wingdings" pitchFamily="2" charset="2"/>
            </a:endParaRPr>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267" y="729349"/>
            <a:ext cx="1368425" cy="179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00048" y="729349"/>
            <a:ext cx="7105219" cy="1015663"/>
          </a:xfrm>
          <a:prstGeom prst="rect">
            <a:avLst/>
          </a:prstGeom>
        </p:spPr>
        <p:txBody>
          <a:bodyPr wrap="square">
            <a:spAutoFit/>
          </a:bodyPr>
          <a:lstStyle/>
          <a:p>
            <a:pPr>
              <a:spcBef>
                <a:spcPct val="0"/>
              </a:spcBef>
            </a:pPr>
            <a:r>
              <a:rPr lang="fr-FR" altLang="fr-FR" sz="2000" b="1" dirty="0">
                <a:solidFill>
                  <a:srgbClr val="134399"/>
                </a:solidFill>
                <a:latin typeface="Eurostile"/>
                <a:ea typeface="+mj-ea"/>
                <a:cs typeface="+mj-cs"/>
              </a:rPr>
              <a:t>Projet d’aménagement et de développement </a:t>
            </a:r>
            <a:r>
              <a:rPr lang="fr-FR" altLang="fr-FR" sz="2000" b="1" dirty="0" smtClean="0">
                <a:solidFill>
                  <a:srgbClr val="134399"/>
                </a:solidFill>
                <a:latin typeface="Eurostile"/>
                <a:ea typeface="+mj-ea"/>
                <a:cs typeface="+mj-cs"/>
              </a:rPr>
              <a:t>durables : des </a:t>
            </a:r>
            <a:r>
              <a:rPr lang="fr-FR" altLang="fr-FR" sz="2000" b="1" dirty="0">
                <a:solidFill>
                  <a:srgbClr val="134399"/>
                </a:solidFill>
                <a:latin typeface="Eurostile"/>
                <a:ea typeface="+mj-ea"/>
                <a:cs typeface="+mj-cs"/>
              </a:rPr>
              <a:t>enjeux climat dans le cœur de la stratégie globale du </a:t>
            </a:r>
            <a:r>
              <a:rPr lang="fr-FR" altLang="fr-FR" sz="2000" b="1" dirty="0" err="1">
                <a:solidFill>
                  <a:srgbClr val="134399"/>
                </a:solidFill>
                <a:latin typeface="Eurostile"/>
                <a:ea typeface="+mj-ea"/>
                <a:cs typeface="+mj-cs"/>
              </a:rPr>
              <a:t>SCoT</a:t>
            </a:r>
            <a:endParaRPr lang="fr-FR" sz="2000" b="1" dirty="0">
              <a:solidFill>
                <a:srgbClr val="134399"/>
              </a:solidFill>
              <a:latin typeface="Eurostile"/>
              <a:ea typeface="+mj-ea"/>
              <a:cs typeface="+mj-cs"/>
            </a:endParaRPr>
          </a:p>
        </p:txBody>
      </p:sp>
      <p:sp>
        <p:nvSpPr>
          <p:cNvPr id="3" name="Rectangle 2"/>
          <p:cNvSpPr/>
          <p:nvPr/>
        </p:nvSpPr>
        <p:spPr>
          <a:xfrm>
            <a:off x="6754090" y="2831229"/>
            <a:ext cx="2171700" cy="2751522"/>
          </a:xfrm>
          <a:prstGeom prst="rect">
            <a:avLst/>
          </a:prstGeom>
        </p:spPr>
        <p:txBody>
          <a:bodyPr wrap="square">
            <a:spAutoFit/>
          </a:bodyPr>
          <a:lstStyle/>
          <a:p>
            <a:pPr>
              <a:lnSpc>
                <a:spcPct val="120000"/>
              </a:lnSpc>
              <a:spcBef>
                <a:spcPts val="2400"/>
              </a:spcBef>
            </a:pPr>
            <a:r>
              <a:rPr lang="fr-FR" altLang="fr-FR" sz="1600" b="1" i="1" dirty="0" smtClean="0">
                <a:solidFill>
                  <a:srgbClr val="0070C0"/>
                </a:solidFill>
                <a:latin typeface="Eurostile"/>
                <a:sym typeface="Wingdings" pitchFamily="2" charset="2"/>
              </a:rPr>
              <a:t>Rôles  </a:t>
            </a:r>
            <a:r>
              <a:rPr lang="fr-FR" altLang="fr-FR" sz="1600" b="1" i="1" dirty="0">
                <a:solidFill>
                  <a:srgbClr val="0070C0"/>
                </a:solidFill>
                <a:latin typeface="Eurostile"/>
                <a:sym typeface="Wingdings" pitchFamily="2" charset="2"/>
              </a:rPr>
              <a:t>spécifiques des documents de </a:t>
            </a:r>
            <a:r>
              <a:rPr lang="fr-FR" altLang="fr-FR" sz="1600" b="1" i="1" dirty="0" smtClean="0">
                <a:solidFill>
                  <a:srgbClr val="0070C0"/>
                </a:solidFill>
                <a:latin typeface="Eurostile"/>
                <a:sym typeface="Wingdings" pitchFamily="2" charset="2"/>
              </a:rPr>
              <a:t>planification </a:t>
            </a:r>
            <a:r>
              <a:rPr lang="fr-FR" altLang="fr-FR" sz="1600" i="1" dirty="0">
                <a:solidFill>
                  <a:srgbClr val="0070C0"/>
                </a:solidFill>
                <a:latin typeface="Eurostile"/>
              </a:rPr>
              <a:t>propres à réduire les besoins de déplacements et des gaz à effet de </a:t>
            </a:r>
            <a:r>
              <a:rPr lang="fr-FR" altLang="fr-FR" sz="1600" i="1" dirty="0" smtClean="0">
                <a:solidFill>
                  <a:srgbClr val="0070C0"/>
                </a:solidFill>
                <a:latin typeface="Eurostile"/>
              </a:rPr>
              <a:t>serre </a:t>
            </a:r>
            <a:r>
              <a:rPr lang="fr-FR" altLang="fr-FR" sz="1600" b="1" i="1" dirty="0" smtClean="0">
                <a:solidFill>
                  <a:srgbClr val="0070C0"/>
                </a:solidFill>
                <a:latin typeface="Eurostile"/>
              </a:rPr>
              <a:t>&gt;&gt; pleinement </a:t>
            </a:r>
            <a:r>
              <a:rPr lang="fr-FR" altLang="fr-FR" sz="1600" b="1" i="1" dirty="0" smtClean="0">
                <a:solidFill>
                  <a:srgbClr val="0070C0"/>
                </a:solidFill>
                <a:latin typeface="Eurostile"/>
                <a:sym typeface="Wingdings" pitchFamily="2" charset="2"/>
              </a:rPr>
              <a:t>assumés par le </a:t>
            </a:r>
            <a:r>
              <a:rPr lang="fr-FR" altLang="fr-FR" sz="1600" b="1" i="1" dirty="0" err="1" smtClean="0">
                <a:solidFill>
                  <a:srgbClr val="0070C0"/>
                </a:solidFill>
                <a:latin typeface="Eurostile"/>
                <a:sym typeface="Wingdings" pitchFamily="2" charset="2"/>
              </a:rPr>
              <a:t>SCoT</a:t>
            </a:r>
            <a:r>
              <a:rPr lang="fr-FR" altLang="fr-FR" sz="1600" b="1" i="1" dirty="0" smtClean="0">
                <a:solidFill>
                  <a:srgbClr val="0070C0"/>
                </a:solidFill>
                <a:latin typeface="Eurostile"/>
                <a:sym typeface="Wingdings" pitchFamily="2" charset="2"/>
              </a:rPr>
              <a:t> GREG</a:t>
            </a:r>
            <a:r>
              <a:rPr lang="fr-FR" altLang="fr-FR" sz="1600" i="1" dirty="0" smtClean="0">
                <a:solidFill>
                  <a:srgbClr val="0070C0"/>
                </a:solidFill>
                <a:latin typeface="Eurostile"/>
              </a:rPr>
              <a:t> </a:t>
            </a:r>
            <a:endParaRPr lang="fr-FR" altLang="fr-FR" sz="1600" i="1" dirty="0">
              <a:solidFill>
                <a:srgbClr val="0070C0"/>
              </a:solidFill>
              <a:latin typeface="Eurostile"/>
            </a:endParaRPr>
          </a:p>
        </p:txBody>
      </p:sp>
      <p:sp>
        <p:nvSpPr>
          <p:cNvPr id="4" name="Accolade fermante 3"/>
          <p:cNvSpPr/>
          <p:nvPr/>
        </p:nvSpPr>
        <p:spPr>
          <a:xfrm>
            <a:off x="6347690" y="2117492"/>
            <a:ext cx="457200" cy="45677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0087718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4294967295"/>
          </p:nvPr>
        </p:nvSpPr>
        <p:spPr>
          <a:xfrm>
            <a:off x="827088" y="2179638"/>
            <a:ext cx="2520950" cy="4364037"/>
          </a:xfrm>
          <a:ln>
            <a:noFill/>
          </a:ln>
        </p:spPr>
        <p:style>
          <a:lnRef idx="2">
            <a:schemeClr val="accent1"/>
          </a:lnRef>
          <a:fillRef idx="1">
            <a:schemeClr val="lt1"/>
          </a:fillRef>
          <a:effectRef idx="0">
            <a:schemeClr val="accent1"/>
          </a:effectRef>
          <a:fontRef idx="minor">
            <a:schemeClr val="dk1"/>
          </a:fontRef>
        </p:style>
        <p:txBody>
          <a:bodyPr wrap="square" lIns="77134" tIns="77134" rIns="77134" bIns="77134" numCol="1" anchor="t" anchorCtr="0" compatLnSpc="1">
            <a:prstTxWarp prst="textNoShape">
              <a:avLst/>
            </a:prstTxWarp>
            <a:normAutofit/>
          </a:bodyPr>
          <a:lstStyle/>
          <a:p>
            <a:pPr marL="252413" indent="-252413" algn="just" eaLnBrk="1" hangingPunct="1">
              <a:spcBef>
                <a:spcPts val="863"/>
              </a:spcBef>
              <a:buClr>
                <a:schemeClr val="tx2"/>
              </a:buClr>
              <a:buFontTx/>
              <a:buAutoNum type="arabicPeriod"/>
              <a:defRPr/>
            </a:pPr>
            <a:r>
              <a:rPr lang="fr-FR" altLang="fr-FR" sz="1400" dirty="0" smtClean="0">
                <a:solidFill>
                  <a:schemeClr val="tx1"/>
                </a:solidFill>
                <a:latin typeface="Arial Narrow" panose="020B0606020202030204" pitchFamily="34" charset="0"/>
                <a:ea typeface="Lucida Sans" panose="020B0602030504020204" pitchFamily="34" charset="0"/>
              </a:rPr>
              <a:t>Lutter contre la périurbanisation et l’éloignement des fonctions urbaines  en visant à </a:t>
            </a:r>
            <a:r>
              <a:rPr lang="fr-FR" altLang="fr-FR" sz="1400" b="1" dirty="0" smtClean="0">
                <a:solidFill>
                  <a:schemeClr val="tx2"/>
                </a:solidFill>
                <a:latin typeface="Arial Narrow" panose="020B0606020202030204" pitchFamily="34" charset="0"/>
                <a:ea typeface="Lucida Sans" panose="020B0602030504020204" pitchFamily="34" charset="0"/>
              </a:rPr>
              <a:t>équilibrer et polariser le développement des territoires</a:t>
            </a:r>
          </a:p>
          <a:p>
            <a:pPr marL="252413" indent="-252413" algn="just" eaLnBrk="1" hangingPunct="1">
              <a:spcBef>
                <a:spcPts val="1800"/>
              </a:spcBef>
              <a:buClr>
                <a:schemeClr val="tx2"/>
              </a:buClr>
              <a:buFontTx/>
              <a:buAutoNum type="arabicPeriod"/>
              <a:defRPr/>
            </a:pPr>
            <a:endParaRPr lang="fr-FR" altLang="fr-FR" sz="1400" b="1" dirty="0" smtClean="0">
              <a:solidFill>
                <a:schemeClr val="tx2"/>
              </a:solidFill>
              <a:latin typeface="Arial Narrow" panose="020B0606020202030204" pitchFamily="34" charset="0"/>
              <a:ea typeface="Lucida Sans" panose="020B0602030504020204" pitchFamily="34" charset="0"/>
            </a:endParaRPr>
          </a:p>
          <a:p>
            <a:pPr marL="252413" indent="-252413" algn="just" eaLnBrk="1" hangingPunct="1">
              <a:spcBef>
                <a:spcPts val="2400"/>
              </a:spcBef>
              <a:buClr>
                <a:schemeClr val="tx2"/>
              </a:buClr>
              <a:buFontTx/>
              <a:buAutoNum type="arabicPeriod"/>
              <a:defRPr/>
            </a:pPr>
            <a:r>
              <a:rPr lang="fr-FR" altLang="fr-FR" sz="1400" b="1" dirty="0" smtClean="0">
                <a:solidFill>
                  <a:schemeClr val="tx2"/>
                </a:solidFill>
                <a:latin typeface="Arial Narrow" panose="020B0606020202030204" pitchFamily="34" charset="0"/>
                <a:ea typeface="Lucida Sans" panose="020B0602030504020204" pitchFamily="34" charset="0"/>
              </a:rPr>
              <a:t>Intensifier l’aménagement des espaces, renforcer la mixité des fonctions et articuler  urbanisme / transport  </a:t>
            </a:r>
            <a:r>
              <a:rPr lang="fr-FR" altLang="fr-FR" sz="1400" dirty="0" smtClean="0">
                <a:solidFill>
                  <a:schemeClr val="tx1"/>
                </a:solidFill>
                <a:latin typeface="Arial Narrow" panose="020B0606020202030204" pitchFamily="34" charset="0"/>
                <a:ea typeface="Lucida Sans" panose="020B0602030504020204" pitchFamily="34" charset="0"/>
              </a:rPr>
              <a:t>pour lutter contre l’étalement urbain et la consommation d’espace</a:t>
            </a:r>
          </a:p>
          <a:p>
            <a:pPr marL="252413" indent="-252413" algn="just" eaLnBrk="1" hangingPunct="1">
              <a:spcBef>
                <a:spcPts val="2400"/>
              </a:spcBef>
              <a:buClr>
                <a:schemeClr val="tx2"/>
              </a:buClr>
              <a:buFontTx/>
              <a:buAutoNum type="arabicPeriod"/>
              <a:defRPr/>
            </a:pPr>
            <a:r>
              <a:rPr lang="fr-FR" altLang="fr-FR" sz="1400" b="1" dirty="0" smtClean="0">
                <a:solidFill>
                  <a:schemeClr val="tx2"/>
                </a:solidFill>
                <a:latin typeface="Arial Narrow" panose="020B0606020202030204" pitchFamily="34" charset="0"/>
                <a:ea typeface="Lucida Sans" panose="020B0602030504020204" pitchFamily="34" charset="0"/>
              </a:rPr>
              <a:t>Développer un habitat économe en énergie</a:t>
            </a:r>
            <a:endParaRPr lang="fr-FR" altLang="fr-FR" sz="1400" dirty="0" smtClean="0">
              <a:solidFill>
                <a:schemeClr val="tx1"/>
              </a:solidFill>
              <a:latin typeface="Arial Narrow" panose="020B0606020202030204" pitchFamily="34" charset="0"/>
              <a:ea typeface="Lucida Sans" panose="020B0602030504020204" pitchFamily="34" charset="0"/>
            </a:endParaRPr>
          </a:p>
          <a:p>
            <a:pPr marL="252413" indent="-252413" algn="just" eaLnBrk="1" hangingPunct="1">
              <a:spcBef>
                <a:spcPts val="1800"/>
              </a:spcBef>
              <a:buClr>
                <a:schemeClr val="tx2"/>
              </a:buClr>
              <a:buFontTx/>
              <a:buAutoNum type="arabicPeriod"/>
              <a:defRPr/>
            </a:pPr>
            <a:endParaRPr lang="fr-FR" altLang="fr-FR" sz="1400" dirty="0" smtClean="0">
              <a:solidFill>
                <a:schemeClr val="tx1"/>
              </a:solidFill>
              <a:latin typeface="Arial Narrow" panose="020B0606020202030204" pitchFamily="34" charset="0"/>
              <a:ea typeface="Lucida Sans" panose="020B0602030504020204" pitchFamily="34" charset="0"/>
            </a:endParaRPr>
          </a:p>
        </p:txBody>
      </p:sp>
      <p:sp>
        <p:nvSpPr>
          <p:cNvPr id="49155" name="Titre 1"/>
          <p:cNvSpPr>
            <a:spLocks noGrp="1"/>
          </p:cNvSpPr>
          <p:nvPr>
            <p:ph type="title" idx="4294967295"/>
          </p:nvPr>
        </p:nvSpPr>
        <p:spPr bwMode="auto">
          <a:xfrm>
            <a:off x="395288" y="774700"/>
            <a:ext cx="7632700" cy="400050"/>
          </a:xfrm>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normAutofit/>
          </a:bodyPr>
          <a:lstStyle/>
          <a:p>
            <a:pPr algn="l"/>
            <a:r>
              <a:rPr lang="fr-FR" altLang="fr-FR" sz="2000" b="1" dirty="0">
                <a:solidFill>
                  <a:srgbClr val="134399"/>
                </a:solidFill>
                <a:latin typeface="Eurostile"/>
              </a:rPr>
              <a:t>DOO - La stratégie d’efficience énergétique du </a:t>
            </a:r>
            <a:r>
              <a:rPr lang="fr-FR" altLang="fr-FR" sz="2000" b="1" dirty="0" err="1">
                <a:solidFill>
                  <a:srgbClr val="134399"/>
                </a:solidFill>
                <a:latin typeface="Eurostile"/>
              </a:rPr>
              <a:t>SCoT</a:t>
            </a:r>
            <a:endParaRPr lang="fr-FR" altLang="fr-FR" sz="2000" b="1" dirty="0">
              <a:solidFill>
                <a:srgbClr val="134399"/>
              </a:solidFill>
              <a:latin typeface="Eurostile"/>
            </a:endParaRPr>
          </a:p>
        </p:txBody>
      </p:sp>
      <p:sp>
        <p:nvSpPr>
          <p:cNvPr id="7" name="Espace réservé du contenu 2"/>
          <p:cNvSpPr txBox="1">
            <a:spLocks/>
          </p:cNvSpPr>
          <p:nvPr/>
        </p:nvSpPr>
        <p:spPr>
          <a:xfrm>
            <a:off x="827088" y="1196975"/>
            <a:ext cx="7632700" cy="1003300"/>
          </a:xfrm>
          <a:prstGeom prst="rect">
            <a:avLst/>
          </a:prstGeom>
          <a:ln w="25400" cap="flat" cmpd="sng" algn="ctr">
            <a:noFill/>
            <a:prstDash val="solid"/>
          </a:ln>
        </p:spPr>
        <p:style>
          <a:lnRef idx="2">
            <a:schemeClr val="accent1"/>
          </a:lnRef>
          <a:fillRef idx="1">
            <a:schemeClr val="lt1"/>
          </a:fillRef>
          <a:effectRef idx="0">
            <a:schemeClr val="accent1"/>
          </a:effectRef>
          <a:fontRef idx="minor">
            <a:schemeClr val="dk1"/>
          </a:fontRef>
        </p:style>
        <p:txBody>
          <a:bodyPr lIns="35996" tIns="35996" rIns="35996" bIns="35996"/>
          <a:lstStyle>
            <a:lvl1pPr marL="480060" indent="-480060" algn="l" rtl="0" eaLnBrk="1" fontAlgn="base" hangingPunct="1">
              <a:spcBef>
                <a:spcPct val="20000"/>
              </a:spcBef>
              <a:spcAft>
                <a:spcPct val="0"/>
              </a:spcAft>
              <a:buClr>
                <a:srgbClr val="940A1C"/>
              </a:buClr>
              <a:buFont typeface="Wingdings" pitchFamily="2" charset="2"/>
              <a:buChar char="§"/>
              <a:defRPr sz="2800" baseline="0">
                <a:solidFill>
                  <a:srgbClr val="940A1C"/>
                </a:solidFill>
                <a:latin typeface="Arial Narrow" pitchFamily="34" charset="0"/>
                <a:ea typeface="+mn-ea"/>
                <a:cs typeface="Lucida Sans" pitchFamily="34" charset="0"/>
              </a:defRPr>
            </a:lvl1pPr>
            <a:lvl2pPr marL="1040130" indent="-400050" algn="l" rtl="0" eaLnBrk="1" fontAlgn="base" hangingPunct="1">
              <a:spcBef>
                <a:spcPct val="20000"/>
              </a:spcBef>
              <a:spcAft>
                <a:spcPct val="0"/>
              </a:spcAft>
              <a:buClr>
                <a:srgbClr val="F07F0A"/>
              </a:buClr>
              <a:buFont typeface="Arial" pitchFamily="34" charset="0"/>
              <a:buChar char="•"/>
              <a:defRPr sz="2200" baseline="0">
                <a:solidFill>
                  <a:srgbClr val="373739"/>
                </a:solidFill>
                <a:latin typeface="Arial Narrow" pitchFamily="34" charset="0"/>
                <a:ea typeface="+mn-ea"/>
                <a:cs typeface="+mn-cs"/>
              </a:defRPr>
            </a:lvl2pPr>
            <a:lvl3pPr marL="1600200" indent="-320040" algn="l" rtl="0" eaLnBrk="1" fontAlgn="base" hangingPunct="1">
              <a:spcBef>
                <a:spcPct val="20000"/>
              </a:spcBef>
              <a:spcAft>
                <a:spcPct val="0"/>
              </a:spcAft>
              <a:buClr>
                <a:srgbClr val="F07F0A"/>
              </a:buClr>
              <a:buFont typeface="Wingdings" pitchFamily="2" charset="2"/>
              <a:buChar char="§"/>
              <a:defRPr sz="2000" baseline="0">
                <a:solidFill>
                  <a:srgbClr val="373739"/>
                </a:solidFill>
                <a:latin typeface="Arial Narrow" pitchFamily="34" charset="0"/>
                <a:ea typeface="+mn-ea"/>
                <a:cs typeface="+mn-cs"/>
              </a:defRPr>
            </a:lvl3pPr>
            <a:lvl4pPr marL="2240280" indent="-320040" algn="l" rtl="0" eaLnBrk="1" fontAlgn="base" hangingPunct="1">
              <a:spcBef>
                <a:spcPct val="20000"/>
              </a:spcBef>
              <a:spcAft>
                <a:spcPct val="0"/>
              </a:spcAft>
              <a:buClr>
                <a:srgbClr val="F07F0A"/>
              </a:buClr>
              <a:buFont typeface="Arial Narrow" pitchFamily="34" charset="0"/>
              <a:buChar char="−"/>
              <a:defRPr sz="1700" baseline="0">
                <a:solidFill>
                  <a:srgbClr val="373739"/>
                </a:solidFill>
                <a:latin typeface="Arial Narrow" pitchFamily="34" charset="0"/>
                <a:ea typeface="+mn-ea"/>
                <a:cs typeface="+mn-cs"/>
              </a:defRPr>
            </a:lvl4pPr>
            <a:lvl5pPr marL="2800350" indent="-240030" algn="l" rtl="0" eaLnBrk="1" fontAlgn="base" hangingPunct="1">
              <a:spcBef>
                <a:spcPct val="20000"/>
              </a:spcBef>
              <a:spcAft>
                <a:spcPct val="0"/>
              </a:spcAft>
              <a:buClr>
                <a:srgbClr val="F07F0A"/>
              </a:buClr>
              <a:buFont typeface="Arial Narrow" pitchFamily="34" charset="0"/>
              <a:buChar char="»"/>
              <a:defRPr sz="1500" baseline="0">
                <a:solidFill>
                  <a:srgbClr val="373739"/>
                </a:solidFill>
                <a:latin typeface="Arial Narrow" pitchFamily="34" charset="0"/>
                <a:ea typeface="+mn-ea"/>
                <a:cs typeface="+mn-cs"/>
              </a:defRPr>
            </a:lvl5pPr>
            <a:lvl6pPr marL="3520440" indent="-320040" algn="l" rtl="0" eaLnBrk="1" fontAlgn="base" hangingPunct="1">
              <a:spcBef>
                <a:spcPct val="20000"/>
              </a:spcBef>
              <a:spcAft>
                <a:spcPct val="0"/>
              </a:spcAft>
              <a:buChar char="»"/>
              <a:defRPr sz="2800">
                <a:solidFill>
                  <a:schemeClr val="dk1"/>
                </a:solidFill>
                <a:latin typeface="+mn-lt"/>
                <a:ea typeface="+mn-ea"/>
                <a:cs typeface="+mn-cs"/>
              </a:defRPr>
            </a:lvl6pPr>
            <a:lvl7pPr marL="4160520" indent="-320040" algn="l" rtl="0" eaLnBrk="1" fontAlgn="base" hangingPunct="1">
              <a:spcBef>
                <a:spcPct val="20000"/>
              </a:spcBef>
              <a:spcAft>
                <a:spcPct val="0"/>
              </a:spcAft>
              <a:buChar char="»"/>
              <a:defRPr sz="2800">
                <a:solidFill>
                  <a:schemeClr val="dk1"/>
                </a:solidFill>
                <a:latin typeface="+mn-lt"/>
                <a:ea typeface="+mn-ea"/>
                <a:cs typeface="+mn-cs"/>
              </a:defRPr>
            </a:lvl7pPr>
            <a:lvl8pPr marL="4800600" indent="-320040" algn="l" rtl="0" eaLnBrk="1" fontAlgn="base" hangingPunct="1">
              <a:spcBef>
                <a:spcPct val="20000"/>
              </a:spcBef>
              <a:spcAft>
                <a:spcPct val="0"/>
              </a:spcAft>
              <a:buChar char="»"/>
              <a:defRPr sz="2800">
                <a:solidFill>
                  <a:schemeClr val="dk1"/>
                </a:solidFill>
                <a:latin typeface="+mn-lt"/>
                <a:ea typeface="+mn-ea"/>
                <a:cs typeface="+mn-cs"/>
              </a:defRPr>
            </a:lvl8pPr>
            <a:lvl9pPr marL="5440680" indent="-320040" algn="l" rtl="0" eaLnBrk="1" fontAlgn="base" hangingPunct="1">
              <a:spcBef>
                <a:spcPct val="20000"/>
              </a:spcBef>
              <a:spcAft>
                <a:spcPct val="0"/>
              </a:spcAft>
              <a:buChar char="»"/>
              <a:defRPr sz="2800">
                <a:solidFill>
                  <a:schemeClr val="dk1"/>
                </a:solidFill>
                <a:latin typeface="+mn-lt"/>
                <a:ea typeface="+mn-ea"/>
                <a:cs typeface="+mn-cs"/>
              </a:defRPr>
            </a:lvl9pPr>
          </a:lstStyle>
          <a:p>
            <a:pPr marL="0" indent="0" algn="just">
              <a:buFont typeface="Wingdings" pitchFamily="2" charset="2"/>
              <a:buNone/>
              <a:defRPr/>
            </a:pPr>
            <a:r>
              <a:rPr lang="fr-FR" sz="1400" dirty="0">
                <a:solidFill>
                  <a:prstClr val="black"/>
                </a:solidFill>
              </a:rPr>
              <a:t>Le SCoT s’inscrit dans les objectifs du </a:t>
            </a:r>
            <a:r>
              <a:rPr lang="fr-FR" sz="1400" b="1" dirty="0"/>
              <a:t>3 x 20</a:t>
            </a:r>
            <a:r>
              <a:rPr lang="fr-FR" sz="1400" dirty="0">
                <a:solidFill>
                  <a:prstClr val="black"/>
                </a:solidFill>
              </a:rPr>
              <a:t>.</a:t>
            </a:r>
          </a:p>
          <a:p>
            <a:pPr marL="0" indent="0" algn="just">
              <a:buFont typeface="Wingdings" pitchFamily="2" charset="2"/>
              <a:buNone/>
              <a:defRPr/>
            </a:pPr>
            <a:r>
              <a:rPr lang="fr-FR" sz="1400" b="1" dirty="0">
                <a:solidFill>
                  <a:prstClr val="black"/>
                </a:solidFill>
              </a:rPr>
              <a:t>Il préconise aux collectivités locales, documents d’urbanisme locaux et projets d’aménagement de contribuer à sa stratégie d’efficience énergétique en mettant en œuvre les orientations et objectifs du SCoT visant à : </a:t>
            </a:r>
            <a:endParaRPr lang="fr-FR" sz="1100" dirty="0">
              <a:solidFill>
                <a:prstClr val="black"/>
              </a:solidFill>
            </a:endParaRPr>
          </a:p>
        </p:txBody>
      </p:sp>
      <p:sp>
        <p:nvSpPr>
          <p:cNvPr id="49158" name="Espace réservé du contenu 12"/>
          <p:cNvSpPr txBox="1">
            <a:spLocks/>
          </p:cNvSpPr>
          <p:nvPr/>
        </p:nvSpPr>
        <p:spPr bwMode="auto">
          <a:xfrm>
            <a:off x="3492500" y="4102100"/>
            <a:ext cx="496728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a:defRPr sz="4200">
                <a:solidFill>
                  <a:srgbClr val="000000"/>
                </a:solidFill>
                <a:latin typeface="Gill Sans" charset="0"/>
                <a:ea typeface="ヒラギノ角ゴ ProN W3" charset="0"/>
                <a:cs typeface="ヒラギノ角ゴ ProN W3" charset="0"/>
                <a:sym typeface="Gill Sans" charset="0"/>
              </a:defRPr>
            </a:lvl1pPr>
            <a:lvl2pPr marL="203200" indent="-203200">
              <a:defRPr sz="4200">
                <a:solidFill>
                  <a:srgbClr val="000000"/>
                </a:solidFill>
                <a:latin typeface="Gill Sans" charset="0"/>
                <a:ea typeface="ヒラギノ角ゴ ProN W3" charset="0"/>
                <a:cs typeface="ヒラギノ角ゴ ProN W3" charset="0"/>
                <a:sym typeface="Gill Sans" charset="0"/>
              </a:defRPr>
            </a:lvl2pPr>
            <a:lvl3pPr marL="630238" indent="-180975">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lvl="1" algn="just" eaLnBrk="1" hangingPunct="1">
              <a:spcBef>
                <a:spcPts val="300"/>
              </a:spcBef>
              <a:buClr>
                <a:srgbClr val="F07F0A"/>
              </a:buClr>
              <a:buFont typeface="Wingdings" pitchFamily="2" charset="2"/>
              <a:buChar char="Ø"/>
            </a:pPr>
            <a:r>
              <a:rPr lang="fr-FR" altLang="fr-FR" sz="1300">
                <a:solidFill>
                  <a:srgbClr val="373739"/>
                </a:solidFill>
                <a:latin typeface="Arial Narrow" pitchFamily="34" charset="0"/>
              </a:rPr>
              <a:t>favoriser la diversification et la compacité de l’habitat : des objectifs chiffrés par secteur,</a:t>
            </a:r>
          </a:p>
          <a:p>
            <a:pPr lvl="1" algn="just" eaLnBrk="1" hangingPunct="1">
              <a:spcBef>
                <a:spcPts val="300"/>
              </a:spcBef>
              <a:buClr>
                <a:srgbClr val="F07F0A"/>
              </a:buClr>
              <a:buFont typeface="Wingdings" pitchFamily="2" charset="2"/>
              <a:buChar char="Ø"/>
            </a:pPr>
            <a:r>
              <a:rPr lang="fr-FR" altLang="fr-FR" sz="1300">
                <a:solidFill>
                  <a:srgbClr val="373739"/>
                </a:solidFill>
                <a:latin typeface="Arial Narrow" pitchFamily="34" charset="0"/>
              </a:rPr>
              <a:t>réduire la consommation de foncier par type d’habitat : superficie moyenne maximale, pour les différents types d’habitat,</a:t>
            </a:r>
          </a:p>
          <a:p>
            <a:pPr lvl="1" algn="just" eaLnBrk="1" hangingPunct="1">
              <a:spcBef>
                <a:spcPts val="300"/>
              </a:spcBef>
              <a:buClr>
                <a:srgbClr val="F07F0A"/>
              </a:buClr>
              <a:buFont typeface="Wingdings" pitchFamily="2" charset="2"/>
              <a:buChar char="Ø"/>
            </a:pPr>
            <a:r>
              <a:rPr lang="fr-FR" altLang="fr-FR" sz="1300">
                <a:solidFill>
                  <a:srgbClr val="373739"/>
                </a:solidFill>
                <a:latin typeface="Arial Narrow" pitchFamily="34" charset="0"/>
              </a:rPr>
              <a:t>intensifier les espaces les mieux équipés et les mieux desservis : au sein des « espaces préférentiels du développement », desservi par les TC…</a:t>
            </a:r>
          </a:p>
        </p:txBody>
      </p:sp>
      <p:sp>
        <p:nvSpPr>
          <p:cNvPr id="15" name="Espace réservé du contenu 12"/>
          <p:cNvSpPr txBox="1">
            <a:spLocks/>
          </p:cNvSpPr>
          <p:nvPr/>
        </p:nvSpPr>
        <p:spPr>
          <a:xfrm>
            <a:off x="3492500" y="2182813"/>
            <a:ext cx="4967288" cy="1739900"/>
          </a:xfrm>
          <a:prstGeom prst="rect">
            <a:avLst/>
          </a:prstGeom>
        </p:spPr>
        <p:txBody>
          <a:bodyPr/>
          <a:lstStyle>
            <a:lvl1pPr marL="180975" indent="-180975" algn="l" rtl="0" eaLnBrk="1" fontAlgn="base" hangingPunct="1">
              <a:spcBef>
                <a:spcPct val="20000"/>
              </a:spcBef>
              <a:spcAft>
                <a:spcPct val="0"/>
              </a:spcAft>
              <a:buClr>
                <a:srgbClr val="373739"/>
              </a:buClr>
              <a:buFont typeface="Arial" pitchFamily="34" charset="0"/>
              <a:buChar char="•"/>
              <a:defRPr sz="1600" baseline="0">
                <a:solidFill>
                  <a:srgbClr val="373739"/>
                </a:solidFill>
                <a:latin typeface="Arial Narrow" pitchFamily="34" charset="0"/>
                <a:ea typeface="+mn-ea"/>
                <a:cs typeface="Lucida Sans" pitchFamily="34" charset="0"/>
              </a:defRPr>
            </a:lvl1pPr>
            <a:lvl2pPr marL="449263" indent="-182563" algn="l" rtl="0" eaLnBrk="1" fontAlgn="base" hangingPunct="1">
              <a:spcBef>
                <a:spcPct val="20000"/>
              </a:spcBef>
              <a:spcAft>
                <a:spcPct val="0"/>
              </a:spcAft>
              <a:buClr>
                <a:srgbClr val="373739"/>
              </a:buClr>
              <a:buFont typeface="Lucida Sans" pitchFamily="34" charset="0"/>
              <a:buChar char="−"/>
              <a:defRPr sz="1400" baseline="0">
                <a:solidFill>
                  <a:srgbClr val="373739"/>
                </a:solidFill>
                <a:latin typeface="Arial Narrow" pitchFamily="34" charset="0"/>
                <a:ea typeface="+mn-ea"/>
                <a:cs typeface="Lucida Sans" pitchFamily="34" charset="0"/>
              </a:defRPr>
            </a:lvl2pPr>
            <a:lvl3pPr marL="630238" indent="-180975" algn="l" rtl="0" eaLnBrk="1" fontAlgn="base" hangingPunct="1">
              <a:spcBef>
                <a:spcPct val="20000"/>
              </a:spcBef>
              <a:spcAft>
                <a:spcPct val="0"/>
              </a:spcAft>
              <a:buClr>
                <a:srgbClr val="373739"/>
              </a:buClr>
              <a:buFont typeface="Arial" pitchFamily="34" charset="0"/>
              <a:buChar char="•"/>
              <a:defRPr sz="1200" baseline="0">
                <a:solidFill>
                  <a:srgbClr val="373739"/>
                </a:solidFill>
                <a:latin typeface="Arial Narrow" pitchFamily="34" charset="0"/>
                <a:ea typeface="+mn-ea"/>
                <a:cs typeface="Lucida Sans" pitchFamily="34" charset="0"/>
              </a:defRPr>
            </a:lvl3pPr>
            <a:lvl4pPr marL="1600200" indent="-228600" algn="l" rtl="0" eaLnBrk="1" fontAlgn="base" hangingPunct="1">
              <a:spcBef>
                <a:spcPct val="20000"/>
              </a:spcBef>
              <a:spcAft>
                <a:spcPct val="0"/>
              </a:spcAft>
              <a:buClr>
                <a:srgbClr val="373739"/>
              </a:buClr>
              <a:buFont typeface="Lucida Sans" pitchFamily="34" charset="0"/>
              <a:buChar char="−"/>
              <a:defRPr sz="1200" baseline="0">
                <a:solidFill>
                  <a:srgbClr val="373739"/>
                </a:solidFill>
                <a:latin typeface="Arial Narrow" pitchFamily="34" charset="0"/>
                <a:ea typeface="+mn-ea"/>
                <a:cs typeface="Lucida Sans" pitchFamily="34" charset="0"/>
              </a:defRPr>
            </a:lvl4pPr>
            <a:lvl5pPr marL="2057400" indent="-228600" algn="l" rtl="0" eaLnBrk="1" fontAlgn="base" hangingPunct="1">
              <a:spcBef>
                <a:spcPct val="20000"/>
              </a:spcBef>
              <a:spcAft>
                <a:spcPct val="0"/>
              </a:spcAft>
              <a:buClr>
                <a:srgbClr val="373739"/>
              </a:buClr>
              <a:buFont typeface="Lucida Sans" pitchFamily="34" charset="0"/>
              <a:buChar char="»"/>
              <a:defRPr sz="1000" baseline="0">
                <a:solidFill>
                  <a:srgbClr val="373739"/>
                </a:solidFill>
                <a:latin typeface="Arial Narrow" pitchFamily="34" charset="0"/>
                <a:ea typeface="+mn-ea"/>
                <a:cs typeface="Lucida Sans" pitchFamily="34"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0" lvl="1" indent="0" algn="just">
              <a:spcBef>
                <a:spcPts val="300"/>
              </a:spcBef>
              <a:buClr>
                <a:srgbClr val="F07F0A"/>
              </a:buClr>
              <a:buFont typeface="Lucida Sans" pitchFamily="34" charset="0"/>
              <a:buNone/>
              <a:defRPr/>
            </a:pPr>
            <a:r>
              <a:rPr lang="fr-FR" sz="1300" dirty="0"/>
              <a:t>Organisation </a:t>
            </a:r>
            <a:r>
              <a:rPr lang="fr-FR" sz="1300" dirty="0" smtClean="0"/>
              <a:t>en fonction de </a:t>
            </a:r>
            <a:r>
              <a:rPr lang="fr-FR" sz="1300" dirty="0"/>
              <a:t>:</a:t>
            </a:r>
          </a:p>
          <a:p>
            <a:pPr marL="203200" lvl="1" indent="-203200" algn="just">
              <a:spcBef>
                <a:spcPts val="300"/>
              </a:spcBef>
              <a:buClr>
                <a:srgbClr val="F07F0A"/>
              </a:buClr>
              <a:buFont typeface="Wingdings" pitchFamily="2" charset="2"/>
              <a:buChar char="Ø"/>
              <a:defRPr/>
            </a:pPr>
            <a:r>
              <a:rPr lang="fr-FR" sz="1300" dirty="0"/>
              <a:t>l’armature urbaine et du développement par secteur,</a:t>
            </a:r>
          </a:p>
          <a:p>
            <a:pPr marL="203200" lvl="1" indent="-203200" algn="just">
              <a:spcBef>
                <a:spcPts val="300"/>
              </a:spcBef>
              <a:buClr>
                <a:srgbClr val="F07F0A"/>
              </a:buClr>
              <a:buFont typeface="Wingdings" pitchFamily="2" charset="2"/>
              <a:buChar char="Ø"/>
              <a:defRPr/>
            </a:pPr>
            <a:r>
              <a:rPr lang="fr-FR" sz="1300" dirty="0"/>
              <a:t>production de logements et de sa localisation,</a:t>
            </a:r>
          </a:p>
          <a:p>
            <a:pPr marL="203200" lvl="1" indent="-203200" algn="just">
              <a:spcBef>
                <a:spcPts val="300"/>
              </a:spcBef>
              <a:buClr>
                <a:srgbClr val="F07F0A"/>
              </a:buClr>
              <a:buFont typeface="Wingdings" pitchFamily="2" charset="2"/>
              <a:buChar char="Ø"/>
              <a:defRPr/>
            </a:pPr>
            <a:r>
              <a:rPr lang="fr-FR" sz="1300" dirty="0"/>
              <a:t>rééquilibrage, de polarisation et de localisation de l’offre commerciale,</a:t>
            </a:r>
          </a:p>
          <a:p>
            <a:pPr marL="203200" lvl="1" indent="-203200" algn="just">
              <a:spcBef>
                <a:spcPts val="300"/>
              </a:spcBef>
              <a:buClr>
                <a:srgbClr val="F07F0A"/>
              </a:buClr>
              <a:buFont typeface="Wingdings" pitchFamily="2" charset="2"/>
              <a:buChar char="Ø"/>
              <a:defRPr/>
            </a:pPr>
            <a:r>
              <a:rPr lang="fr-FR" sz="1300" dirty="0"/>
              <a:t>rééquilibrage de la répartition territoriale de l’emploi et de dimensionnement de l’offre d’espaces économiques,</a:t>
            </a:r>
          </a:p>
          <a:p>
            <a:pPr marL="203200" lvl="1" indent="-203200" algn="just">
              <a:spcBef>
                <a:spcPts val="300"/>
              </a:spcBef>
              <a:buClr>
                <a:srgbClr val="F07F0A"/>
              </a:buClr>
              <a:buFont typeface="Wingdings" pitchFamily="2" charset="2"/>
              <a:buChar char="Ø"/>
              <a:defRPr/>
            </a:pPr>
            <a:r>
              <a:rPr lang="fr-FR" sz="1300" dirty="0"/>
              <a:t>l’offre de déplacements.</a:t>
            </a:r>
          </a:p>
        </p:txBody>
      </p:sp>
      <p:sp>
        <p:nvSpPr>
          <p:cNvPr id="49160" name="Flèche courbée vers la droite 15"/>
          <p:cNvSpPr>
            <a:spLocks noChangeArrowheads="1"/>
          </p:cNvSpPr>
          <p:nvPr/>
        </p:nvSpPr>
        <p:spPr bwMode="auto">
          <a:xfrm>
            <a:off x="395288" y="3419475"/>
            <a:ext cx="369887" cy="873125"/>
          </a:xfrm>
          <a:prstGeom prst="curvedRightArrow">
            <a:avLst>
              <a:gd name="adj1" fmla="val 25004"/>
              <a:gd name="adj2" fmla="val 49986"/>
              <a:gd name="adj3" fmla="val 25000"/>
            </a:avLst>
          </a:prstGeom>
          <a:solidFill>
            <a:schemeClr val="tx2"/>
          </a:solidFill>
          <a:ln w="9525" algn="ctr">
            <a:solidFill>
              <a:schemeClr val="tx1"/>
            </a:solidFill>
            <a:round/>
            <a:headEnd/>
            <a:tailEnd/>
          </a:ln>
        </p:spPr>
        <p:txBody>
          <a:bodyPr lIns="65306" tIns="32653" rIns="65306" bIns="32653"/>
          <a:lstStyle>
            <a:lvl1pPr defTabSz="652463">
              <a:defRPr sz="4200">
                <a:solidFill>
                  <a:srgbClr val="000000"/>
                </a:solidFill>
                <a:latin typeface="Gill Sans" charset="0"/>
                <a:ea typeface="ヒラギノ角ゴ ProN W3" charset="0"/>
                <a:cs typeface="ヒラギノ角ゴ ProN W3" charset="0"/>
                <a:sym typeface="Gill Sans" charset="0"/>
              </a:defRPr>
            </a:lvl1pPr>
            <a:lvl2pPr marL="742950" indent="-285750" defTabSz="652463">
              <a:defRPr sz="4200">
                <a:solidFill>
                  <a:srgbClr val="000000"/>
                </a:solidFill>
                <a:latin typeface="Gill Sans" charset="0"/>
                <a:ea typeface="ヒラギノ角ゴ ProN W3" charset="0"/>
                <a:cs typeface="ヒラギノ角ゴ ProN W3" charset="0"/>
                <a:sym typeface="Gill Sans" charset="0"/>
              </a:defRPr>
            </a:lvl2pPr>
            <a:lvl3pPr marL="1143000" indent="-228600" defTabSz="652463">
              <a:defRPr sz="4200">
                <a:solidFill>
                  <a:srgbClr val="000000"/>
                </a:solidFill>
                <a:latin typeface="Gill Sans" charset="0"/>
                <a:ea typeface="ヒラギノ角ゴ ProN W3" charset="0"/>
                <a:cs typeface="ヒラギノ角ゴ ProN W3" charset="0"/>
                <a:sym typeface="Gill Sans" charset="0"/>
              </a:defRPr>
            </a:lvl3pPr>
            <a:lvl4pPr marL="1600200" indent="-228600" defTabSz="652463">
              <a:defRPr sz="4200">
                <a:solidFill>
                  <a:srgbClr val="000000"/>
                </a:solidFill>
                <a:latin typeface="Gill Sans" charset="0"/>
                <a:ea typeface="ヒラギノ角ゴ ProN W3" charset="0"/>
                <a:cs typeface="ヒラギノ角ゴ ProN W3" charset="0"/>
                <a:sym typeface="Gill Sans" charset="0"/>
              </a:defRPr>
            </a:lvl4pPr>
            <a:lvl5pPr marL="2057400" indent="-228600" defTabSz="652463">
              <a:defRPr sz="4200">
                <a:solidFill>
                  <a:srgbClr val="000000"/>
                </a:solidFill>
                <a:latin typeface="Gill Sans" charset="0"/>
                <a:ea typeface="ヒラギノ角ゴ ProN W3" charset="0"/>
                <a:cs typeface="ヒラギノ角ゴ ProN W3" charset="0"/>
                <a:sym typeface="Gill Sans" charset="0"/>
              </a:defRPr>
            </a:lvl5pPr>
            <a:lvl6pPr marL="25146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endParaRPr lang="fr-FR" altLang="fr-FR" sz="1700">
              <a:latin typeface="Arial" charset="0"/>
              <a:ea typeface="ＭＳ Ｐゴシック" pitchFamily="34" charset="-128"/>
            </a:endParaRPr>
          </a:p>
        </p:txBody>
      </p:sp>
      <p:sp>
        <p:nvSpPr>
          <p:cNvPr id="49161" name="Flèche courbée vers la droite 16"/>
          <p:cNvSpPr>
            <a:spLocks noChangeArrowheads="1"/>
          </p:cNvSpPr>
          <p:nvPr/>
        </p:nvSpPr>
        <p:spPr bwMode="auto">
          <a:xfrm>
            <a:off x="395288" y="1747838"/>
            <a:ext cx="369887" cy="873125"/>
          </a:xfrm>
          <a:prstGeom prst="curvedRightArrow">
            <a:avLst>
              <a:gd name="adj1" fmla="val 25004"/>
              <a:gd name="adj2" fmla="val 49986"/>
              <a:gd name="adj3" fmla="val 25000"/>
            </a:avLst>
          </a:prstGeom>
          <a:solidFill>
            <a:schemeClr val="tx2"/>
          </a:solidFill>
          <a:ln w="9525" algn="ctr">
            <a:solidFill>
              <a:schemeClr val="tx1"/>
            </a:solidFill>
            <a:round/>
            <a:headEnd/>
            <a:tailEnd/>
          </a:ln>
        </p:spPr>
        <p:txBody>
          <a:bodyPr lIns="65306" tIns="32653" rIns="65306" bIns="32653"/>
          <a:lstStyle>
            <a:lvl1pPr defTabSz="652463">
              <a:defRPr sz="4200">
                <a:solidFill>
                  <a:srgbClr val="000000"/>
                </a:solidFill>
                <a:latin typeface="Gill Sans" charset="0"/>
                <a:ea typeface="ヒラギノ角ゴ ProN W3" charset="0"/>
                <a:cs typeface="ヒラギノ角ゴ ProN W3" charset="0"/>
                <a:sym typeface="Gill Sans" charset="0"/>
              </a:defRPr>
            </a:lvl1pPr>
            <a:lvl2pPr marL="742950" indent="-285750" defTabSz="652463">
              <a:defRPr sz="4200">
                <a:solidFill>
                  <a:srgbClr val="000000"/>
                </a:solidFill>
                <a:latin typeface="Gill Sans" charset="0"/>
                <a:ea typeface="ヒラギノ角ゴ ProN W3" charset="0"/>
                <a:cs typeface="ヒラギノ角ゴ ProN W3" charset="0"/>
                <a:sym typeface="Gill Sans" charset="0"/>
              </a:defRPr>
            </a:lvl2pPr>
            <a:lvl3pPr marL="1143000" indent="-228600" defTabSz="652463">
              <a:defRPr sz="4200">
                <a:solidFill>
                  <a:srgbClr val="000000"/>
                </a:solidFill>
                <a:latin typeface="Gill Sans" charset="0"/>
                <a:ea typeface="ヒラギノ角ゴ ProN W3" charset="0"/>
                <a:cs typeface="ヒラギノ角ゴ ProN W3" charset="0"/>
                <a:sym typeface="Gill Sans" charset="0"/>
              </a:defRPr>
            </a:lvl3pPr>
            <a:lvl4pPr marL="1600200" indent="-228600" defTabSz="652463">
              <a:defRPr sz="4200">
                <a:solidFill>
                  <a:srgbClr val="000000"/>
                </a:solidFill>
                <a:latin typeface="Gill Sans" charset="0"/>
                <a:ea typeface="ヒラギノ角ゴ ProN W3" charset="0"/>
                <a:cs typeface="ヒラギノ角ゴ ProN W3" charset="0"/>
                <a:sym typeface="Gill Sans" charset="0"/>
              </a:defRPr>
            </a:lvl4pPr>
            <a:lvl5pPr marL="2057400" indent="-228600" defTabSz="652463">
              <a:defRPr sz="4200">
                <a:solidFill>
                  <a:srgbClr val="000000"/>
                </a:solidFill>
                <a:latin typeface="Gill Sans" charset="0"/>
                <a:ea typeface="ヒラギノ角ゴ ProN W3" charset="0"/>
                <a:cs typeface="ヒラギノ角ゴ ProN W3" charset="0"/>
                <a:sym typeface="Gill Sans" charset="0"/>
              </a:defRPr>
            </a:lvl5pPr>
            <a:lvl6pPr marL="25146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endParaRPr lang="fr-FR" altLang="fr-FR" sz="1700">
              <a:latin typeface="Arial" charset="0"/>
              <a:ea typeface="ＭＳ Ｐゴシック" pitchFamily="34" charset="-128"/>
            </a:endParaRPr>
          </a:p>
        </p:txBody>
      </p:sp>
      <p:sp>
        <p:nvSpPr>
          <p:cNvPr id="49162" name="Rectangle 18"/>
          <p:cNvSpPr>
            <a:spLocks noChangeArrowheads="1"/>
          </p:cNvSpPr>
          <p:nvPr/>
        </p:nvSpPr>
        <p:spPr bwMode="auto">
          <a:xfrm>
            <a:off x="827088" y="2182813"/>
            <a:ext cx="7632700" cy="17399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endParaRPr lang="fr-FR" altLang="fr-FR" sz="2400">
              <a:latin typeface="Arial" charset="0"/>
              <a:ea typeface="ＭＳ Ｐゴシック" pitchFamily="34" charset="-128"/>
            </a:endParaRPr>
          </a:p>
        </p:txBody>
      </p:sp>
      <p:sp>
        <p:nvSpPr>
          <p:cNvPr id="49163" name="Rectangle 19"/>
          <p:cNvSpPr>
            <a:spLocks noChangeArrowheads="1"/>
          </p:cNvSpPr>
          <p:nvPr/>
        </p:nvSpPr>
        <p:spPr bwMode="auto">
          <a:xfrm>
            <a:off x="827088" y="4032250"/>
            <a:ext cx="7632700" cy="13636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endParaRPr lang="fr-FR" altLang="fr-FR" sz="2400">
              <a:latin typeface="Arial" charset="0"/>
              <a:ea typeface="ＭＳ Ｐゴシック" pitchFamily="34" charset="-128"/>
            </a:endParaRPr>
          </a:p>
        </p:txBody>
      </p:sp>
      <p:sp>
        <p:nvSpPr>
          <p:cNvPr id="27" name="Espace réservé du contenu 12"/>
          <p:cNvSpPr txBox="1">
            <a:spLocks/>
          </p:cNvSpPr>
          <p:nvPr/>
        </p:nvSpPr>
        <p:spPr>
          <a:xfrm>
            <a:off x="3492500" y="5664200"/>
            <a:ext cx="4967288" cy="1077913"/>
          </a:xfrm>
          <a:prstGeom prst="rect">
            <a:avLst/>
          </a:prstGeom>
        </p:spPr>
        <p:txBody>
          <a:bodyPr/>
          <a:lstStyle>
            <a:lvl1pPr marL="180975" indent="-180975" algn="l" rtl="0" eaLnBrk="1" fontAlgn="base" hangingPunct="1">
              <a:spcBef>
                <a:spcPct val="20000"/>
              </a:spcBef>
              <a:spcAft>
                <a:spcPct val="0"/>
              </a:spcAft>
              <a:buClr>
                <a:srgbClr val="373739"/>
              </a:buClr>
              <a:buFont typeface="Arial" pitchFamily="34" charset="0"/>
              <a:buChar char="•"/>
              <a:defRPr sz="1600" baseline="0">
                <a:solidFill>
                  <a:srgbClr val="373739"/>
                </a:solidFill>
                <a:latin typeface="Arial Narrow" pitchFamily="34" charset="0"/>
                <a:ea typeface="+mn-ea"/>
                <a:cs typeface="Lucida Sans" pitchFamily="34" charset="0"/>
              </a:defRPr>
            </a:lvl1pPr>
            <a:lvl2pPr marL="449263" indent="-182563" algn="l" rtl="0" eaLnBrk="1" fontAlgn="base" hangingPunct="1">
              <a:spcBef>
                <a:spcPct val="20000"/>
              </a:spcBef>
              <a:spcAft>
                <a:spcPct val="0"/>
              </a:spcAft>
              <a:buClr>
                <a:srgbClr val="373739"/>
              </a:buClr>
              <a:buFont typeface="Lucida Sans" pitchFamily="34" charset="0"/>
              <a:buChar char="−"/>
              <a:defRPr sz="1400" baseline="0">
                <a:solidFill>
                  <a:srgbClr val="373739"/>
                </a:solidFill>
                <a:latin typeface="Arial Narrow" pitchFamily="34" charset="0"/>
                <a:ea typeface="+mn-ea"/>
                <a:cs typeface="Lucida Sans" pitchFamily="34" charset="0"/>
              </a:defRPr>
            </a:lvl2pPr>
            <a:lvl3pPr marL="630238" indent="-180975" algn="l" rtl="0" eaLnBrk="1" fontAlgn="base" hangingPunct="1">
              <a:spcBef>
                <a:spcPct val="20000"/>
              </a:spcBef>
              <a:spcAft>
                <a:spcPct val="0"/>
              </a:spcAft>
              <a:buClr>
                <a:srgbClr val="373739"/>
              </a:buClr>
              <a:buFont typeface="Arial" pitchFamily="34" charset="0"/>
              <a:buChar char="•"/>
              <a:defRPr sz="1200" baseline="0">
                <a:solidFill>
                  <a:srgbClr val="373739"/>
                </a:solidFill>
                <a:latin typeface="Arial Narrow" pitchFamily="34" charset="0"/>
                <a:ea typeface="+mn-ea"/>
                <a:cs typeface="Lucida Sans" pitchFamily="34" charset="0"/>
              </a:defRPr>
            </a:lvl3pPr>
            <a:lvl4pPr marL="1600200" indent="-228600" algn="l" rtl="0" eaLnBrk="1" fontAlgn="base" hangingPunct="1">
              <a:spcBef>
                <a:spcPct val="20000"/>
              </a:spcBef>
              <a:spcAft>
                <a:spcPct val="0"/>
              </a:spcAft>
              <a:buClr>
                <a:srgbClr val="373739"/>
              </a:buClr>
              <a:buFont typeface="Lucida Sans" pitchFamily="34" charset="0"/>
              <a:buChar char="−"/>
              <a:defRPr sz="1200" baseline="0">
                <a:solidFill>
                  <a:srgbClr val="373739"/>
                </a:solidFill>
                <a:latin typeface="Arial Narrow" pitchFamily="34" charset="0"/>
                <a:ea typeface="+mn-ea"/>
                <a:cs typeface="Lucida Sans" pitchFamily="34" charset="0"/>
              </a:defRPr>
            </a:lvl4pPr>
            <a:lvl5pPr marL="2057400" indent="-228600" algn="l" rtl="0" eaLnBrk="1" fontAlgn="base" hangingPunct="1">
              <a:spcBef>
                <a:spcPct val="20000"/>
              </a:spcBef>
              <a:spcAft>
                <a:spcPct val="0"/>
              </a:spcAft>
              <a:buClr>
                <a:srgbClr val="373739"/>
              </a:buClr>
              <a:buFont typeface="Lucida Sans" pitchFamily="34" charset="0"/>
              <a:buChar char="»"/>
              <a:defRPr sz="1000" baseline="0">
                <a:solidFill>
                  <a:srgbClr val="373739"/>
                </a:solidFill>
                <a:latin typeface="Arial Narrow" pitchFamily="34" charset="0"/>
                <a:ea typeface="+mn-ea"/>
                <a:cs typeface="Lucida Sans" pitchFamily="34" charset="0"/>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0" lvl="1" indent="0" algn="just">
              <a:spcBef>
                <a:spcPts val="300"/>
              </a:spcBef>
              <a:buClr>
                <a:srgbClr val="F07F0A"/>
              </a:buClr>
              <a:buFont typeface="Lucida Sans" pitchFamily="34" charset="0"/>
              <a:buNone/>
              <a:defRPr/>
            </a:pPr>
            <a:r>
              <a:rPr lang="fr-FR" sz="1300" dirty="0"/>
              <a:t>pour l’offre de logement neuf et l’adaptation du bâti existant qui doit contribuer :</a:t>
            </a:r>
          </a:p>
          <a:p>
            <a:pPr marL="203200" lvl="1" indent="-203200" algn="just">
              <a:spcBef>
                <a:spcPts val="300"/>
              </a:spcBef>
              <a:buClr>
                <a:srgbClr val="F07F0A"/>
              </a:buClr>
              <a:buFont typeface="Wingdings" pitchFamily="2" charset="2"/>
              <a:buChar char="Ø"/>
              <a:defRPr/>
            </a:pPr>
            <a:r>
              <a:rPr lang="fr-FR" sz="1300" dirty="0"/>
              <a:t>à la réduction de la consommation d’énergie ;</a:t>
            </a:r>
          </a:p>
          <a:p>
            <a:pPr marL="203200" lvl="1" indent="-203200" algn="just">
              <a:spcBef>
                <a:spcPts val="300"/>
              </a:spcBef>
              <a:buClr>
                <a:srgbClr val="F07F0A"/>
              </a:buClr>
              <a:buFont typeface="Wingdings" pitchFamily="2" charset="2"/>
              <a:buChar char="Ø"/>
              <a:defRPr/>
            </a:pPr>
            <a:r>
              <a:rPr lang="fr-FR" sz="1300" dirty="0"/>
              <a:t>au confortement du recours aux énergies renouvelables ;</a:t>
            </a:r>
          </a:p>
          <a:p>
            <a:pPr marL="203200" lvl="1" indent="-203200" algn="just">
              <a:spcBef>
                <a:spcPts val="300"/>
              </a:spcBef>
              <a:buClr>
                <a:srgbClr val="F07F0A"/>
              </a:buClr>
              <a:buFont typeface="Wingdings" pitchFamily="2" charset="2"/>
              <a:buChar char="Ø"/>
              <a:defRPr/>
            </a:pPr>
            <a:r>
              <a:rPr lang="fr-FR" sz="1300" dirty="0"/>
              <a:t>à répondre à la montée de la précarité énergétique des ménages.</a:t>
            </a:r>
          </a:p>
        </p:txBody>
      </p:sp>
      <p:sp>
        <p:nvSpPr>
          <p:cNvPr id="49165" name="Rectangle 27"/>
          <p:cNvSpPr>
            <a:spLocks noChangeArrowheads="1"/>
          </p:cNvSpPr>
          <p:nvPr/>
        </p:nvSpPr>
        <p:spPr bwMode="auto">
          <a:xfrm>
            <a:off x="827088" y="5664200"/>
            <a:ext cx="7632700" cy="107791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endParaRPr lang="fr-FR" altLang="fr-FR" sz="2400">
              <a:latin typeface="Arial" charset="0"/>
              <a:ea typeface="ＭＳ Ｐゴシック" pitchFamily="34" charset="-128"/>
            </a:endParaRPr>
          </a:p>
        </p:txBody>
      </p:sp>
      <p:sp>
        <p:nvSpPr>
          <p:cNvPr id="49166" name="Flèche courbée vers la droite 28"/>
          <p:cNvSpPr>
            <a:spLocks noChangeArrowheads="1"/>
          </p:cNvSpPr>
          <p:nvPr/>
        </p:nvSpPr>
        <p:spPr bwMode="auto">
          <a:xfrm>
            <a:off x="395288" y="5146675"/>
            <a:ext cx="369887" cy="874713"/>
          </a:xfrm>
          <a:prstGeom prst="curvedRightArrow">
            <a:avLst>
              <a:gd name="adj1" fmla="val 25049"/>
              <a:gd name="adj2" fmla="val 50077"/>
              <a:gd name="adj3" fmla="val 25000"/>
            </a:avLst>
          </a:prstGeom>
          <a:solidFill>
            <a:schemeClr val="tx2"/>
          </a:solidFill>
          <a:ln w="9525" algn="ctr">
            <a:solidFill>
              <a:schemeClr val="tx1"/>
            </a:solidFill>
            <a:round/>
            <a:headEnd/>
            <a:tailEnd/>
          </a:ln>
        </p:spPr>
        <p:txBody>
          <a:bodyPr lIns="65306" tIns="32653" rIns="65306" bIns="32653"/>
          <a:lstStyle>
            <a:lvl1pPr defTabSz="652463">
              <a:defRPr sz="4200">
                <a:solidFill>
                  <a:srgbClr val="000000"/>
                </a:solidFill>
                <a:latin typeface="Gill Sans" charset="0"/>
                <a:ea typeface="ヒラギノ角ゴ ProN W3" charset="0"/>
                <a:cs typeface="ヒラギノ角ゴ ProN W3" charset="0"/>
                <a:sym typeface="Gill Sans" charset="0"/>
              </a:defRPr>
            </a:lvl1pPr>
            <a:lvl2pPr marL="742950" indent="-285750" defTabSz="652463">
              <a:defRPr sz="4200">
                <a:solidFill>
                  <a:srgbClr val="000000"/>
                </a:solidFill>
                <a:latin typeface="Gill Sans" charset="0"/>
                <a:ea typeface="ヒラギノ角ゴ ProN W3" charset="0"/>
                <a:cs typeface="ヒラギノ角ゴ ProN W3" charset="0"/>
                <a:sym typeface="Gill Sans" charset="0"/>
              </a:defRPr>
            </a:lvl2pPr>
            <a:lvl3pPr marL="1143000" indent="-228600" defTabSz="652463">
              <a:defRPr sz="4200">
                <a:solidFill>
                  <a:srgbClr val="000000"/>
                </a:solidFill>
                <a:latin typeface="Gill Sans" charset="0"/>
                <a:ea typeface="ヒラギノ角ゴ ProN W3" charset="0"/>
                <a:cs typeface="ヒラギノ角ゴ ProN W3" charset="0"/>
                <a:sym typeface="Gill Sans" charset="0"/>
              </a:defRPr>
            </a:lvl3pPr>
            <a:lvl4pPr marL="1600200" indent="-228600" defTabSz="652463">
              <a:defRPr sz="4200">
                <a:solidFill>
                  <a:srgbClr val="000000"/>
                </a:solidFill>
                <a:latin typeface="Gill Sans" charset="0"/>
                <a:ea typeface="ヒラギノ角ゴ ProN W3" charset="0"/>
                <a:cs typeface="ヒラギノ角ゴ ProN W3" charset="0"/>
                <a:sym typeface="Gill Sans" charset="0"/>
              </a:defRPr>
            </a:lvl4pPr>
            <a:lvl5pPr marL="2057400" indent="-228600" defTabSz="652463">
              <a:defRPr sz="4200">
                <a:solidFill>
                  <a:srgbClr val="000000"/>
                </a:solidFill>
                <a:latin typeface="Gill Sans" charset="0"/>
                <a:ea typeface="ヒラギノ角ゴ ProN W3" charset="0"/>
                <a:cs typeface="ヒラギノ角ゴ ProN W3" charset="0"/>
                <a:sym typeface="Gill Sans" charset="0"/>
              </a:defRPr>
            </a:lvl5pPr>
            <a:lvl6pPr marL="25146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defTabSz="652463"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endParaRPr lang="fr-FR" altLang="fr-FR" sz="1700">
              <a:latin typeface="Arial" charset="0"/>
              <a:ea typeface="ＭＳ Ｐゴシック" pitchFamily="34" charset="-128"/>
            </a:endParaRPr>
          </a:p>
        </p:txBody>
      </p:sp>
    </p:spTree>
    <p:extLst>
      <p:ext uri="{BB962C8B-B14F-4D97-AF65-F5344CB8AC3E}">
        <p14:creationId xmlns:p14="http://schemas.microsoft.com/office/powerpoint/2010/main" val="31168169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0150429_SCoTRUG_Commission_economie_V4">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20150429_SCoTRUG_Commission_economie_V4</Template>
  <TotalTime>3407</TotalTime>
  <Words>1439</Words>
  <Application>Microsoft Macintosh PowerPoint</Application>
  <PresentationFormat>Présentation à l'écran (4:3)</PresentationFormat>
  <Paragraphs>125</Paragraphs>
  <Slides>10</Slides>
  <Notes>7</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20150429_SCoTRUG_Commission_economie_V4</vt:lpstr>
      <vt:lpstr>Présentation PowerPoint</vt:lpstr>
      <vt:lpstr>Présentation PowerPoint</vt:lpstr>
      <vt:lpstr>Présentation PowerPoint</vt:lpstr>
      <vt:lpstr>Présentation PowerPoint</vt:lpstr>
      <vt:lpstr>Présentation PowerPoint</vt:lpstr>
      <vt:lpstr>Présentation PowerPoint</vt:lpstr>
      <vt:lpstr>Zoom sur la loi de transition énergétique pour la croissance verte</vt:lpstr>
      <vt:lpstr>Présentation PowerPoint</vt:lpstr>
      <vt:lpstr>DOO - La stratégie d’efficience énergétique du SCoT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Maryvonne Prevost</dc:creator>
  <cp:lastModifiedBy>Cécile</cp:lastModifiedBy>
  <cp:revision>185</cp:revision>
  <cp:lastPrinted>2017-09-21T06:29:45Z</cp:lastPrinted>
  <dcterms:created xsi:type="dcterms:W3CDTF">2015-04-21T07:28:08Z</dcterms:created>
  <dcterms:modified xsi:type="dcterms:W3CDTF">2017-10-11T08:43:01Z</dcterms:modified>
</cp:coreProperties>
</file>