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5" r:id="rId5"/>
    <p:sldMasterId id="2147483734" r:id="rId6"/>
    <p:sldMasterId id="2147483745" r:id="rId7"/>
    <p:sldMasterId id="2147483747" r:id="rId8"/>
    <p:sldMasterId id="2147483758" r:id="rId9"/>
  </p:sldMasterIdLst>
  <p:notesMasterIdLst>
    <p:notesMasterId r:id="rId32"/>
  </p:notesMasterIdLst>
  <p:handoutMasterIdLst>
    <p:handoutMasterId r:id="rId33"/>
  </p:handoutMasterIdLst>
  <p:sldIdLst>
    <p:sldId id="294" r:id="rId10"/>
    <p:sldId id="1486" r:id="rId11"/>
    <p:sldId id="2452" r:id="rId12"/>
    <p:sldId id="2457" r:id="rId13"/>
    <p:sldId id="2444" r:id="rId14"/>
    <p:sldId id="2446" r:id="rId15"/>
    <p:sldId id="2443" r:id="rId16"/>
    <p:sldId id="2467" r:id="rId17"/>
    <p:sldId id="2520" r:id="rId18"/>
    <p:sldId id="298" r:id="rId19"/>
    <p:sldId id="2445" r:id="rId20"/>
    <p:sldId id="306" r:id="rId21"/>
    <p:sldId id="301" r:id="rId22"/>
    <p:sldId id="315" r:id="rId23"/>
    <p:sldId id="2468" r:id="rId24"/>
    <p:sldId id="2469" r:id="rId25"/>
    <p:sldId id="2470" r:id="rId26"/>
    <p:sldId id="2471" r:id="rId27"/>
    <p:sldId id="2460" r:id="rId28"/>
    <p:sldId id="2455" r:id="rId29"/>
    <p:sldId id="2466" r:id="rId30"/>
    <p:sldId id="293" r:id="rId31"/>
  </p:sldIdLst>
  <p:sldSz cx="9144000" cy="6858000" type="screen4x3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3A52C-C281-27BC-4BB4-D74F2EA5D4D0}" name="Olivier Alexandre" initials="OA" userId="S::olivier.alexandre@scot-region-grenoble.org::908b1193-dd70-49b3-9fee-2b0052b8471d" providerId="AD"/>
  <p188:author id="{4B4E964C-47F5-9AFD-E64D-A6BD4293BCB0}" name="Mathieu Perrin" initials="MP" userId="S::mathieu.perrin@scot-region-grenoble.org::1753dd1e-1482-43d6-a0bf-eb055e0315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2010-2015</c:v>
                </c:pt>
              </c:strCache>
            </c:strRef>
          </c:tx>
          <c:spPr>
            <a:solidFill>
              <a:srgbClr val="FF8181"/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Voironnais</c:v>
                </c:pt>
                <c:pt idx="1">
                  <c:v>Bièvre-Valloire</c:v>
                </c:pt>
                <c:pt idx="2">
                  <c:v>Trièves</c:v>
                </c:pt>
                <c:pt idx="3">
                  <c:v>Grésivaudan</c:v>
                </c:pt>
                <c:pt idx="4">
                  <c:v>Sud Grésivaudan</c:v>
                </c:pt>
                <c:pt idx="5">
                  <c:v>Agglo grenobloise</c:v>
                </c:pt>
                <c:pt idx="6">
                  <c:v>Sud Grenoblois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28</c:v>
                </c:pt>
                <c:pt idx="1">
                  <c:v>39</c:v>
                </c:pt>
                <c:pt idx="2">
                  <c:v>5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3-4589-BEC1-097A3FFA424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2015-2020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Voironnais</c:v>
                </c:pt>
                <c:pt idx="1">
                  <c:v>Bièvre-Valloire</c:v>
                </c:pt>
                <c:pt idx="2">
                  <c:v>Trièves</c:v>
                </c:pt>
                <c:pt idx="3">
                  <c:v>Grésivaudan</c:v>
                </c:pt>
                <c:pt idx="4">
                  <c:v>Sud Grésivaudan</c:v>
                </c:pt>
                <c:pt idx="5">
                  <c:v>Agglo grenobloise</c:v>
                </c:pt>
                <c:pt idx="6">
                  <c:v>Sud Grenoblois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21</c:v>
                </c:pt>
                <c:pt idx="1">
                  <c:v>30</c:v>
                </c:pt>
                <c:pt idx="2">
                  <c:v>2</c:v>
                </c:pt>
                <c:pt idx="3">
                  <c:v>16</c:v>
                </c:pt>
                <c:pt idx="4">
                  <c:v>14</c:v>
                </c:pt>
                <c:pt idx="5">
                  <c:v>19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C3-4589-BEC1-097A3FFA4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0669663"/>
        <c:axId val="1329474687"/>
      </c:barChart>
      <c:catAx>
        <c:axId val="192066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9474687"/>
        <c:crosses val="autoZero"/>
        <c:auto val="1"/>
        <c:lblAlgn val="ctr"/>
        <c:lblOffset val="100"/>
        <c:noMultiLvlLbl val="0"/>
      </c:catAx>
      <c:valAx>
        <c:axId val="132947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066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4-4702-9B51-3E5CA5691B0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9-40D4-8EF9-E8C4A5EF1B5E}"/>
              </c:ext>
            </c:extLst>
          </c:dPt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4-4702-9B51-3E5CA5691B0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EQP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4-4702-9B51-3E5CA5691B0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EXT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4-4702-9B51-3E5CA5691B0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Feuil1!$F$2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9-40D4-8EF9-E8C4A5EF1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706528"/>
        <c:axId val="767862592"/>
      </c:barChart>
      <c:catAx>
        <c:axId val="56970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7862592"/>
        <c:crosses val="autoZero"/>
        <c:auto val="1"/>
        <c:lblAlgn val="ctr"/>
        <c:lblOffset val="100"/>
        <c:noMultiLvlLbl val="0"/>
      </c:catAx>
      <c:valAx>
        <c:axId val="7678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970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95708878527564"/>
          <c:y val="4.1093749999999998E-2"/>
          <c:w val="0.42583831933560679"/>
          <c:h val="0.911937746062992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5-4EB8-85BC-3FABFFA4FEB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5-4EB8-85BC-3FABFFA4FEB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95-4EB8-85BC-3FABFFA4FEB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EQP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95-4EB8-85BC-3FABFFA4FEB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ACT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95-4EB8-85BC-3FABFFA4FEB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HAB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Feuil1!$G$2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95-4EB8-85BC-3FABFFA4FEB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URB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Feuil1!$H$2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95-4EB8-85BC-3FABFFA4F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706528"/>
        <c:axId val="767862592"/>
      </c:barChart>
      <c:catAx>
        <c:axId val="56970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7862592"/>
        <c:crosses val="autoZero"/>
        <c:auto val="1"/>
        <c:lblAlgn val="ctr"/>
        <c:lblOffset val="100"/>
        <c:noMultiLvlLbl val="0"/>
      </c:catAx>
      <c:valAx>
        <c:axId val="767862592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970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27.2</c:v>
                </c:pt>
                <c:pt idx="1">
                  <c:v>10.9</c:v>
                </c:pt>
                <c:pt idx="2">
                  <c:v>44.6</c:v>
                </c:pt>
                <c:pt idx="3">
                  <c:v>48.1</c:v>
                </c:pt>
                <c:pt idx="4">
                  <c:v>25.3</c:v>
                </c:pt>
                <c:pt idx="5">
                  <c:v>14.9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4-4606-BBC2-7560C418D95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7.9</c:v>
                </c:pt>
                <c:pt idx="1">
                  <c:v>37.700000000000003</c:v>
                </c:pt>
                <c:pt idx="2">
                  <c:v>38.700000000000003</c:v>
                </c:pt>
                <c:pt idx="3">
                  <c:v>22.4</c:v>
                </c:pt>
                <c:pt idx="4">
                  <c:v>41.2</c:v>
                </c:pt>
                <c:pt idx="5">
                  <c:v>13.3</c:v>
                </c:pt>
                <c:pt idx="6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4-4606-BBC2-7560C418D95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7.5</c:v>
                </c:pt>
                <c:pt idx="1">
                  <c:v>17</c:v>
                </c:pt>
                <c:pt idx="2">
                  <c:v>7.7</c:v>
                </c:pt>
                <c:pt idx="3">
                  <c:v>17.5</c:v>
                </c:pt>
                <c:pt idx="4">
                  <c:v>19.2</c:v>
                </c:pt>
                <c:pt idx="5">
                  <c:v>3</c:v>
                </c:pt>
                <c:pt idx="6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4-4606-BBC2-7560C418D95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EQP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0">
                  <c:v>20.2</c:v>
                </c:pt>
                <c:pt idx="1">
                  <c:v>3.9</c:v>
                </c:pt>
                <c:pt idx="2">
                  <c:v>17.7</c:v>
                </c:pt>
                <c:pt idx="3">
                  <c:v>7.8</c:v>
                </c:pt>
                <c:pt idx="4">
                  <c:v>31.9</c:v>
                </c:pt>
                <c:pt idx="5">
                  <c:v>6.8</c:v>
                </c:pt>
                <c:pt idx="6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4-4606-BBC2-7560C418D95F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ACT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4.5</c:v>
                </c:pt>
                <c:pt idx="3">
                  <c:v>5.8</c:v>
                </c:pt>
                <c:pt idx="4">
                  <c:v>1.6</c:v>
                </c:pt>
                <c:pt idx="5">
                  <c:v>0.2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4-4606-BBC2-7560C418D95F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HAB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Feuil1!$G$2:$G$8</c:f>
              <c:numCache>
                <c:formatCode>General</c:formatCode>
                <c:ptCount val="7"/>
                <c:pt idx="0">
                  <c:v>9.4</c:v>
                </c:pt>
                <c:pt idx="1">
                  <c:v>5.8</c:v>
                </c:pt>
                <c:pt idx="2">
                  <c:v>12.8</c:v>
                </c:pt>
                <c:pt idx="3">
                  <c:v>26.9</c:v>
                </c:pt>
                <c:pt idx="4">
                  <c:v>2.5</c:v>
                </c:pt>
                <c:pt idx="5">
                  <c:v>2.8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54-4606-BBC2-7560C418D95F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URB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CAPV</c:v>
                </c:pt>
                <c:pt idx="1">
                  <c:v>CCBE</c:v>
                </c:pt>
                <c:pt idx="2">
                  <c:v>BIC</c:v>
                </c:pt>
                <c:pt idx="3">
                  <c:v>SMVIC</c:v>
                </c:pt>
                <c:pt idx="4">
                  <c:v>CCLG</c:v>
                </c:pt>
                <c:pt idx="5">
                  <c:v>CCT</c:v>
                </c:pt>
                <c:pt idx="6">
                  <c:v>GAM</c:v>
                </c:pt>
              </c:strCache>
            </c:strRef>
          </c:cat>
          <c:val>
            <c:numRef>
              <c:f>Feuil1!$H$2:$H$8</c:f>
              <c:numCache>
                <c:formatCode>General</c:formatCode>
                <c:ptCount val="7"/>
                <c:pt idx="0">
                  <c:v>6.5</c:v>
                </c:pt>
                <c:pt idx="1">
                  <c:v>3</c:v>
                </c:pt>
                <c:pt idx="2">
                  <c:v>10.9</c:v>
                </c:pt>
                <c:pt idx="3">
                  <c:v>4.4000000000000004</c:v>
                </c:pt>
                <c:pt idx="4">
                  <c:v>0.7</c:v>
                </c:pt>
                <c:pt idx="5">
                  <c:v>1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54-4606-BBC2-7560C418D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5394943"/>
        <c:axId val="1975431775"/>
      </c:barChart>
      <c:catAx>
        <c:axId val="19553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5431775"/>
        <c:crosses val="autoZero"/>
        <c:auto val="1"/>
        <c:lblAlgn val="ctr"/>
        <c:lblOffset val="100"/>
        <c:noMultiLvlLbl val="0"/>
      </c:catAx>
      <c:valAx>
        <c:axId val="1975431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539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6F0B7E-60B3-4CBB-9A9E-B433AE22C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E6961B-68B0-41FF-86D1-E2AF42A0B0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F852-32C7-4C2C-B221-FFD702FA270C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5175-570F-4F8B-A750-6AF512D48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A4292-DA0D-4F7B-9925-810C382D8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49AC-2A60-4D1B-A667-DA6FB1C74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7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3EF2-360A-4556-B4B1-B0180170ECA6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A7D5-525A-4193-8209-3B411681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9A7D5-525A-4193-8209-3B411681BE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0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682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998B-F661-40E7-A97E-EA9E42DD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39D07-B3BC-4A81-BC1C-DAAE68EA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272F4-6EF6-4B77-A39E-5D4D768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FED6-F523-48E9-84B4-8B2FC8694F0D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612BC-F213-4EB6-A91C-C26BB3F0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05615-B639-4831-9FA6-AF791B38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4EF0A6-2880-4526-A59A-A0E80E33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A4DAB9-14DF-46AE-944B-1F507544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F7E6B-3725-49BD-A5D5-D22ACB2C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F2A-D4E2-4805-9FC5-38BD83A9382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6E6BD-A8D3-4425-99C5-3E521E41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94DC6-1214-45E7-A684-EA1F756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8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38477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34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216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0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7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1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0"/>
            <a:ext cx="1655763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652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90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5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95308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50047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28426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5729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4682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823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852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9897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222594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408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5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9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672550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753663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0705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65526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15643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243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30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00213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026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7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69207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 cstate="email">
                      <a:alphaModFix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3056627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9096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099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0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022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733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0"/>
            <a:ext cx="1655763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9833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4378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300" y="25400"/>
            <a:ext cx="1854200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2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2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2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0F90-F59A-44AF-9CEB-27D16C1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D33D4-0A16-44EE-B001-5F706728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78E21-75D0-4C70-A70D-40A19EFE4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C2D94D-A3BD-4064-81D6-1F02836D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DC4-E68D-4D98-A453-E096FA983FE7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C9119-BCD1-4E93-B53F-5D770D8A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058008-F66A-494F-AD11-239BB7A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8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5853D-35C7-49B0-A5A8-48F2CD06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EAF14-4587-4149-A237-AF8D9AC0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A9A63-D234-445F-87E9-FF763475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C667BA-AA50-4985-A8F0-13E45870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E1A-1B69-41BE-A88F-683275F2B081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63AF54-806A-4C4A-8437-FACE63B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66528-9D67-4414-BCFC-B80E6BA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5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2386" y="419403"/>
            <a:ext cx="884237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F93C0-A6FB-A719-BC75-7B743ED0B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23022" y="122541"/>
            <a:ext cx="593658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sp>
        <p:nvSpPr>
          <p:cNvPr id="4" name="Google Shape;60;p7">
            <a:extLst>
              <a:ext uri="{FF2B5EF4-FFF2-40B4-BE49-F238E27FC236}">
                <a16:creationId xmlns:a16="http://schemas.microsoft.com/office/drawing/2014/main" id="{7E2138D8-51AF-A894-4DDD-BBCEAE1B3DFC}"/>
              </a:ext>
            </a:extLst>
          </p:cNvPr>
          <p:cNvSpPr txBox="1"/>
          <p:nvPr userDrawn="1"/>
        </p:nvSpPr>
        <p:spPr>
          <a:xfrm rot="5400000">
            <a:off x="5354636" y="3068638"/>
            <a:ext cx="6858001" cy="7207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4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6259" y="273237"/>
            <a:ext cx="884237" cy="29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2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5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hyperlink" Target="https://scot-region-grenoble.org/les-documents-du-sco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3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5" Type="http://schemas.openxmlformats.org/officeDocument/2006/relationships/hyperlink" Target="https://www.aurg.fr/11412-geodata.htm" TargetMode="Externa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urg38b.sharepoint.com/:b:/s/SCoTGReG/EYXvvjD3Ys5Mp30k199OKUIBgWiGVlEy2MnbpPrf028O4g?e=HJEbeD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1.png"/><Relationship Id="rId7" Type="http://schemas.openxmlformats.org/officeDocument/2006/relationships/slide" Target="slide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slide" Target="slide1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CC8B5-58CA-4668-8932-FCD18E0F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du SCoT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E97582-A6AF-4333-AB52-8640CE864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33135" y="4287232"/>
            <a:ext cx="5034578" cy="1932594"/>
          </a:xfrm>
        </p:spPr>
        <p:txBody>
          <a:bodyPr/>
          <a:lstStyle/>
          <a:p>
            <a:r>
              <a:rPr lang="fr-FR" dirty="0"/>
              <a:t>Consommation d’espace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0" u="none" dirty="0"/>
              <a:t>Pour les éléments d’ordre méthodologique, se reporter au dossier Organisation générale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0BB164-F9F1-4CBD-A45B-A1AEE18679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/>
              <a:t>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55473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7EF681-F99C-4802-0C74-45AA32D8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46" y="260648"/>
            <a:ext cx="3771054" cy="106302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B06B5-0BDE-562F-5A7D-667B63A5C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3727" y="1639517"/>
            <a:ext cx="6192689" cy="426646"/>
          </a:xfrm>
        </p:spPr>
        <p:txBody>
          <a:bodyPr/>
          <a:lstStyle/>
          <a:p>
            <a:r>
              <a:rPr lang="fr-FR">
                <a:latin typeface="Open Sans"/>
                <a:ea typeface="Open Sans"/>
                <a:cs typeface="Open Sans"/>
              </a:rPr>
              <a:t>Extraits du SCoT de la </a:t>
            </a:r>
            <a:r>
              <a:rPr lang="fr-FR" err="1">
                <a:latin typeface="Open Sans"/>
                <a:ea typeface="Open Sans"/>
                <a:cs typeface="Open Sans"/>
              </a:rPr>
              <a:t>GReG</a:t>
            </a:r>
            <a:endParaRPr lang="fr-FR" sz="14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13FA8-87D1-769C-D0A3-9F7416E27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40868" y="2438941"/>
            <a:ext cx="4706653" cy="3776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Objectifs de limitation de la consommation d’espace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Limites pour la préservation des espaces naturels, agricoles et forestiers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Carte des espaces préférentiels de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1268D3-CD87-50D5-D0A3-49E2DB97236D}"/>
              </a:ext>
            </a:extLst>
          </p:cNvPr>
          <p:cNvSpPr txBox="1"/>
          <p:nvPr/>
        </p:nvSpPr>
        <p:spPr>
          <a:xfrm>
            <a:off x="3106520" y="570239"/>
            <a:ext cx="31936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 bilan 2024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9E8800-86C8-18A0-1AB1-C0534C1D78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3727" y="1309876"/>
            <a:ext cx="2977368" cy="318924"/>
          </a:xfrm>
        </p:spPr>
        <p:txBody>
          <a:bodyPr/>
          <a:lstStyle/>
          <a:p>
            <a:pPr algn="l"/>
            <a:r>
              <a:rPr lang="fr-FR" sz="1600"/>
              <a:t>Ressources complémentaires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A922FE0-BF16-BF95-5C2D-DD1E32FE5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84" y="2438941"/>
            <a:ext cx="3024531" cy="352411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87C53B9-7A70-B72E-38E3-C110D9DDE56A}"/>
              </a:ext>
            </a:extLst>
          </p:cNvPr>
          <p:cNvSpPr txBox="1"/>
          <p:nvPr/>
        </p:nvSpPr>
        <p:spPr>
          <a:xfrm>
            <a:off x="2919898" y="6296494"/>
            <a:ext cx="53276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Toutes les pièces écrites et graphiques sont téléchargeables sur le site internet de l’EP-SCoT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  <a:hlinkClick r:id="rId4"/>
              </a:rPr>
              <a:t>https://scot-region-grenoble.org/les-documents-du-scot/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ＭＳ Ｐゴシック" pitchFamily="34" charset="-128"/>
              <a:cs typeface="+mn-cs"/>
            </a:endParaRPr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DEDDF26C-D87F-8F47-2D70-AF56ED21ED93}"/>
              </a:ext>
            </a:extLst>
          </p:cNvPr>
          <p:cNvSpPr/>
          <p:nvPr/>
        </p:nvSpPr>
        <p:spPr>
          <a:xfrm flipV="1">
            <a:off x="896479" y="5963055"/>
            <a:ext cx="1939201" cy="570807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626C8C-100D-0947-D1D3-561078497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7" y="5978898"/>
            <a:ext cx="87642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Objectifs chiffrés de limitation de la consommation d’espace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sp>
        <p:nvSpPr>
          <p:cNvPr id="14" name="Bouton d'action : Retou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E947D7-0A87-240D-C9BE-5F5DD7801059}"/>
              </a:ext>
            </a:extLst>
          </p:cNvPr>
          <p:cNvSpPr/>
          <p:nvPr/>
        </p:nvSpPr>
        <p:spPr>
          <a:xfrm rot="16200000">
            <a:off x="8279523" y="561127"/>
            <a:ext cx="307771" cy="522011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FED3E5-4003-38AC-E02B-E3E4DBABDCC3}"/>
              </a:ext>
            </a:extLst>
          </p:cNvPr>
          <p:cNvSpPr txBox="1"/>
          <p:nvPr/>
        </p:nvSpPr>
        <p:spPr>
          <a:xfrm>
            <a:off x="8171348" y="95802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E4B336-11E5-EF84-16ED-7D92F2B0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2" y="1052218"/>
            <a:ext cx="3410168" cy="46058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523E6B-7A6B-D3A4-96C1-2F725B7A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2" y="5685451"/>
            <a:ext cx="3390896" cy="5008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992437-2852-913C-2DC5-74359BC79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111" y="976018"/>
            <a:ext cx="3197292" cy="1780646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54ED197-C01B-AAEC-566A-270041C713D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1525" y="1052218"/>
            <a:ext cx="16157" cy="5172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8A91AF3-D3B5-DB2A-5BAD-AD1F798A0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14" y="2521561"/>
            <a:ext cx="2813139" cy="37449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03A271B-ADFB-E056-CAE4-A2BD1E6CC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695" y="3390954"/>
            <a:ext cx="1409119" cy="28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6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Limites pour la préservation des espaces naturels, agricoles et forestiers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F545E-8AEF-0EA0-A7B3-D75F32B97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9" y="949831"/>
            <a:ext cx="4948909" cy="51650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28D53A-FD98-40D9-4AC3-F3A603FBF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32" y="4228422"/>
            <a:ext cx="3433601" cy="16797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5772C2-3D5E-A94F-AD62-CF35D8C36A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209" y="1496589"/>
            <a:ext cx="3076544" cy="245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outon d'action : Retour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2E947D7-0A87-240D-C9BE-5F5DD7801059}"/>
              </a:ext>
            </a:extLst>
          </p:cNvPr>
          <p:cNvSpPr/>
          <p:nvPr/>
        </p:nvSpPr>
        <p:spPr>
          <a:xfrm rot="16200000">
            <a:off x="8294287" y="546363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FED3E5-4003-38AC-E02B-E3E4DBABDCC3}"/>
              </a:ext>
            </a:extLst>
          </p:cNvPr>
          <p:cNvSpPr txBox="1"/>
          <p:nvPr/>
        </p:nvSpPr>
        <p:spPr>
          <a:xfrm>
            <a:off x="8172400" y="949831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200565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Carte des espaces préférentiels de développement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E8671E-0327-AF96-D736-AB57D7426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53" y="953312"/>
            <a:ext cx="5136863" cy="5311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FA4E85-79F0-996F-73BD-A994417AB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18" y="5486664"/>
            <a:ext cx="3854906" cy="7779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415CF9-2083-D4F1-E4C9-F16BAF15C8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413" y="943581"/>
            <a:ext cx="2973411" cy="457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outon d'action : Retour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059743E-6E3F-8A69-FAD6-5215466184C1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AEC8C47-94E4-F719-AFE1-626AB1C7F6F8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33292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7EF681-F99C-4802-0C74-45AA32D8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46" y="260648"/>
            <a:ext cx="3771054" cy="106302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B06B5-0BDE-562F-5A7D-667B63A5C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3727" y="1580435"/>
            <a:ext cx="6192689" cy="642090"/>
          </a:xfrm>
        </p:spPr>
        <p:txBody>
          <a:bodyPr/>
          <a:lstStyle/>
          <a:p>
            <a:r>
              <a:rPr lang="fr-FR">
                <a:latin typeface="Open Sans"/>
                <a:ea typeface="Open Sans"/>
                <a:cs typeface="Open Sans"/>
              </a:rPr>
              <a:t>Eléments d’analyse détaillée</a:t>
            </a:r>
          </a:p>
          <a:p>
            <a:pPr algn="r"/>
            <a:r>
              <a:rPr lang="fr-FR" sz="1400">
                <a:latin typeface="Open Sans"/>
                <a:ea typeface="Open Sans"/>
                <a:cs typeface="Open Sans"/>
              </a:rPr>
              <a:t>Consommation d’espace • ressources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13FA8-87D1-769C-D0A3-9F7416E27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5536" y="2655650"/>
            <a:ext cx="5403114" cy="38638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0" cap="small" spc="-30"/>
              <a:t>Evolution du rythme de consommation d’espace 1999-2021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b="0" cap="small" spc="-30"/>
              <a:t>La consommation d’espace dans la </a:t>
            </a:r>
            <a:r>
              <a:rPr lang="fr-FR" b="0" cap="small" spc="-30" err="1"/>
              <a:t>GReG</a:t>
            </a:r>
            <a:r>
              <a:rPr lang="fr-FR" b="0" cap="small" spc="-30"/>
              <a:t> entre 2010 et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Évolution de la consommation d’espace 2010-2020 par </a:t>
            </a:r>
            <a:r>
              <a:rPr lang="fr-FR" b="0" cap="small" err="1"/>
              <a:t>EPCI</a:t>
            </a:r>
            <a:endParaRPr lang="fr-FR" b="0" cap="small"/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Évolution de la consommation d’espace 2010-2020 par secteur – focale sur l’extension des espaces urbains mixtes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Qualification de la consommation d’espace 2010-2020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b="0" cap="small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1268D3-CD87-50D5-D0A3-49E2DB97236D}"/>
              </a:ext>
            </a:extLst>
          </p:cNvPr>
          <p:cNvSpPr txBox="1"/>
          <p:nvPr/>
        </p:nvSpPr>
        <p:spPr>
          <a:xfrm>
            <a:off x="3106520" y="570239"/>
            <a:ext cx="31936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 bilan 2024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9E8800-86C8-18A0-1AB1-C0534C1D78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3727" y="1309876"/>
            <a:ext cx="2977368" cy="318924"/>
          </a:xfrm>
        </p:spPr>
        <p:txBody>
          <a:bodyPr/>
          <a:lstStyle/>
          <a:p>
            <a:pPr algn="l"/>
            <a:r>
              <a:rPr lang="fr-FR" sz="1600"/>
              <a:t>Ressources complémentaires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DBEF0D-26CE-D2B6-87A9-8CEC5A4017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56" y="1374542"/>
            <a:ext cx="1201560" cy="12087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A3059F4-44DB-06E9-5DDE-A626113B1B6F}"/>
              </a:ext>
            </a:extLst>
          </p:cNvPr>
          <p:cNvSpPr txBox="1"/>
          <p:nvPr/>
        </p:nvSpPr>
        <p:spPr>
          <a:xfrm>
            <a:off x="791829" y="2713620"/>
            <a:ext cx="159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Pour en savoir plus, consulter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6F754A-F4D3-E882-BAD7-AA6BC2BDFB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3317" y="3243694"/>
            <a:ext cx="428165" cy="40011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4DD21F-F73B-C83C-09A2-7BF6FBC96DEE}"/>
              </a:ext>
            </a:extLst>
          </p:cNvPr>
          <p:cNvSpPr txBox="1"/>
          <p:nvPr/>
        </p:nvSpPr>
        <p:spPr>
          <a:xfrm>
            <a:off x="1357508" y="3263179"/>
            <a:ext cx="87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-5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Support GPS 2023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429E9CE-A052-E206-65A2-463FBE021D03}"/>
              </a:ext>
            </a:extLst>
          </p:cNvPr>
          <p:cNvSpPr/>
          <p:nvPr/>
        </p:nvSpPr>
        <p:spPr>
          <a:xfrm>
            <a:off x="823045" y="3221051"/>
            <a:ext cx="1599871" cy="461665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6" name="Image 15">
            <a:hlinkClick r:id="rId5"/>
            <a:extLst>
              <a:ext uri="{FF2B5EF4-FFF2-40B4-BE49-F238E27FC236}">
                <a16:creationId xmlns:a16="http://schemas.microsoft.com/office/drawing/2014/main" id="{FB118CF4-5E49-30B1-4483-5A6DD61620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4139258"/>
            <a:ext cx="1301421" cy="6851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953CF0B-6906-00BC-A8ED-4A44446ABD02}"/>
              </a:ext>
            </a:extLst>
          </p:cNvPr>
          <p:cNvSpPr txBox="1"/>
          <p:nvPr/>
        </p:nvSpPr>
        <p:spPr>
          <a:xfrm>
            <a:off x="803589" y="3758604"/>
            <a:ext cx="162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-5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Géodata sur le site internet de l’Agence d’urbanisme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83AAD5-B3B0-20F1-7E40-24BF82F1B0D8}"/>
              </a:ext>
            </a:extLst>
          </p:cNvPr>
          <p:cNvSpPr/>
          <p:nvPr/>
        </p:nvSpPr>
        <p:spPr>
          <a:xfrm>
            <a:off x="823045" y="3755533"/>
            <a:ext cx="1599871" cy="1088304"/>
          </a:xfrm>
          <a:prstGeom prst="roundRect">
            <a:avLst>
              <a:gd name="adj" fmla="val 7729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31C6A1-1EC9-964B-76B0-2C635C1ED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417" y="5978898"/>
            <a:ext cx="87642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877455A1-BA49-5861-6001-7A9682629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1" y="1412138"/>
            <a:ext cx="8096387" cy="356465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du rythme de consommation d’espace 1999-2021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2952" y="51623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2376" y="920832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F4611-3AF6-2EA3-70BF-D8A4FE8DF7CC}"/>
              </a:ext>
            </a:extLst>
          </p:cNvPr>
          <p:cNvSpPr txBox="1"/>
          <p:nvPr/>
        </p:nvSpPr>
        <p:spPr>
          <a:xfrm>
            <a:off x="640800" y="5105033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1694610-CABB-0374-55C3-CC578B857C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2753" y="5422375"/>
            <a:ext cx="7924796" cy="86412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Une consommation d’espaces agricoles et naturels estimée à près de 5 100 ha entre 1999 et 2021 d’après les fichiers fonciers, dont environ </a:t>
            </a:r>
            <a:r>
              <a:rPr lang="fr-FR" sz="1200" b="1">
                <a:solidFill>
                  <a:schemeClr val="tx1"/>
                </a:solidFill>
              </a:rPr>
              <a:t>1 660 ha entre 2011 et 2021</a:t>
            </a:r>
            <a:r>
              <a:rPr lang="fr-FR" sz="1200">
                <a:solidFill>
                  <a:schemeClr val="tx1"/>
                </a:solidFill>
              </a:rPr>
              <a:t>.</a:t>
            </a:r>
          </a:p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Une dynamique de réduction de la consommation d’espace qui s’inscrit sur le long terme : </a:t>
            </a:r>
            <a:r>
              <a:rPr lang="fr-FR" sz="1200" b="1">
                <a:solidFill>
                  <a:schemeClr val="tx1"/>
                </a:solidFill>
              </a:rPr>
              <a:t>rythme divisé par deux en deux décennies</a:t>
            </a:r>
            <a:r>
              <a:rPr lang="fr-FR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972838-F680-AD9A-7982-3853E8138B8C}"/>
              </a:ext>
            </a:extLst>
          </p:cNvPr>
          <p:cNvSpPr txBox="1"/>
          <p:nvPr/>
        </p:nvSpPr>
        <p:spPr>
          <a:xfrm>
            <a:off x="6551410" y="1154027"/>
            <a:ext cx="244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 la superficie des espaces naturels, agricoles et forestiers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EB7627-9D84-4675-8CAA-B5C733F9A3AD}"/>
              </a:ext>
            </a:extLst>
          </p:cNvPr>
          <p:cNvSpPr txBox="1"/>
          <p:nvPr/>
        </p:nvSpPr>
        <p:spPr>
          <a:xfrm>
            <a:off x="3398930" y="4937973"/>
            <a:ext cx="5468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SAFER - AURG d’après DGFIP (</a:t>
            </a:r>
            <a:r>
              <a:rPr kumimoji="0" lang="fr-FR" sz="1100" b="0" i="1" u="none" strike="noStrike" kern="1200" cap="none" spc="0" normalizeH="0" baseline="0" noProof="0" err="1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Majic</a:t>
            </a: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3) = fichiers fonciers retravaillés par l’OFPI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400BAD-ED7C-6D85-638D-A1BAF6A472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42" y="966554"/>
            <a:ext cx="5101261" cy="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La consommation d’espace dans la </a:t>
            </a:r>
            <a:r>
              <a:rPr lang="fr-FR" sz="1400" b="0" err="1"/>
              <a:t>GreG</a:t>
            </a:r>
            <a:r>
              <a:rPr lang="fr-FR" sz="1400" b="0"/>
              <a:t> entre 2010 et 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2952" y="51623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2376" y="920832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F4611-3AF6-2EA3-70BF-D8A4FE8DF7CC}"/>
              </a:ext>
            </a:extLst>
          </p:cNvPr>
          <p:cNvSpPr txBox="1"/>
          <p:nvPr/>
        </p:nvSpPr>
        <p:spPr>
          <a:xfrm>
            <a:off x="4507004" y="1073370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1694610-CABB-0374-55C3-CC578B857C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38957" y="1390712"/>
            <a:ext cx="4075472" cy="225165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fr-FR" sz="1200">
                <a:solidFill>
                  <a:schemeClr val="tx1"/>
                </a:solidFill>
              </a:rPr>
              <a:t>Au cours de la décennie 2010-2020 :</a:t>
            </a:r>
          </a:p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Un rythme moyen de consommation d’espace d’environ </a:t>
            </a:r>
            <a:r>
              <a:rPr lang="fr-FR" sz="1200" b="1">
                <a:solidFill>
                  <a:schemeClr val="tx1"/>
                </a:solidFill>
              </a:rPr>
              <a:t>200 ha/an </a:t>
            </a:r>
            <a:r>
              <a:rPr lang="fr-FR" sz="1200">
                <a:solidFill>
                  <a:schemeClr val="tx1"/>
                </a:solidFill>
              </a:rPr>
              <a:t>en moyenne </a:t>
            </a:r>
            <a:r>
              <a:rPr lang="fr-FR" sz="1000">
                <a:solidFill>
                  <a:schemeClr val="tx1"/>
                </a:solidFill>
              </a:rPr>
              <a:t>(source : MOS)</a:t>
            </a:r>
          </a:p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Une part prépondérante de la consommation (60%) au profit de l’extension des espaces urbains mixtes</a:t>
            </a:r>
          </a:p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C’est sur ces espaces urbains mixtes que l’effort de limitation de la consommation d’espace a été le plus important (</a:t>
            </a:r>
            <a:r>
              <a:rPr lang="fr-FR" sz="1200" b="1">
                <a:solidFill>
                  <a:schemeClr val="tx1"/>
                </a:solidFill>
              </a:rPr>
              <a:t>–27% entre les deux périodes de 5 ans</a:t>
            </a:r>
            <a:r>
              <a:rPr lang="fr-FR" sz="1200">
                <a:solidFill>
                  <a:schemeClr val="tx1"/>
                </a:solidFill>
              </a:rPr>
              <a:t>)</a:t>
            </a:r>
          </a:p>
          <a:p>
            <a:pPr marL="266700" indent="-266700" algn="just"/>
            <a:r>
              <a:rPr lang="fr-FR" sz="1200">
                <a:solidFill>
                  <a:schemeClr val="tx1"/>
                </a:solidFill>
              </a:rPr>
              <a:t>Une consommation d’espace qui demeure relativement stable au niveau des zones d’activités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EB7627-9D84-4675-8CAA-B5C733F9A3AD}"/>
              </a:ext>
            </a:extLst>
          </p:cNvPr>
          <p:cNvSpPr txBox="1"/>
          <p:nvPr/>
        </p:nvSpPr>
        <p:spPr>
          <a:xfrm>
            <a:off x="2520675" y="5772658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F418C5-42F5-6970-CC70-2703B507CD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38" y="3700568"/>
            <a:ext cx="4587212" cy="23747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483E8F-BE1C-6991-968F-51B068027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3" y="1006557"/>
            <a:ext cx="3494447" cy="277017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24B283-FF87-A779-1F42-15C9300FD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53" y="4189015"/>
            <a:ext cx="3398725" cy="120733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E2E5775-0417-BA10-BB4D-2EE10587C70A}"/>
              </a:ext>
            </a:extLst>
          </p:cNvPr>
          <p:cNvSpPr txBox="1"/>
          <p:nvPr/>
        </p:nvSpPr>
        <p:spPr>
          <a:xfrm>
            <a:off x="817650" y="3679798"/>
            <a:ext cx="58381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686DAD-2467-673A-DA9A-BB6888A9B010}"/>
              </a:ext>
            </a:extLst>
          </p:cNvPr>
          <p:cNvSpPr txBox="1"/>
          <p:nvPr/>
        </p:nvSpPr>
        <p:spPr>
          <a:xfrm>
            <a:off x="1757685" y="3679798"/>
            <a:ext cx="481222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3CCFA1-6DC9-6571-BFD9-A086763035B8}"/>
              </a:ext>
            </a:extLst>
          </p:cNvPr>
          <p:cNvSpPr txBox="1"/>
          <p:nvPr/>
        </p:nvSpPr>
        <p:spPr>
          <a:xfrm>
            <a:off x="2622532" y="3689014"/>
            <a:ext cx="583814" cy="30777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C9957F-B38A-689F-2D71-FAAEAE2B948B}"/>
              </a:ext>
            </a:extLst>
          </p:cNvPr>
          <p:cNvSpPr txBox="1"/>
          <p:nvPr/>
        </p:nvSpPr>
        <p:spPr>
          <a:xfrm>
            <a:off x="3527407" y="3689014"/>
            <a:ext cx="58381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75A43B-AF33-087C-AB91-B0ADFE933CA0}"/>
              </a:ext>
            </a:extLst>
          </p:cNvPr>
          <p:cNvSpPr txBox="1"/>
          <p:nvPr/>
        </p:nvSpPr>
        <p:spPr>
          <a:xfrm>
            <a:off x="2997759" y="1886302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203 ha/an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4E4B58-7D54-6059-5C5E-8D54F5BF67DE}"/>
              </a:ext>
            </a:extLst>
          </p:cNvPr>
          <p:cNvSpPr txBox="1"/>
          <p:nvPr/>
        </p:nvSpPr>
        <p:spPr>
          <a:xfrm>
            <a:off x="5390215" y="4555407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231 ha/an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7C67343-880C-B19F-CFCA-197281AF9E3D}"/>
              </a:ext>
            </a:extLst>
          </p:cNvPr>
          <p:cNvSpPr txBox="1"/>
          <p:nvPr/>
        </p:nvSpPr>
        <p:spPr>
          <a:xfrm>
            <a:off x="7618246" y="4555408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177 ha/an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48863E2-F6CD-80F9-63BD-53B8ACEC1302}"/>
              </a:ext>
            </a:extLst>
          </p:cNvPr>
          <p:cNvSpPr txBox="1"/>
          <p:nvPr/>
        </p:nvSpPr>
        <p:spPr>
          <a:xfrm>
            <a:off x="4373347" y="5952223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F110C78-4DBE-C04A-2CCB-DE9E7A427A47}"/>
              </a:ext>
            </a:extLst>
          </p:cNvPr>
          <p:cNvSpPr txBox="1"/>
          <p:nvPr/>
        </p:nvSpPr>
        <p:spPr>
          <a:xfrm>
            <a:off x="4935688" y="5952222"/>
            <a:ext cx="397865" cy="24622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5AA227-C0A8-5C0A-79C6-1D81C03ED6C2}"/>
              </a:ext>
            </a:extLst>
          </p:cNvPr>
          <p:cNvSpPr txBox="1"/>
          <p:nvPr/>
        </p:nvSpPr>
        <p:spPr>
          <a:xfrm>
            <a:off x="5421876" y="5952221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6063CF9-AC2E-D025-33BA-A721AB3699C1}"/>
              </a:ext>
            </a:extLst>
          </p:cNvPr>
          <p:cNvSpPr txBox="1"/>
          <p:nvPr/>
        </p:nvSpPr>
        <p:spPr>
          <a:xfrm>
            <a:off x="5951266" y="5952220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924D065-E77E-6E4E-F1C7-F326B44DA9B0}"/>
              </a:ext>
            </a:extLst>
          </p:cNvPr>
          <p:cNvSpPr txBox="1"/>
          <p:nvPr/>
        </p:nvSpPr>
        <p:spPr>
          <a:xfrm>
            <a:off x="6662442" y="5961789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58 %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72966EB-6B33-282F-755F-3F638BC21286}"/>
              </a:ext>
            </a:extLst>
          </p:cNvPr>
          <p:cNvSpPr txBox="1"/>
          <p:nvPr/>
        </p:nvSpPr>
        <p:spPr>
          <a:xfrm>
            <a:off x="7224783" y="5961788"/>
            <a:ext cx="397865" cy="24622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37944B5-1CD0-B8F0-363E-8778FAD3535A}"/>
              </a:ext>
            </a:extLst>
          </p:cNvPr>
          <p:cNvSpPr txBox="1"/>
          <p:nvPr/>
        </p:nvSpPr>
        <p:spPr>
          <a:xfrm>
            <a:off x="7710971" y="5961787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FD03FCB-610E-2AFD-45B4-9A800832FEE8}"/>
              </a:ext>
            </a:extLst>
          </p:cNvPr>
          <p:cNvSpPr txBox="1"/>
          <p:nvPr/>
        </p:nvSpPr>
        <p:spPr>
          <a:xfrm>
            <a:off x="8240361" y="5961786"/>
            <a:ext cx="471604" cy="2462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16 %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48F32FAD-3607-BB3C-D25F-851D1D1D1F23}"/>
              </a:ext>
            </a:extLst>
          </p:cNvPr>
          <p:cNvSpPr/>
          <p:nvPr/>
        </p:nvSpPr>
        <p:spPr>
          <a:xfrm>
            <a:off x="6430200" y="4678209"/>
            <a:ext cx="239572" cy="563942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F9074E-36B7-4E06-BEA6-A4D68C53EB3C}"/>
              </a:ext>
            </a:extLst>
          </p:cNvPr>
          <p:cNvSpPr txBox="1"/>
          <p:nvPr/>
        </p:nvSpPr>
        <p:spPr>
          <a:xfrm>
            <a:off x="2010607" y="4266694"/>
            <a:ext cx="14430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urbains mixtes</a:t>
            </a:r>
          </a:p>
        </p:txBody>
      </p:sp>
    </p:spTree>
    <p:extLst>
      <p:ext uri="{BB962C8B-B14F-4D97-AF65-F5344CB8AC3E}">
        <p14:creationId xmlns:p14="http://schemas.microsoft.com/office/powerpoint/2010/main" val="314074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7AA2CF08-E147-1933-E4E3-6DB3D4BF50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631" y="5635069"/>
            <a:ext cx="3443550" cy="652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622C5D3-7796-09B4-D71B-D0F5B33975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" y="1202772"/>
            <a:ext cx="8020050" cy="348895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consommation d’espace 2010-2020 par </a:t>
            </a:r>
            <a:r>
              <a:rPr lang="fr-FR" sz="1400" b="0" err="1"/>
              <a:t>epci</a:t>
            </a:r>
            <a:endParaRPr lang="fr-FR" sz="1400" b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2952" y="51623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2376" y="920832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E9176E-E9F7-C5E1-FF63-BF5A6BD2D2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291" y="5634612"/>
            <a:ext cx="1406917" cy="65299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7BC222-63B5-86A9-A778-873DAB0A3C30}"/>
              </a:ext>
            </a:extLst>
          </p:cNvPr>
          <p:cNvSpPr txBox="1"/>
          <p:nvPr/>
        </p:nvSpPr>
        <p:spPr>
          <a:xfrm>
            <a:off x="1573654" y="857250"/>
            <a:ext cx="624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annuelle de la consommation d’espace (2010-2015 et 2015-2020), en ha/an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149127A-B58A-D25F-C70F-6B1102A49121}"/>
              </a:ext>
            </a:extLst>
          </p:cNvPr>
          <p:cNvSpPr txBox="1"/>
          <p:nvPr/>
        </p:nvSpPr>
        <p:spPr>
          <a:xfrm>
            <a:off x="1086234" y="4691725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31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70CA02-C83A-3D50-A8BD-E3FDCB076F64}"/>
              </a:ext>
            </a:extLst>
          </p:cNvPr>
          <p:cNvSpPr txBox="1"/>
          <p:nvPr/>
        </p:nvSpPr>
        <p:spPr>
          <a:xfrm>
            <a:off x="7240154" y="5634612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87CCD0-C33A-B341-4DB3-14036BB387ED}"/>
              </a:ext>
            </a:extLst>
          </p:cNvPr>
          <p:cNvSpPr txBox="1"/>
          <p:nvPr/>
        </p:nvSpPr>
        <p:spPr>
          <a:xfrm>
            <a:off x="2153103" y="4701290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36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50D49B-0258-2EBD-AF21-61961FC21DB7}"/>
              </a:ext>
            </a:extLst>
          </p:cNvPr>
          <p:cNvSpPr txBox="1"/>
          <p:nvPr/>
        </p:nvSpPr>
        <p:spPr>
          <a:xfrm>
            <a:off x="3162753" y="4691725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9C26DF-D649-7C47-6203-0FAB7FFFECD8}"/>
              </a:ext>
            </a:extLst>
          </p:cNvPr>
          <p:cNvSpPr txBox="1"/>
          <p:nvPr/>
        </p:nvSpPr>
        <p:spPr>
          <a:xfrm>
            <a:off x="4186691" y="4691725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8C4F333-B59B-617B-D0B6-C494A22D40C2}"/>
              </a:ext>
            </a:extLst>
          </p:cNvPr>
          <p:cNvSpPr txBox="1"/>
          <p:nvPr/>
        </p:nvSpPr>
        <p:spPr>
          <a:xfrm>
            <a:off x="5210629" y="4701290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32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28D0337-4824-048E-03ED-E25F3A8A9CAE}"/>
              </a:ext>
            </a:extLst>
          </p:cNvPr>
          <p:cNvSpPr txBox="1"/>
          <p:nvPr/>
        </p:nvSpPr>
        <p:spPr>
          <a:xfrm>
            <a:off x="6234567" y="4691725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22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C2998C9-9392-7BA2-50E9-4B0AC2BB3D7B}"/>
              </a:ext>
            </a:extLst>
          </p:cNvPr>
          <p:cNvSpPr txBox="1"/>
          <p:nvPr/>
        </p:nvSpPr>
        <p:spPr>
          <a:xfrm>
            <a:off x="7258505" y="4701290"/>
            <a:ext cx="77061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ha/an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1158956-7BA5-C5DF-7BAA-27E41E885698}"/>
              </a:ext>
            </a:extLst>
          </p:cNvPr>
          <p:cNvSpPr txBox="1"/>
          <p:nvPr/>
        </p:nvSpPr>
        <p:spPr>
          <a:xfrm>
            <a:off x="1084383" y="5132728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20 %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D72581D-3559-6FFC-C75A-7E19C085052D}"/>
              </a:ext>
            </a:extLst>
          </p:cNvPr>
          <p:cNvSpPr txBox="1"/>
          <p:nvPr/>
        </p:nvSpPr>
        <p:spPr>
          <a:xfrm>
            <a:off x="2153103" y="5136745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22 %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0907F21-C084-7CF0-DDF4-042D2480D17F}"/>
              </a:ext>
            </a:extLst>
          </p:cNvPr>
          <p:cNvSpPr txBox="1"/>
          <p:nvPr/>
        </p:nvSpPr>
        <p:spPr>
          <a:xfrm>
            <a:off x="3150784" y="5142942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+12 %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640213-D3D4-4DB0-857C-934ABC2960A0}"/>
              </a:ext>
            </a:extLst>
          </p:cNvPr>
          <p:cNvSpPr txBox="1"/>
          <p:nvPr/>
        </p:nvSpPr>
        <p:spPr>
          <a:xfrm>
            <a:off x="4180706" y="5132728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33 %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FB9BA78-3CD6-23C9-CA0A-182C697726FF}"/>
              </a:ext>
            </a:extLst>
          </p:cNvPr>
          <p:cNvSpPr txBox="1"/>
          <p:nvPr/>
        </p:nvSpPr>
        <p:spPr>
          <a:xfrm>
            <a:off x="5199881" y="5132728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30 %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032814A-799E-5F77-9A24-855BAE4EC827}"/>
              </a:ext>
            </a:extLst>
          </p:cNvPr>
          <p:cNvSpPr txBox="1"/>
          <p:nvPr/>
        </p:nvSpPr>
        <p:spPr>
          <a:xfrm>
            <a:off x="6240820" y="5132728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42 %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639E7A-0471-0260-F638-099D43906BEC}"/>
              </a:ext>
            </a:extLst>
          </p:cNvPr>
          <p:cNvSpPr txBox="1"/>
          <p:nvPr/>
        </p:nvSpPr>
        <p:spPr>
          <a:xfrm>
            <a:off x="7277031" y="5142942"/>
            <a:ext cx="782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23 %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5 ans</a:t>
            </a:r>
          </a:p>
        </p:txBody>
      </p:sp>
    </p:spTree>
    <p:extLst>
      <p:ext uri="{BB962C8B-B14F-4D97-AF65-F5344CB8AC3E}">
        <p14:creationId xmlns:p14="http://schemas.microsoft.com/office/powerpoint/2010/main" val="408077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C2C133-6B94-C1E6-8AF1-B5F7E49CDE61}"/>
              </a:ext>
            </a:extLst>
          </p:cNvPr>
          <p:cNvSpPr txBox="1"/>
          <p:nvPr/>
        </p:nvSpPr>
        <p:spPr>
          <a:xfrm>
            <a:off x="3905250" y="540722"/>
            <a:ext cx="42215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small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Focale sur l’extension des espaces urbains mixtes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consommation d’espace 2010-2020 par secteur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2952" y="51623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2376" y="920832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87BC222-63B5-86A9-A778-873DAB0A3C30}"/>
              </a:ext>
            </a:extLst>
          </p:cNvPr>
          <p:cNvSpPr txBox="1"/>
          <p:nvPr/>
        </p:nvSpPr>
        <p:spPr>
          <a:xfrm>
            <a:off x="1531114" y="960818"/>
            <a:ext cx="598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annuelle de la consommation d’espaces naturels, agricoles et forestiers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profit des espaces urbains mixtes (2010-2015 et 2015-2020), en ha/an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70CA02-C83A-3D50-A8BD-E3FDCB076F64}"/>
              </a:ext>
            </a:extLst>
          </p:cNvPr>
          <p:cNvSpPr txBox="1"/>
          <p:nvPr/>
        </p:nvSpPr>
        <p:spPr>
          <a:xfrm>
            <a:off x="7240154" y="4535641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82E79D9-4A81-7838-BD37-D399C6B67D9C}"/>
              </a:ext>
            </a:extLst>
          </p:cNvPr>
          <p:cNvCxnSpPr>
            <a:cxnSpLocks/>
          </p:cNvCxnSpPr>
          <p:nvPr/>
        </p:nvCxnSpPr>
        <p:spPr bwMode="auto">
          <a:xfrm>
            <a:off x="4519686" y="5337366"/>
            <a:ext cx="4790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4C76C950-1425-C8B5-0C61-97C392A686A0}"/>
              </a:ext>
            </a:extLst>
          </p:cNvPr>
          <p:cNvSpPr txBox="1"/>
          <p:nvPr/>
        </p:nvSpPr>
        <p:spPr>
          <a:xfrm>
            <a:off x="4924425" y="5172466"/>
            <a:ext cx="3853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Objectif de consommation maximale d’espace non bâti pour les opérations à dominante d’habitat ou mixte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(objectif 5|1 du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SCoT) – établi sur une référence initiale Spot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403ABDD-CA7F-544A-D59C-34786A8930B3}"/>
              </a:ext>
            </a:extLst>
          </p:cNvPr>
          <p:cNvSpPr txBox="1"/>
          <p:nvPr/>
        </p:nvSpPr>
        <p:spPr>
          <a:xfrm>
            <a:off x="4491111" y="5115316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8EFC798-CA54-8107-E2B8-16593FEBA020}"/>
              </a:ext>
            </a:extLst>
          </p:cNvPr>
          <p:cNvGraphicFramePr/>
          <p:nvPr/>
        </p:nvGraphicFramePr>
        <p:xfrm>
          <a:off x="750752" y="1595208"/>
          <a:ext cx="7954599" cy="320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06F8A46-0069-B4D0-69BC-224833A7EDC5}"/>
              </a:ext>
            </a:extLst>
          </p:cNvPr>
          <p:cNvCxnSpPr>
            <a:cxnSpLocks/>
          </p:cNvCxnSpPr>
          <p:nvPr/>
        </p:nvCxnSpPr>
        <p:spPr bwMode="auto">
          <a:xfrm>
            <a:off x="1183944" y="3122579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C6E544E-A8AE-487F-F7FF-3DBA116D8B0C}"/>
              </a:ext>
            </a:extLst>
          </p:cNvPr>
          <p:cNvSpPr txBox="1"/>
          <p:nvPr/>
        </p:nvSpPr>
        <p:spPr>
          <a:xfrm>
            <a:off x="1109589" y="3112545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C9DA1CF-36F0-7497-3BA8-5A14218E1FD2}"/>
              </a:ext>
            </a:extLst>
          </p:cNvPr>
          <p:cNvCxnSpPr>
            <a:cxnSpLocks/>
          </p:cNvCxnSpPr>
          <p:nvPr/>
        </p:nvCxnSpPr>
        <p:spPr bwMode="auto">
          <a:xfrm>
            <a:off x="2269794" y="2900202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B7C8A01-39EC-8FA8-608A-1B49DDFF844D}"/>
              </a:ext>
            </a:extLst>
          </p:cNvPr>
          <p:cNvSpPr txBox="1"/>
          <p:nvPr/>
        </p:nvSpPr>
        <p:spPr>
          <a:xfrm>
            <a:off x="2195439" y="2677825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1369AE2-3123-0B50-4A82-59A2098C5C96}"/>
              </a:ext>
            </a:extLst>
          </p:cNvPr>
          <p:cNvCxnSpPr>
            <a:cxnSpLocks/>
          </p:cNvCxnSpPr>
          <p:nvPr/>
        </p:nvCxnSpPr>
        <p:spPr bwMode="auto">
          <a:xfrm>
            <a:off x="3314700" y="3696727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8FF2B67-86FD-9622-9775-6B1439669D6E}"/>
              </a:ext>
            </a:extLst>
          </p:cNvPr>
          <p:cNvSpPr txBox="1"/>
          <p:nvPr/>
        </p:nvSpPr>
        <p:spPr>
          <a:xfrm>
            <a:off x="3240345" y="3474350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BE927EA-A2C3-D8F6-36C6-5DC26E504B2F}"/>
              </a:ext>
            </a:extLst>
          </p:cNvPr>
          <p:cNvCxnSpPr>
            <a:cxnSpLocks/>
          </p:cNvCxnSpPr>
          <p:nvPr/>
        </p:nvCxnSpPr>
        <p:spPr bwMode="auto">
          <a:xfrm>
            <a:off x="4386336" y="3157685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A255FE5-B615-64A5-F0F1-5F51282204E1}"/>
              </a:ext>
            </a:extLst>
          </p:cNvPr>
          <p:cNvSpPr txBox="1"/>
          <p:nvPr/>
        </p:nvSpPr>
        <p:spPr>
          <a:xfrm>
            <a:off x="4311981" y="2935308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BBABCE9-9776-BE91-D767-B2D1A6217F6E}"/>
              </a:ext>
            </a:extLst>
          </p:cNvPr>
          <p:cNvCxnSpPr>
            <a:cxnSpLocks/>
          </p:cNvCxnSpPr>
          <p:nvPr/>
        </p:nvCxnSpPr>
        <p:spPr bwMode="auto">
          <a:xfrm>
            <a:off x="5467497" y="3388517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58009C6C-FA4D-20C2-7D7F-3345D443086D}"/>
              </a:ext>
            </a:extLst>
          </p:cNvPr>
          <p:cNvSpPr txBox="1"/>
          <p:nvPr/>
        </p:nvSpPr>
        <p:spPr>
          <a:xfrm>
            <a:off x="5393142" y="3166140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C5763A6-F562-9C1D-138D-028CFD96A87B}"/>
              </a:ext>
            </a:extLst>
          </p:cNvPr>
          <p:cNvCxnSpPr>
            <a:cxnSpLocks/>
          </p:cNvCxnSpPr>
          <p:nvPr/>
        </p:nvCxnSpPr>
        <p:spPr bwMode="auto">
          <a:xfrm>
            <a:off x="7544661" y="3620419"/>
            <a:ext cx="1006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842FEE9-65FC-F798-D26F-DDBE828363DF}"/>
              </a:ext>
            </a:extLst>
          </p:cNvPr>
          <p:cNvSpPr txBox="1"/>
          <p:nvPr/>
        </p:nvSpPr>
        <p:spPr>
          <a:xfrm>
            <a:off x="7470306" y="3398042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FE05097-F757-DFF9-865D-97A23072660F}"/>
              </a:ext>
            </a:extLst>
          </p:cNvPr>
          <p:cNvSpPr txBox="1"/>
          <p:nvPr/>
        </p:nvSpPr>
        <p:spPr>
          <a:xfrm>
            <a:off x="6538701" y="2252316"/>
            <a:ext cx="93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 d’objectif SCoT sur ce secteur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115581AC-CAEC-ACB9-C731-ABEFAA79B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35" y="1632315"/>
            <a:ext cx="351935" cy="31570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0ED6424-0087-3B9E-734C-E875D8F34E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45" y="1631692"/>
            <a:ext cx="344604" cy="35648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32E4B5F-BAC9-7878-A80F-272C637C15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275" y="1644592"/>
            <a:ext cx="344604" cy="35648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6833F496-827B-62E5-C2B5-5C0D5F5C52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611" y="1631692"/>
            <a:ext cx="344604" cy="3564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FBACED-C22C-6F54-BBF8-67E787BA1D7E}"/>
              </a:ext>
            </a:extLst>
          </p:cNvPr>
          <p:cNvSpPr txBox="1"/>
          <p:nvPr/>
        </p:nvSpPr>
        <p:spPr>
          <a:xfrm>
            <a:off x="2269177" y="2850512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78E5C9-C588-A32C-8E5D-234605A9AB11}"/>
              </a:ext>
            </a:extLst>
          </p:cNvPr>
          <p:cNvSpPr txBox="1"/>
          <p:nvPr/>
        </p:nvSpPr>
        <p:spPr>
          <a:xfrm>
            <a:off x="4380583" y="4706436"/>
            <a:ext cx="3300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= valeur Spot Thema 2010-2015 (pour info repère)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50A8B7-2FE3-4470-54AB-F7E7F91DB901}"/>
              </a:ext>
            </a:extLst>
          </p:cNvPr>
          <p:cNvSpPr txBox="1"/>
          <p:nvPr/>
        </p:nvSpPr>
        <p:spPr>
          <a:xfrm>
            <a:off x="5427581" y="2873824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ABBC82-D8A7-3423-EC80-F3710EDD1055}"/>
              </a:ext>
            </a:extLst>
          </p:cNvPr>
          <p:cNvGrpSpPr/>
          <p:nvPr/>
        </p:nvGrpSpPr>
        <p:grpSpPr>
          <a:xfrm>
            <a:off x="5768950" y="2052702"/>
            <a:ext cx="486748" cy="399513"/>
            <a:chOff x="5768950" y="2052702"/>
            <a:chExt cx="486748" cy="39951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B0875E3-AE23-65A4-A472-CBE11A72B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950" y="2052702"/>
              <a:ext cx="351935" cy="315707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B521501-4549-3754-1B33-64B2DC9A63F9}"/>
                </a:ext>
              </a:extLst>
            </p:cNvPr>
            <p:cNvSpPr txBox="1"/>
            <p:nvPr/>
          </p:nvSpPr>
          <p:spPr>
            <a:xfrm>
              <a:off x="5986072" y="2144438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7D8CF46-5324-4711-F3AA-D54BE3FC5B92}"/>
              </a:ext>
            </a:extLst>
          </p:cNvPr>
          <p:cNvSpPr txBox="1"/>
          <p:nvPr/>
        </p:nvSpPr>
        <p:spPr>
          <a:xfrm>
            <a:off x="7544044" y="3130941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4D5891-A933-3017-F359-AE3F742C5053}"/>
              </a:ext>
            </a:extLst>
          </p:cNvPr>
          <p:cNvSpPr txBox="1"/>
          <p:nvPr/>
        </p:nvSpPr>
        <p:spPr>
          <a:xfrm>
            <a:off x="6503226" y="2830941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D3D71C3-63F3-D8E0-BC5C-C57D2DA697AA}"/>
              </a:ext>
            </a:extLst>
          </p:cNvPr>
          <p:cNvSpPr txBox="1"/>
          <p:nvPr/>
        </p:nvSpPr>
        <p:spPr>
          <a:xfrm>
            <a:off x="4367538" y="2524848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B815C17-64D6-346B-949F-D6558DAB39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373" y="1652081"/>
            <a:ext cx="351935" cy="3157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CEB5497-F580-3AF5-7D19-6C0DBF0328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89" y="5927865"/>
            <a:ext cx="344604" cy="35648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8BB1E44-59A8-3FE9-4323-4320BCC386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828" y="5971964"/>
            <a:ext cx="351935" cy="31570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57127B6-0999-ED03-8E70-37FF40C6435C}"/>
              </a:ext>
            </a:extLst>
          </p:cNvPr>
          <p:cNvSpPr txBox="1"/>
          <p:nvPr/>
        </p:nvSpPr>
        <p:spPr>
          <a:xfrm>
            <a:off x="4883467" y="5981820"/>
            <a:ext cx="156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favorable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B43BCE4-1CEF-83B6-96DA-64334D26384B}"/>
              </a:ext>
            </a:extLst>
          </p:cNvPr>
          <p:cNvSpPr txBox="1"/>
          <p:nvPr/>
        </p:nvSpPr>
        <p:spPr>
          <a:xfrm>
            <a:off x="6984110" y="5903533"/>
            <a:ext cx="190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Objectif fixé par le SCoT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considéré comme atteint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C91D8FD-744B-7EC9-BC8B-340E865E40A4}"/>
              </a:ext>
            </a:extLst>
          </p:cNvPr>
          <p:cNvCxnSpPr>
            <a:cxnSpLocks/>
          </p:cNvCxnSpPr>
          <p:nvPr/>
        </p:nvCxnSpPr>
        <p:spPr bwMode="auto">
          <a:xfrm>
            <a:off x="4351097" y="4706436"/>
            <a:ext cx="14208" cy="1552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FF47F9C-2BFA-570E-E517-B2F7E421EBCD}"/>
              </a:ext>
            </a:extLst>
          </p:cNvPr>
          <p:cNvSpPr txBox="1"/>
          <p:nvPr/>
        </p:nvSpPr>
        <p:spPr>
          <a:xfrm>
            <a:off x="1205942" y="2705782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595045-F10E-078C-9117-3C489CDA77E9}"/>
              </a:ext>
            </a:extLst>
          </p:cNvPr>
          <p:cNvSpPr txBox="1"/>
          <p:nvPr/>
        </p:nvSpPr>
        <p:spPr>
          <a:xfrm>
            <a:off x="3341791" y="3561828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EDF7E49-1F71-7C76-EE1F-702B3CFB357F}"/>
              </a:ext>
            </a:extLst>
          </p:cNvPr>
          <p:cNvSpPr txBox="1"/>
          <p:nvPr/>
        </p:nvSpPr>
        <p:spPr>
          <a:xfrm>
            <a:off x="864280" y="4856506"/>
            <a:ext cx="334727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/!\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Les évolutions territoriales sur ce secteur (retrait du territoire de Beaurepaire / entrée de la région Saint-Jeannaise) rendent difficile le suivi de cet objectif du SCoT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F4C1DD5-9BA3-D428-5CB4-5A445A46B7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724869" y="4215875"/>
            <a:ext cx="0" cy="640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D3EA6FD0-F873-42BA-F182-9A2F87DBB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60" y="1673638"/>
            <a:ext cx="351935" cy="315707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:a16="http://schemas.microsoft.com/office/drawing/2014/main" id="{6255D847-1B56-7D4D-8EA9-EA0594CF87FB}"/>
              </a:ext>
            </a:extLst>
          </p:cNvPr>
          <p:cNvGrpSpPr/>
          <p:nvPr/>
        </p:nvGrpSpPr>
        <p:grpSpPr>
          <a:xfrm>
            <a:off x="1515045" y="2048347"/>
            <a:ext cx="486748" cy="399513"/>
            <a:chOff x="5768950" y="2052702"/>
            <a:chExt cx="486748" cy="399513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ECE24FA1-FA8D-157B-320A-F1FE31969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950" y="2052702"/>
              <a:ext cx="351935" cy="315707"/>
            </a:xfrm>
            <a:prstGeom prst="rect">
              <a:avLst/>
            </a:prstGeom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9DD7AD3-E3E0-20E8-1408-7B440FFE32E3}"/>
                </a:ext>
              </a:extLst>
            </p:cNvPr>
            <p:cNvSpPr txBox="1"/>
            <p:nvPr/>
          </p:nvSpPr>
          <p:spPr>
            <a:xfrm>
              <a:off x="5986072" y="2144438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A7D7B08-EEA1-2FCD-3ED5-345C79CFC8C5}"/>
              </a:ext>
            </a:extLst>
          </p:cNvPr>
          <p:cNvGrpSpPr/>
          <p:nvPr/>
        </p:nvGrpSpPr>
        <p:grpSpPr>
          <a:xfrm>
            <a:off x="2752577" y="2016689"/>
            <a:ext cx="486748" cy="399513"/>
            <a:chOff x="5768950" y="2052702"/>
            <a:chExt cx="486748" cy="39951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1AE87F5A-A8FB-3CD6-BC8D-8BC48C2A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950" y="2052702"/>
              <a:ext cx="351935" cy="315707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81B9516-FF87-62AA-DC61-CDC6C2F8DA3B}"/>
                </a:ext>
              </a:extLst>
            </p:cNvPr>
            <p:cNvSpPr txBox="1"/>
            <p:nvPr/>
          </p:nvSpPr>
          <p:spPr>
            <a:xfrm>
              <a:off x="5986072" y="2144438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03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D5EC6498-5949-EC19-E086-36014D7959A5}"/>
              </a:ext>
            </a:extLst>
          </p:cNvPr>
          <p:cNvSpPr txBox="1"/>
          <p:nvPr/>
        </p:nvSpPr>
        <p:spPr>
          <a:xfrm>
            <a:off x="5871000" y="1097857"/>
            <a:ext cx="282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 d’espace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dehors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espaces potentiels de développement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3DE06E-59CF-4265-F062-A96F9DC4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760409" y="2004490"/>
            <a:ext cx="2728431" cy="15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Qualification de la consommation d’espace 2010-2020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2952" y="51623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2376" y="932385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70CA02-C83A-3D50-A8BD-E3FDCB076F64}"/>
              </a:ext>
            </a:extLst>
          </p:cNvPr>
          <p:cNvSpPr txBox="1"/>
          <p:nvPr/>
        </p:nvSpPr>
        <p:spPr>
          <a:xfrm>
            <a:off x="6126673" y="6063944"/>
            <a:ext cx="2690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MOS©URBA4, traitement affiné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F494249-80EC-6D95-739E-73DCE317F9D2}"/>
              </a:ext>
            </a:extLst>
          </p:cNvPr>
          <p:cNvSpPr txBox="1"/>
          <p:nvPr/>
        </p:nvSpPr>
        <p:spPr>
          <a:xfrm>
            <a:off x="1276350" y="900753"/>
            <a:ext cx="2843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 d’espace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l’intérieur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 en continuité immédiate des espaces potentiels de développement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BC844-596F-5BA4-DE7D-14944C285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74" y="901076"/>
            <a:ext cx="1227278" cy="113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Flèche : droite 57">
            <a:extLst>
              <a:ext uri="{FF2B5EF4-FFF2-40B4-BE49-F238E27FC236}">
                <a16:creationId xmlns:a16="http://schemas.microsoft.com/office/drawing/2014/main" id="{E077315B-9584-E9BD-0987-533808B37275}"/>
              </a:ext>
            </a:extLst>
          </p:cNvPr>
          <p:cNvSpPr/>
          <p:nvPr/>
        </p:nvSpPr>
        <p:spPr>
          <a:xfrm>
            <a:off x="5229838" y="1577083"/>
            <a:ext cx="593943" cy="216781"/>
          </a:xfrm>
          <a:prstGeom prst="rightArrow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63A51BE4-19A4-6C8C-80C9-F70B4BFA55B6}"/>
              </a:ext>
            </a:extLst>
          </p:cNvPr>
          <p:cNvSpPr/>
          <p:nvPr/>
        </p:nvSpPr>
        <p:spPr>
          <a:xfrm rot="10800000">
            <a:off x="4173353" y="1577083"/>
            <a:ext cx="640254" cy="208213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65414D1-17E7-1EBC-4F71-7C1B56C98B09}"/>
              </a:ext>
            </a:extLst>
          </p:cNvPr>
          <p:cNvSpPr txBox="1"/>
          <p:nvPr/>
        </p:nvSpPr>
        <p:spPr>
          <a:xfrm>
            <a:off x="435482" y="2596655"/>
            <a:ext cx="3260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EC6608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186 ha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EC6608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l’intérieur des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EC6608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enveloppes urbaines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 terrains agricoles / prairies enclavés à l’intérieur des espaces déjà urbanisés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FEBECB5-383F-09D8-2931-28E9359372E7}"/>
              </a:ext>
            </a:extLst>
          </p:cNvPr>
          <p:cNvSpPr txBox="1"/>
          <p:nvPr/>
        </p:nvSpPr>
        <p:spPr>
          <a:xfrm>
            <a:off x="678863" y="4029120"/>
            <a:ext cx="3015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EC6608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1 115 ha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30" normalizeH="0" baseline="0" noProof="0">
                <a:ln>
                  <a:noFill/>
                </a:ln>
                <a:solidFill>
                  <a:srgbClr val="EC6608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kumimoji="0" lang="fr-FR" sz="1200" b="1" i="0" u="none" strike="noStrike" kern="1200" cap="none" spc="-30" normalizeH="0" baseline="0" noProof="0">
                <a:ln>
                  <a:noFill/>
                </a:ln>
                <a:solidFill>
                  <a:srgbClr val="EC6608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extension urbaine</a:t>
            </a:r>
            <a:r>
              <a:rPr kumimoji="0" lang="fr-FR" sz="1200" b="0" i="0" u="none" strike="noStrike" kern="1200" cap="none" spc="-30" normalizeH="0" baseline="0" noProof="0">
                <a:ln>
                  <a:noFill/>
                </a:ln>
                <a:solidFill>
                  <a:srgbClr val="EC6608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fr-FR" sz="1200" b="0" i="0" u="none" strike="noStrike" kern="1200" cap="none" spc="-3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l’intérieur ou en continuité immédiate des espaces potentiels de développement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0430323-6506-0D8D-8A89-B073980DC797}"/>
              </a:ext>
            </a:extLst>
          </p:cNvPr>
          <p:cNvSpPr txBox="1"/>
          <p:nvPr/>
        </p:nvSpPr>
        <p:spPr>
          <a:xfrm>
            <a:off x="2180465" y="1872015"/>
            <a:ext cx="915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1 451 ha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9E88A54-0130-D1C8-8D0E-B88A79A28AF3}"/>
              </a:ext>
            </a:extLst>
          </p:cNvPr>
          <p:cNvSpPr txBox="1"/>
          <p:nvPr/>
        </p:nvSpPr>
        <p:spPr>
          <a:xfrm>
            <a:off x="6825898" y="1853173"/>
            <a:ext cx="76655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512 ha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9914DCA-E31F-BD9A-A404-B355D0ABB030}"/>
              </a:ext>
            </a:extLst>
          </p:cNvPr>
          <p:cNvSpPr txBox="1"/>
          <p:nvPr/>
        </p:nvSpPr>
        <p:spPr>
          <a:xfrm>
            <a:off x="6084041" y="3519681"/>
            <a:ext cx="247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groupes d’urbanisation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D799010-57B6-BF14-66BE-739BB404B7D6}"/>
              </a:ext>
            </a:extLst>
          </p:cNvPr>
          <p:cNvSpPr txBox="1"/>
          <p:nvPr/>
        </p:nvSpPr>
        <p:spPr>
          <a:xfrm>
            <a:off x="6088742" y="3844769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EC660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EC660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habitat diffus</a:t>
            </a:r>
          </a:p>
        </p:txBody>
      </p:sp>
      <p:graphicFrame>
        <p:nvGraphicFramePr>
          <p:cNvPr id="72" name="Graphique 71">
            <a:extLst>
              <a:ext uri="{FF2B5EF4-FFF2-40B4-BE49-F238E27FC236}">
                <a16:creationId xmlns:a16="http://schemas.microsoft.com/office/drawing/2014/main" id="{F250E8C4-1375-7A97-4CC1-E71961F5812F}"/>
              </a:ext>
            </a:extLst>
          </p:cNvPr>
          <p:cNvGraphicFramePr/>
          <p:nvPr/>
        </p:nvGraphicFramePr>
        <p:xfrm>
          <a:off x="4102741" y="2075387"/>
          <a:ext cx="7309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3" name="Graphique 72">
            <a:extLst>
              <a:ext uri="{FF2B5EF4-FFF2-40B4-BE49-F238E27FC236}">
                <a16:creationId xmlns:a16="http://schemas.microsoft.com/office/drawing/2014/main" id="{6156BEFB-92ED-9B33-AD02-F19BB1188E1B}"/>
              </a:ext>
            </a:extLst>
          </p:cNvPr>
          <p:cNvGraphicFramePr/>
          <p:nvPr/>
        </p:nvGraphicFramePr>
        <p:xfrm>
          <a:off x="4696425" y="2067949"/>
          <a:ext cx="9439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E4B7B42A-575A-A32B-8CF0-8CBC9BD2047B}"/>
              </a:ext>
            </a:extLst>
          </p:cNvPr>
          <p:cNvSpPr/>
          <p:nvPr/>
        </p:nvSpPr>
        <p:spPr>
          <a:xfrm>
            <a:off x="5493086" y="5679690"/>
            <a:ext cx="590955" cy="2617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AGR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761225E-2F14-CB90-50B5-217326A00EBF}"/>
              </a:ext>
            </a:extLst>
          </p:cNvPr>
          <p:cNvSpPr/>
          <p:nvPr/>
        </p:nvSpPr>
        <p:spPr>
          <a:xfrm>
            <a:off x="5493086" y="5217409"/>
            <a:ext cx="590955" cy="261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MAT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8BE9232-801A-AB0D-5565-8086D830E3F8}"/>
              </a:ext>
            </a:extLst>
          </p:cNvPr>
          <p:cNvSpPr/>
          <p:nvPr/>
        </p:nvSpPr>
        <p:spPr>
          <a:xfrm>
            <a:off x="5493086" y="4821684"/>
            <a:ext cx="590955" cy="2617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INF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0868473-DDAC-D11B-A86A-F632EEFFE4E7}"/>
              </a:ext>
            </a:extLst>
          </p:cNvPr>
          <p:cNvSpPr/>
          <p:nvPr/>
        </p:nvSpPr>
        <p:spPr>
          <a:xfrm>
            <a:off x="5493086" y="4493422"/>
            <a:ext cx="590955" cy="2617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EQP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0D7EE3-8BBE-9A0D-AB7F-D24DB65B4BA1}"/>
              </a:ext>
            </a:extLst>
          </p:cNvPr>
          <p:cNvSpPr/>
          <p:nvPr/>
        </p:nvSpPr>
        <p:spPr>
          <a:xfrm>
            <a:off x="5493086" y="4188521"/>
            <a:ext cx="590955" cy="261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AF18BD-D254-6FDA-32BE-86857EBF5602}"/>
              </a:ext>
            </a:extLst>
          </p:cNvPr>
          <p:cNvSpPr/>
          <p:nvPr/>
        </p:nvSpPr>
        <p:spPr>
          <a:xfrm>
            <a:off x="5493086" y="3869667"/>
            <a:ext cx="590955" cy="2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HAB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13DA4D-D589-64E8-C522-695A3C98435E}"/>
              </a:ext>
            </a:extLst>
          </p:cNvPr>
          <p:cNvSpPr/>
          <p:nvPr/>
        </p:nvSpPr>
        <p:spPr>
          <a:xfrm>
            <a:off x="5493086" y="3545422"/>
            <a:ext cx="590955" cy="2617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URB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F63972F6-1E96-C1AD-355F-FD081CE5DE51}"/>
              </a:ext>
            </a:extLst>
          </p:cNvPr>
          <p:cNvSpPr txBox="1"/>
          <p:nvPr/>
        </p:nvSpPr>
        <p:spPr>
          <a:xfrm>
            <a:off x="6084041" y="4180150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DC477C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C477C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activité diffuse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8326137-67F5-CE8A-AB1D-CAFF18904786}"/>
              </a:ext>
            </a:extLst>
          </p:cNvPr>
          <p:cNvSpPr txBox="1"/>
          <p:nvPr/>
        </p:nvSpPr>
        <p:spPr>
          <a:xfrm>
            <a:off x="6126673" y="4481769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équipements collectifs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F45AD14-72E1-035E-8722-5423280A783B}"/>
              </a:ext>
            </a:extLst>
          </p:cNvPr>
          <p:cNvSpPr txBox="1"/>
          <p:nvPr/>
        </p:nvSpPr>
        <p:spPr>
          <a:xfrm>
            <a:off x="6126673" y="4828149"/>
            <a:ext cx="1885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infrastructures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C05E159A-B8B2-BAE7-4826-032B69E05433}"/>
              </a:ext>
            </a:extLst>
          </p:cNvPr>
          <p:cNvSpPr txBox="1"/>
          <p:nvPr/>
        </p:nvSpPr>
        <p:spPr>
          <a:xfrm>
            <a:off x="6147025" y="5216298"/>
            <a:ext cx="2415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157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extraction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stockage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matériaux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1902D0-F200-34EC-9D2D-7325EDF836F2}"/>
              </a:ext>
            </a:extLst>
          </p:cNvPr>
          <p:cNvSpPr txBox="1"/>
          <p:nvPr/>
        </p:nvSpPr>
        <p:spPr>
          <a:xfrm>
            <a:off x="6159780" y="5668759"/>
            <a:ext cx="2262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191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forêt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FBE57C38-4139-4556-B3B4-9B54413CB46C}"/>
              </a:ext>
            </a:extLst>
          </p:cNvPr>
          <p:cNvSpPr/>
          <p:nvPr/>
        </p:nvSpPr>
        <p:spPr bwMode="auto">
          <a:xfrm>
            <a:off x="8562989" y="4952544"/>
            <a:ext cx="142362" cy="101863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C85DF5-DCA1-B346-719E-CB641904A5E2}"/>
              </a:ext>
            </a:extLst>
          </p:cNvPr>
          <p:cNvSpPr txBox="1"/>
          <p:nvPr/>
        </p:nvSpPr>
        <p:spPr>
          <a:xfrm rot="16200000">
            <a:off x="8139822" y="5286126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compter à part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00708E-903A-88D3-B1F3-8FFE15396E3F}"/>
              </a:ext>
            </a:extLst>
          </p:cNvPr>
          <p:cNvSpPr txBox="1"/>
          <p:nvPr/>
        </p:nvSpPr>
        <p:spPr>
          <a:xfrm>
            <a:off x="451230" y="5424115"/>
            <a:ext cx="334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équipements collectifs – 87 ha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50000"/>
                    <a:lumOff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infrastructures – 14 ha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extraction et stockage de matériaux – 49 ha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274F61CA-D169-FFBF-64CA-8DC223E555F9}"/>
              </a:ext>
            </a:extLst>
          </p:cNvPr>
          <p:cNvCxnSpPr>
            <a:cxnSpLocks/>
          </p:cNvCxnSpPr>
          <p:nvPr/>
        </p:nvCxnSpPr>
        <p:spPr bwMode="auto">
          <a:xfrm>
            <a:off x="3754930" y="5554317"/>
            <a:ext cx="572190" cy="12537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D2DF2CB-2CE3-F1E8-E255-2653E0859A0A}"/>
              </a:ext>
            </a:extLst>
          </p:cNvPr>
          <p:cNvCxnSpPr>
            <a:cxnSpLocks/>
          </p:cNvCxnSpPr>
          <p:nvPr/>
        </p:nvCxnSpPr>
        <p:spPr bwMode="auto">
          <a:xfrm>
            <a:off x="3756477" y="5775074"/>
            <a:ext cx="5656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E7ED5F9-06D8-AEC5-AA54-FA4853309353}"/>
              </a:ext>
            </a:extLst>
          </p:cNvPr>
          <p:cNvCxnSpPr>
            <a:cxnSpLocks/>
          </p:cNvCxnSpPr>
          <p:nvPr/>
        </p:nvCxnSpPr>
        <p:spPr bwMode="auto">
          <a:xfrm>
            <a:off x="3756477" y="5905829"/>
            <a:ext cx="5637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8B44FF0-C090-A541-0DF5-3EDC15846FB9}"/>
              </a:ext>
            </a:extLst>
          </p:cNvPr>
          <p:cNvCxnSpPr>
            <a:cxnSpLocks/>
          </p:cNvCxnSpPr>
          <p:nvPr/>
        </p:nvCxnSpPr>
        <p:spPr bwMode="auto">
          <a:xfrm>
            <a:off x="3699495" y="2814623"/>
            <a:ext cx="5656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7319D3C-D834-55F2-450D-F705C07F48DD}"/>
              </a:ext>
            </a:extLst>
          </p:cNvPr>
          <p:cNvCxnSpPr>
            <a:cxnSpLocks/>
          </p:cNvCxnSpPr>
          <p:nvPr/>
        </p:nvCxnSpPr>
        <p:spPr bwMode="auto">
          <a:xfrm>
            <a:off x="3699495" y="4208063"/>
            <a:ext cx="5656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F45F7F6-822E-450E-031A-D0AA09EC793F}"/>
              </a:ext>
            </a:extLst>
          </p:cNvPr>
          <p:cNvSpPr txBox="1"/>
          <p:nvPr/>
        </p:nvSpPr>
        <p:spPr>
          <a:xfrm>
            <a:off x="438025" y="5189602"/>
            <a:ext cx="3722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d’espace spécifiques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(150 ha)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F4A2-B2E5-5934-F0A1-B1FE9622382D}"/>
              </a:ext>
            </a:extLst>
          </p:cNvPr>
          <p:cNvSpPr/>
          <p:nvPr/>
        </p:nvSpPr>
        <p:spPr>
          <a:xfrm>
            <a:off x="5126032" y="4755142"/>
            <a:ext cx="114875" cy="1186268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Flèche : virage 15">
            <a:extLst>
              <a:ext uri="{FF2B5EF4-FFF2-40B4-BE49-F238E27FC236}">
                <a16:creationId xmlns:a16="http://schemas.microsoft.com/office/drawing/2014/main" id="{D011C561-3547-90DA-5204-119E472AC5E7}"/>
              </a:ext>
            </a:extLst>
          </p:cNvPr>
          <p:cNvSpPr/>
          <p:nvPr/>
        </p:nvSpPr>
        <p:spPr>
          <a:xfrm rot="5400000" flipV="1">
            <a:off x="4556509" y="2397610"/>
            <a:ext cx="2674559" cy="1664268"/>
          </a:xfrm>
          <a:prstGeom prst="bentArrow">
            <a:avLst>
              <a:gd name="adj1" fmla="val 7220"/>
              <a:gd name="adj2" fmla="val 8060"/>
              <a:gd name="adj3" fmla="val 10659"/>
              <a:gd name="adj4" fmla="val 17499"/>
            </a:avLst>
          </a:prstGeom>
          <a:solidFill>
            <a:schemeClr val="bg2"/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4" grpId="0"/>
      <p:bldP spid="48" grpId="0"/>
      <p:bldP spid="58" grpId="0" animBg="1"/>
      <p:bldP spid="59" grpId="0" animBg="1"/>
      <p:bldP spid="61" grpId="0"/>
      <p:bldP spid="64" grpId="0"/>
      <p:bldP spid="66" grpId="0" animBg="1"/>
      <p:bldP spid="67" grpId="0" animBg="1"/>
      <p:bldP spid="68" grpId="0"/>
      <p:bldP spid="69" grpId="0"/>
      <p:bldGraphic spid="72" grpId="0">
        <p:bldAsOne/>
      </p:bldGraphic>
      <p:bldGraphic spid="73" grpId="0">
        <p:bldAsOne/>
      </p:bldGraphic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5" grpId="0"/>
      <p:bldP spid="96" grpId="0"/>
      <p:bldP spid="97" grpId="0"/>
      <p:bldP spid="98" grpId="0"/>
      <p:bldP spid="6" grpId="0" animBg="1"/>
      <p:bldP spid="9" grpId="0"/>
      <p:bldP spid="10" grpId="0"/>
      <p:bldP spid="12" grpId="0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54208"/>
            <a:ext cx="7492805" cy="50487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200" b="1"/>
              <a:t>Les principes défendus par les élus en 2012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46BA66-AB43-4DAA-8854-E60D058CC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2</a:t>
            </a:fld>
            <a:endParaRPr lang="fr-FR"/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Bilan SCoT 2024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877597" y="2274778"/>
            <a:ext cx="266700" cy="2857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66FB0-F79F-34D0-D121-8685E20B156A}"/>
              </a:ext>
            </a:extLst>
          </p:cNvPr>
          <p:cNvSpPr txBox="1"/>
          <p:nvPr/>
        </p:nvSpPr>
        <p:spPr>
          <a:xfrm>
            <a:off x="1200245" y="2202041"/>
            <a:ext cx="593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rgbClr val="961B2E"/>
                </a:solidFill>
              </a:rPr>
              <a:t>Parvenir à un nouvel équilibre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rgbClr val="961B2E"/>
                </a:solidFill>
              </a:rPr>
              <a:t>entre l’agglomération et les autres secteurs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rgbClr val="961B2E"/>
                </a:solidFill>
              </a:rPr>
              <a:t>entre les communes structurantes et les autres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C4DF5B-B979-B54F-EAFB-A25BA3CD7798}"/>
              </a:ext>
            </a:extLst>
          </p:cNvPr>
          <p:cNvSpPr txBox="1"/>
          <p:nvPr/>
        </p:nvSpPr>
        <p:spPr>
          <a:xfrm>
            <a:off x="877598" y="3159939"/>
            <a:ext cx="7011202" cy="535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>
                <a:solidFill>
                  <a:srgbClr val="222221"/>
                </a:solidFill>
                <a:ea typeface="ＭＳ Ｐゴシック" pitchFamily="34" charset="-128"/>
              </a:rPr>
              <a:t>F</a:t>
            </a:r>
            <a:r>
              <a:rPr kumimoji="0" lang="fr-FR" sz="1600" b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avoriser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 la </a:t>
            </a:r>
            <a:r>
              <a:rPr kumimoji="0" lang="fr-FR" sz="1600" b="1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création d’emplois 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dans les secteurs où le nombre d’actifs est nettement supérieur au nombre d’emplois </a:t>
            </a:r>
            <a:endParaRPr kumimoji="0" lang="fr-FR" sz="1600" b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A5F2DADE-11FF-A2D3-3C96-B6794E0FF91F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-195262" y="2354845"/>
            <a:ext cx="1684894" cy="4608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212D78B-4BE2-B5FD-23CF-322308FD319A}"/>
              </a:ext>
            </a:extLst>
          </p:cNvPr>
          <p:cNvSpPr txBox="1"/>
          <p:nvPr/>
        </p:nvSpPr>
        <p:spPr>
          <a:xfrm>
            <a:off x="877597" y="4021711"/>
            <a:ext cx="7011202" cy="535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>
                <a:solidFill>
                  <a:srgbClr val="222221"/>
                </a:solidFill>
                <a:ea typeface="ＭＳ Ｐゴシック" pitchFamily="34" charset="-128"/>
              </a:rPr>
              <a:t>L</a:t>
            </a:r>
            <a:r>
              <a:rPr kumimoji="0" lang="fr-FR" sz="1600" b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ocaliser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 en priorité </a:t>
            </a:r>
            <a:r>
              <a:rPr kumimoji="0" lang="fr-FR" sz="1600" b="1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l’offre de logements 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dans les pôles les mieux équipés ou situés à proximité des pôles d’emplois </a:t>
            </a:r>
            <a:endParaRPr kumimoji="0" lang="fr-FR" sz="1600" b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DE9DE743-BBAA-4ADD-AA0B-0B886933553F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-193871" y="3218009"/>
            <a:ext cx="1682110" cy="4608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20FF199-F6A7-B857-6317-5CF62193F0C2}"/>
              </a:ext>
            </a:extLst>
          </p:cNvPr>
          <p:cNvSpPr txBox="1"/>
          <p:nvPr/>
        </p:nvSpPr>
        <p:spPr>
          <a:xfrm>
            <a:off x="1200244" y="4709108"/>
            <a:ext cx="6723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accent1"/>
                </a:solidFill>
              </a:rPr>
              <a:t>En s’appuyant sur une hiérarchie des communes, </a:t>
            </a:r>
            <a:r>
              <a:rPr lang="fr-FR" sz="1600" b="1" i="1">
                <a:solidFill>
                  <a:schemeClr val="accent1"/>
                </a:solidFill>
              </a:rPr>
              <a:t>l’armature urbaine, pour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répartir la production de logements neufs : objectifs mini/maxi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localiser et dimensionner le développement commercial dans les centralités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répartir les capacités foncières pour le développement économique, et ce en particulier hors agglomération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développer une offre de transport alternative à l’automobile et fiabiliser les temps de transport</a:t>
            </a:r>
          </a:p>
          <a:p>
            <a:endParaRPr lang="fr-FR" sz="1600" i="1">
              <a:solidFill>
                <a:schemeClr val="accent1"/>
              </a:solidFill>
            </a:endParaRPr>
          </a:p>
        </p:txBody>
      </p:sp>
      <p:sp>
        <p:nvSpPr>
          <p:cNvPr id="40" name="Flèche : chevron 39">
            <a:extLst>
              <a:ext uri="{FF2B5EF4-FFF2-40B4-BE49-F238E27FC236}">
                <a16:creationId xmlns:a16="http://schemas.microsoft.com/office/drawing/2014/main" id="{D81B97B4-9351-1A67-8C66-656E0276FAD8}"/>
              </a:ext>
            </a:extLst>
          </p:cNvPr>
          <p:cNvSpPr/>
          <p:nvPr/>
        </p:nvSpPr>
        <p:spPr>
          <a:xfrm>
            <a:off x="877597" y="4795927"/>
            <a:ext cx="266700" cy="28575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395994" y="1213550"/>
            <a:ext cx="7492806" cy="861774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sz="1600" b="1">
              <a:solidFill>
                <a:schemeClr val="bg1"/>
              </a:solidFill>
            </a:endParaRPr>
          </a:p>
          <a:p>
            <a:r>
              <a:rPr lang="fr-FR" b="1">
                <a:solidFill>
                  <a:schemeClr val="bg1"/>
                </a:solidFill>
              </a:rPr>
              <a:t>Réduire les dynamiques de périurbanisation et d’étalement urbain</a:t>
            </a:r>
          </a:p>
          <a:p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52" name="Bulle narrative : rectangle à coins arrondis 51">
            <a:extLst>
              <a:ext uri="{FF2B5EF4-FFF2-40B4-BE49-F238E27FC236}">
                <a16:creationId xmlns:a16="http://schemas.microsoft.com/office/drawing/2014/main" id="{4336CD9B-C6DF-B908-1BE2-CFA2915A1D05}"/>
              </a:ext>
            </a:extLst>
          </p:cNvPr>
          <p:cNvSpPr/>
          <p:nvPr/>
        </p:nvSpPr>
        <p:spPr>
          <a:xfrm>
            <a:off x="6834783" y="2069881"/>
            <a:ext cx="1518680" cy="537486"/>
          </a:xfrm>
          <a:prstGeom prst="wedgeRoundRectCallout">
            <a:avLst>
              <a:gd name="adj1" fmla="val -29723"/>
              <a:gd name="adj2" fmla="val -93092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équilibre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polarisation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8" grpId="0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Qualification de la consommation d’espace 2010-2020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9012" y="519393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436" y="935543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70CA02-C83A-3D50-A8BD-E3FDCB076F64}"/>
              </a:ext>
            </a:extLst>
          </p:cNvPr>
          <p:cNvSpPr txBox="1"/>
          <p:nvPr/>
        </p:nvSpPr>
        <p:spPr>
          <a:xfrm>
            <a:off x="7267706" y="4087209"/>
            <a:ext cx="143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MOS©URBA4, traitement affiné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9914DCA-E31F-BD9A-A404-B355D0ABB030}"/>
              </a:ext>
            </a:extLst>
          </p:cNvPr>
          <p:cNvSpPr txBox="1"/>
          <p:nvPr/>
        </p:nvSpPr>
        <p:spPr>
          <a:xfrm>
            <a:off x="1555710" y="4641174"/>
            <a:ext cx="247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groupes d’urbanisation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D799010-57B6-BF14-66BE-739BB404B7D6}"/>
              </a:ext>
            </a:extLst>
          </p:cNvPr>
          <p:cNvSpPr txBox="1"/>
          <p:nvPr/>
        </p:nvSpPr>
        <p:spPr>
          <a:xfrm>
            <a:off x="1560411" y="497599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EC660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EC660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habitat diffus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4B7B42A-575A-A32B-8CF0-8CBC9BD2047B}"/>
              </a:ext>
            </a:extLst>
          </p:cNvPr>
          <p:cNvSpPr/>
          <p:nvPr/>
        </p:nvSpPr>
        <p:spPr>
          <a:xfrm>
            <a:off x="4351025" y="5561164"/>
            <a:ext cx="590955" cy="2617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AGR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761225E-2F14-CB90-50B5-217326A00EBF}"/>
              </a:ext>
            </a:extLst>
          </p:cNvPr>
          <p:cNvSpPr/>
          <p:nvPr/>
        </p:nvSpPr>
        <p:spPr>
          <a:xfrm>
            <a:off x="4351025" y="5098883"/>
            <a:ext cx="590955" cy="261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MAT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8BE9232-801A-AB0D-5565-8086D830E3F8}"/>
              </a:ext>
            </a:extLst>
          </p:cNvPr>
          <p:cNvSpPr/>
          <p:nvPr/>
        </p:nvSpPr>
        <p:spPr>
          <a:xfrm>
            <a:off x="4351025" y="4703158"/>
            <a:ext cx="590955" cy="2617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INF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0868473-DDAC-D11B-A86A-F632EEFFE4E7}"/>
              </a:ext>
            </a:extLst>
          </p:cNvPr>
          <p:cNvSpPr/>
          <p:nvPr/>
        </p:nvSpPr>
        <p:spPr>
          <a:xfrm>
            <a:off x="964755" y="5614915"/>
            <a:ext cx="590955" cy="2617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EQP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0D7EE3-8BBE-9A0D-AB7F-D24DB65B4BA1}"/>
              </a:ext>
            </a:extLst>
          </p:cNvPr>
          <p:cNvSpPr/>
          <p:nvPr/>
        </p:nvSpPr>
        <p:spPr>
          <a:xfrm>
            <a:off x="964755" y="5310014"/>
            <a:ext cx="590955" cy="261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AF18BD-D254-6FDA-32BE-86857EBF5602}"/>
              </a:ext>
            </a:extLst>
          </p:cNvPr>
          <p:cNvSpPr/>
          <p:nvPr/>
        </p:nvSpPr>
        <p:spPr>
          <a:xfrm>
            <a:off x="964755" y="4991160"/>
            <a:ext cx="590955" cy="2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HAB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13DA4D-D589-64E8-C522-695A3C98435E}"/>
              </a:ext>
            </a:extLst>
          </p:cNvPr>
          <p:cNvSpPr/>
          <p:nvPr/>
        </p:nvSpPr>
        <p:spPr>
          <a:xfrm>
            <a:off x="964755" y="4666915"/>
            <a:ext cx="590955" cy="2617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URB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F63972F6-1E96-C1AD-355F-FD081CE5DE51}"/>
              </a:ext>
            </a:extLst>
          </p:cNvPr>
          <p:cNvSpPr txBox="1"/>
          <p:nvPr/>
        </p:nvSpPr>
        <p:spPr>
          <a:xfrm>
            <a:off x="1555710" y="5301643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DC477C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C477C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activité diffuse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8326137-67F5-CE8A-AB1D-CAFF18904786}"/>
              </a:ext>
            </a:extLst>
          </p:cNvPr>
          <p:cNvSpPr txBox="1"/>
          <p:nvPr/>
        </p:nvSpPr>
        <p:spPr>
          <a:xfrm>
            <a:off x="1598342" y="5603262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équipements collectifs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F45AD14-72E1-035E-8722-5423280A783B}"/>
              </a:ext>
            </a:extLst>
          </p:cNvPr>
          <p:cNvSpPr txBox="1"/>
          <p:nvPr/>
        </p:nvSpPr>
        <p:spPr>
          <a:xfrm>
            <a:off x="4984612" y="4709623"/>
            <a:ext cx="1885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infrastructures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C05E159A-B8B2-BAE7-4826-032B69E05433}"/>
              </a:ext>
            </a:extLst>
          </p:cNvPr>
          <p:cNvSpPr txBox="1"/>
          <p:nvPr/>
        </p:nvSpPr>
        <p:spPr>
          <a:xfrm>
            <a:off x="5004964" y="5097772"/>
            <a:ext cx="2550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157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BCB1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extraction et stockage de matériaux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1902D0-F200-34EC-9D2D-7325EDF836F2}"/>
              </a:ext>
            </a:extLst>
          </p:cNvPr>
          <p:cNvSpPr txBox="1"/>
          <p:nvPr/>
        </p:nvSpPr>
        <p:spPr>
          <a:xfrm>
            <a:off x="5017719" y="5550233"/>
            <a:ext cx="218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191 ha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agriculture / forêt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FBE57C38-4139-4556-B3B4-9B54413CB46C}"/>
              </a:ext>
            </a:extLst>
          </p:cNvPr>
          <p:cNvSpPr/>
          <p:nvPr/>
        </p:nvSpPr>
        <p:spPr bwMode="auto">
          <a:xfrm>
            <a:off x="7420927" y="4666914"/>
            <a:ext cx="162659" cy="12441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9A4D71F-356F-6FFB-BBCB-29E8240EFB4A}"/>
              </a:ext>
            </a:extLst>
          </p:cNvPr>
          <p:cNvGraphicFramePr/>
          <p:nvPr/>
        </p:nvGraphicFramePr>
        <p:xfrm>
          <a:off x="983674" y="1036669"/>
          <a:ext cx="6998289" cy="345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643AC64-E360-4238-4ECA-7D655EECF2C8}"/>
              </a:ext>
            </a:extLst>
          </p:cNvPr>
          <p:cNvSpPr txBox="1"/>
          <p:nvPr/>
        </p:nvSpPr>
        <p:spPr>
          <a:xfrm>
            <a:off x="995164" y="812432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A6AD90-3095-925E-29E6-08583346359E}"/>
              </a:ext>
            </a:extLst>
          </p:cNvPr>
          <p:cNvSpPr txBox="1"/>
          <p:nvPr/>
        </p:nvSpPr>
        <p:spPr>
          <a:xfrm>
            <a:off x="7555487" y="5182277"/>
            <a:ext cx="1435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compter à part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A87D99D-953F-378B-8945-D6600F2C32AC}"/>
              </a:ext>
            </a:extLst>
          </p:cNvPr>
          <p:cNvCxnSpPr>
            <a:cxnSpLocks/>
          </p:cNvCxnSpPr>
          <p:nvPr/>
        </p:nvCxnSpPr>
        <p:spPr bwMode="auto">
          <a:xfrm>
            <a:off x="4161097" y="4703158"/>
            <a:ext cx="0" cy="12078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42DB36D-AC7E-4D68-164B-C934598F7977}"/>
              </a:ext>
            </a:extLst>
          </p:cNvPr>
          <p:cNvSpPr txBox="1"/>
          <p:nvPr/>
        </p:nvSpPr>
        <p:spPr>
          <a:xfrm>
            <a:off x="4139422" y="540722"/>
            <a:ext cx="39873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small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Focale sur la consommation d’espace par </a:t>
            </a:r>
            <a:r>
              <a:rPr kumimoji="0" lang="fr-FR" sz="1400" b="1" i="0" u="none" strike="noStrike" kern="1200" cap="small" spc="0" normalizeH="0" baseline="0" noProof="0" err="1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epci</a:t>
            </a:r>
            <a:r>
              <a:rPr kumimoji="0" lang="fr-FR" sz="1400" b="1" i="0" u="none" strike="noStrike" kern="1200" cap="small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hors espace potentiel de développement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6F53B7-1875-9413-2EF9-F3474799FC8F}"/>
              </a:ext>
            </a:extLst>
          </p:cNvPr>
          <p:cNvSpPr txBox="1"/>
          <p:nvPr/>
        </p:nvSpPr>
        <p:spPr>
          <a:xfrm>
            <a:off x="4852581" y="2025991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0C5AB8-DB8D-9264-CE58-2DF895460EA8}"/>
              </a:ext>
            </a:extLst>
          </p:cNvPr>
          <p:cNvSpPr txBox="1"/>
          <p:nvPr/>
        </p:nvSpPr>
        <p:spPr>
          <a:xfrm>
            <a:off x="5677273" y="3057981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0CEA0D-A6F0-137D-B875-1FEFCBBA3D41}"/>
              </a:ext>
            </a:extLst>
          </p:cNvPr>
          <p:cNvSpPr txBox="1"/>
          <p:nvPr/>
        </p:nvSpPr>
        <p:spPr>
          <a:xfrm>
            <a:off x="6492036" y="2777081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F1569D-2E2C-C59A-485C-CB12A6D22EFA}"/>
              </a:ext>
            </a:extLst>
          </p:cNvPr>
          <p:cNvSpPr txBox="1"/>
          <p:nvPr/>
        </p:nvSpPr>
        <p:spPr>
          <a:xfrm>
            <a:off x="4034672" y="1447591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6A42DF-0AFD-FFE3-CDEF-01B628F6C38D}"/>
              </a:ext>
            </a:extLst>
          </p:cNvPr>
          <p:cNvSpPr txBox="1"/>
          <p:nvPr/>
        </p:nvSpPr>
        <p:spPr>
          <a:xfrm>
            <a:off x="3203401" y="1226227"/>
            <a:ext cx="5373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CED8F3-5367-C231-BF38-4B5D3C3B7685}"/>
              </a:ext>
            </a:extLst>
          </p:cNvPr>
          <p:cNvSpPr txBox="1"/>
          <p:nvPr/>
        </p:nvSpPr>
        <p:spPr>
          <a:xfrm>
            <a:off x="2383299" y="2379455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1E81B0-1D0E-8173-D74B-96A957EC71BB}"/>
              </a:ext>
            </a:extLst>
          </p:cNvPr>
          <p:cNvSpPr txBox="1"/>
          <p:nvPr/>
        </p:nvSpPr>
        <p:spPr>
          <a:xfrm>
            <a:off x="1555709" y="2577908"/>
            <a:ext cx="537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2A2A0D-6B84-CDEF-7E8F-CFED9D108416}"/>
              </a:ext>
            </a:extLst>
          </p:cNvPr>
          <p:cNvSpPr txBox="1"/>
          <p:nvPr/>
        </p:nvSpPr>
        <p:spPr>
          <a:xfrm>
            <a:off x="972770" y="5993925"/>
            <a:ext cx="4716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949D72F-C4D3-60E3-3C8B-DA7783C24D39}"/>
              </a:ext>
            </a:extLst>
          </p:cNvPr>
          <p:cNvSpPr txBox="1"/>
          <p:nvPr/>
        </p:nvSpPr>
        <p:spPr>
          <a:xfrm>
            <a:off x="1484723" y="6009822"/>
            <a:ext cx="739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de la consommation d’espace hors espace potentiel de développement dans la consommation d’espace totale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AF198C2-BC42-276F-FE2F-31F2B4F21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1097" y="5915423"/>
            <a:ext cx="31066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A6D985E-E995-9BF6-09EC-E25EAAEF11F8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1097" y="4666915"/>
            <a:ext cx="31066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9551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E5086-06B8-669D-9EB6-BAD2207A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67" y="523035"/>
            <a:ext cx="7886700" cy="504872"/>
          </a:xfrm>
        </p:spPr>
        <p:txBody>
          <a:bodyPr/>
          <a:lstStyle/>
          <a:p>
            <a:r>
              <a:rPr lang="fr-FR" sz="2200"/>
              <a:t>Echange sur la thématique de la consommation d’espace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128BBD-060C-9DDC-D1B8-EEC70A36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du contenu 10" descr="Brainstorming de groupe avec un remplissage uni">
            <a:extLst>
              <a:ext uri="{FF2B5EF4-FFF2-40B4-BE49-F238E27FC236}">
                <a16:creationId xmlns:a16="http://schemas.microsoft.com/office/drawing/2014/main" id="{28A81EC2-30D3-D7DF-BDE2-8BEBE4CEC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7392" y="1954093"/>
            <a:ext cx="2146852" cy="21468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1F2EB60-7CDE-2187-CFC5-C92E9692418E}"/>
              </a:ext>
            </a:extLst>
          </p:cNvPr>
          <p:cNvSpPr txBox="1"/>
          <p:nvPr/>
        </p:nvSpPr>
        <p:spPr>
          <a:xfrm>
            <a:off x="247763" y="1424259"/>
            <a:ext cx="2759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 retenez-vous des tendances à long terme en matière de consommation d’espace 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 regard ? Quels étonnements ? 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4281DF-A00A-FEE0-4713-5EE89210E370}"/>
              </a:ext>
            </a:extLst>
          </p:cNvPr>
          <p:cNvSpPr txBox="1"/>
          <p:nvPr/>
        </p:nvSpPr>
        <p:spPr>
          <a:xfrm>
            <a:off x="5935113" y="1424259"/>
            <a:ext cx="29611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Comment expliquez-vous cette tendance 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Quels sont les dynamiques et facteurs ayant pu influer sur la baisse de la consommation d’espace 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Quelle sont les principales politiques publiques, sur votre territoire ou à l’échelle de la Greg, qui ont pu contribuer à ce résultat ? 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DB7BCB-CE3F-AF01-CF93-E6E42EBCFBAC}"/>
              </a:ext>
            </a:extLst>
          </p:cNvPr>
          <p:cNvSpPr txBox="1"/>
          <p:nvPr/>
        </p:nvSpPr>
        <p:spPr>
          <a:xfrm>
            <a:off x="2384213" y="4741243"/>
            <a:ext cx="46194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Au-delà des chiffres bruts, comment appréciez-vous plus qualitativement, l’efficacité de la consommation d’espace observée sur votre territoire 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Estimez-vous nécessaire l’intégration d’indicateurs complémentaires ?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D58A395-3C43-D624-B8F4-D0945AD6F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101677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E1A4827-3FF5-9AE9-4A71-85142B1C6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0296" y="15485"/>
            <a:ext cx="1771906" cy="30897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8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53649"/>
            <a:ext cx="7886700" cy="504872"/>
          </a:xfrm>
        </p:spPr>
        <p:txBody>
          <a:bodyPr/>
          <a:lstStyle/>
          <a:p>
            <a:r>
              <a:rPr lang="fr-FR" sz="2200"/>
              <a:t>« Consommation d’espace » : c</a:t>
            </a:r>
            <a:r>
              <a:rPr lang="fr-FR" sz="2200" b="1"/>
              <a:t>ontenu du SCoT de la Greg</a:t>
            </a:r>
            <a:endParaRPr lang="fr-FR" sz="220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621D82-5E5A-409D-8EBD-F5952613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8" y="1280655"/>
            <a:ext cx="8119356" cy="365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/>
              <a:t>Les principes défendus par les élus en 2012 </a:t>
            </a:r>
          </a:p>
          <a:p>
            <a:pPr marL="342900" lvl="1" indent="0">
              <a:buNone/>
            </a:pPr>
            <a:endParaRPr lang="fr-FR" sz="150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3712" y="6361169"/>
            <a:ext cx="4250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561975" y="1596736"/>
            <a:ext cx="4352924" cy="584775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Poursuivre la réduction de la consommation d’espace non bâti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824BD8-3156-F184-645D-57B6C9018DC9}"/>
              </a:ext>
            </a:extLst>
          </p:cNvPr>
          <p:cNvSpPr txBox="1"/>
          <p:nvPr/>
        </p:nvSpPr>
        <p:spPr>
          <a:xfrm>
            <a:off x="1123851" y="2704225"/>
            <a:ext cx="4352924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Localiser et qualifier les limites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les ENAF et les espaces potentiels de développement</a:t>
            </a: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FF38AA-FEF1-C651-E6BF-C8AE710E1223}"/>
              </a:ext>
            </a:extLst>
          </p:cNvPr>
          <p:cNvSpPr txBox="1"/>
          <p:nvPr/>
        </p:nvSpPr>
        <p:spPr>
          <a:xfrm>
            <a:off x="1123851" y="5784013"/>
            <a:ext cx="4352924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l’échelles des communes, dimensionner l’offre foncière en attribuant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surface moyenne maximale par logement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en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rticulant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gisement foncier à l’objectif de production de logement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706C61-ABAA-AADA-01E1-B23F7D97CF25}"/>
              </a:ext>
            </a:extLst>
          </p:cNvPr>
          <p:cNvSpPr txBox="1"/>
          <p:nvPr/>
        </p:nvSpPr>
        <p:spPr>
          <a:xfrm>
            <a:off x="1113980" y="4006027"/>
            <a:ext cx="4352924" cy="674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l’échelle des secteurs de la Greg,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un objectif annuel de consommation maximale d’espaces non bâtis, par les espaces urbains mixtes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C82AF1-2561-201F-1EB7-E876FC09F40E}"/>
              </a:ext>
            </a:extLst>
          </p:cNvPr>
          <p:cNvSpPr txBox="1"/>
          <p:nvPr/>
        </p:nvSpPr>
        <p:spPr>
          <a:xfrm>
            <a:off x="1113980" y="4806570"/>
            <a:ext cx="4352924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Maîtriser l’offre d’espaces économiques en attribuant aux secteurs de la Greg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surface maximale de foncier pour l’accueil d’activités économiques, à répartir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dehors des espaces urbains mixtes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5033962" y="1755512"/>
            <a:ext cx="266700" cy="2857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6C4E7373-AC9B-60CB-B050-2A61A6CB6F5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61744" y="1889124"/>
            <a:ext cx="561876" cy="1175228"/>
          </a:xfrm>
          <a:prstGeom prst="bentConnector3">
            <a:avLst>
              <a:gd name="adj1" fmla="val -4068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AFA4A9F4-499D-F97D-35E2-446D21C96411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-1303557" y="3790570"/>
            <a:ext cx="4053846" cy="8009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A834DFA6-65B0-46E6-A282-F25B5B5AE10C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319646" y="2909417"/>
            <a:ext cx="2076678" cy="79057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D69EB7EB-3C4B-A916-638A-CB1AB847CC53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-273144" y="3853410"/>
            <a:ext cx="1983673" cy="79057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66FB0-F79F-34D0-D121-8685E20B156A}"/>
              </a:ext>
            </a:extLst>
          </p:cNvPr>
          <p:cNvSpPr txBox="1"/>
          <p:nvPr/>
        </p:nvSpPr>
        <p:spPr>
          <a:xfrm>
            <a:off x="5300662" y="1577481"/>
            <a:ext cx="3531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Limiter l’étalement urbain et coordonner les disponibilités foncières avec les objectifs de développement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D6C0353-B419-DA2F-C286-0FDD79B44342}"/>
              </a:ext>
            </a:extLst>
          </p:cNvPr>
          <p:cNvSpPr txBox="1"/>
          <p:nvPr/>
        </p:nvSpPr>
        <p:spPr>
          <a:xfrm>
            <a:off x="1038224" y="2305091"/>
            <a:ext cx="1581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orientations :</a:t>
            </a:r>
            <a:endParaRPr kumimoji="0" lang="fr-FR" sz="1500" b="1" i="1" u="none" strike="noStrike" kern="1200" cap="none" spc="0" normalizeH="0" baseline="0" noProof="0">
              <a:ln>
                <a:noFill/>
              </a:ln>
              <a:solidFill>
                <a:srgbClr val="961B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E725A2C-97C2-D43A-3506-C99AD8D837F4}"/>
              </a:ext>
            </a:extLst>
          </p:cNvPr>
          <p:cNvSpPr txBox="1"/>
          <p:nvPr/>
        </p:nvSpPr>
        <p:spPr>
          <a:xfrm>
            <a:off x="6070434" y="2591246"/>
            <a:ext cx="2690332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Tracer les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limites des espaces potentiels de développement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(carte)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EB801F7-35A9-BFF1-B248-9568F3306F25}"/>
              </a:ext>
            </a:extLst>
          </p:cNvPr>
          <p:cNvSpPr txBox="1"/>
          <p:nvPr/>
        </p:nvSpPr>
        <p:spPr>
          <a:xfrm>
            <a:off x="6091978" y="4335618"/>
            <a:ext cx="269033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 ha / an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dehors de l’agglomération grenobloise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8C777D-EC65-3F0E-19B9-B2EF8C28D8C8}"/>
              </a:ext>
            </a:extLst>
          </p:cNvPr>
          <p:cNvSpPr txBox="1"/>
          <p:nvPr/>
        </p:nvSpPr>
        <p:spPr>
          <a:xfrm>
            <a:off x="6070431" y="5073361"/>
            <a:ext cx="269033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690 ha à l’horizon 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(soit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 ha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an environ)</a:t>
            </a:r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EDBE144C-EA78-8D0F-A0AC-C1DF2BA24971}"/>
              </a:ext>
            </a:extLst>
          </p:cNvPr>
          <p:cNvCxnSpPr>
            <a:cxnSpLocks/>
            <a:stCxn id="9" idx="3"/>
            <a:endCxn id="29" idx="1"/>
          </p:cNvCxnSpPr>
          <p:nvPr/>
        </p:nvCxnSpPr>
        <p:spPr>
          <a:xfrm>
            <a:off x="5476775" y="2981224"/>
            <a:ext cx="593659" cy="2437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88F5B40B-688B-A5E4-870C-AACBC781B58F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>
            <a:off x="5466904" y="4343043"/>
            <a:ext cx="625074" cy="269574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DB0E04A4-05C3-D5D7-5C01-4BC87A901429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5466904" y="5240535"/>
            <a:ext cx="603527" cy="109825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E62AEBE3-D5E6-3BD0-90B0-EABBB19222EE}"/>
              </a:ext>
            </a:extLst>
          </p:cNvPr>
          <p:cNvSpPr txBox="1"/>
          <p:nvPr/>
        </p:nvSpPr>
        <p:spPr>
          <a:xfrm>
            <a:off x="5995541" y="2299303"/>
            <a:ext cx="1290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objectifs :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F37FBA4-8503-BB8E-9BD5-806D44945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hlinkClick r:id="rId3" action="ppaction://hlinksldjump"/>
            <a:extLst>
              <a:ext uri="{FF2B5EF4-FFF2-40B4-BE49-F238E27FC236}">
                <a16:creationId xmlns:a16="http://schemas.microsoft.com/office/drawing/2014/main" id="{DF675C65-98B1-DFE7-C9DA-5B94E5D7C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642" y="3109772"/>
            <a:ext cx="356783" cy="3597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7EC5C0B-F778-B1F1-0609-BCBE3B713284}"/>
              </a:ext>
            </a:extLst>
          </p:cNvPr>
          <p:cNvSpPr txBox="1"/>
          <p:nvPr/>
        </p:nvSpPr>
        <p:spPr>
          <a:xfrm>
            <a:off x="7673766" y="3061441"/>
            <a:ext cx="86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carte associée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61D8C9D-9FA2-DB16-9A15-D17BC92ACDD3}"/>
              </a:ext>
            </a:extLst>
          </p:cNvPr>
          <p:cNvSpPr txBox="1"/>
          <p:nvPr/>
        </p:nvSpPr>
        <p:spPr>
          <a:xfrm>
            <a:off x="6070431" y="5968754"/>
            <a:ext cx="2690331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 et 700 m²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l’habitat individuel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 m²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autres formes</a:t>
            </a: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DF2FA9BB-A3FA-6A29-92AA-BE757AC2FEAA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5476775" y="6217978"/>
            <a:ext cx="593656" cy="1431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DAC26BA-4C55-A93A-4557-FB840B792466}"/>
              </a:ext>
            </a:extLst>
          </p:cNvPr>
          <p:cNvSpPr txBox="1"/>
          <p:nvPr/>
        </p:nvSpPr>
        <p:spPr>
          <a:xfrm>
            <a:off x="1133721" y="3400411"/>
            <a:ext cx="4352924" cy="480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Localiser en priorité l’offre nouvelle de logements dans les espaces préférentiels du développement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FEBA6BC-D2D8-915F-BC13-57DC02DC633C}"/>
              </a:ext>
            </a:extLst>
          </p:cNvPr>
          <p:cNvSpPr txBox="1"/>
          <p:nvPr/>
        </p:nvSpPr>
        <p:spPr>
          <a:xfrm>
            <a:off x="6069915" y="3532183"/>
            <a:ext cx="269033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2/3 pour les pôles principaux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1/2 pour les autres pôles </a:t>
            </a:r>
          </a:p>
        </p:txBody>
      </p: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5B38850A-5E11-66A7-7B44-80C0391BBC9C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5486645" y="3640477"/>
            <a:ext cx="583270" cy="168705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hlinkClick r:id="rId5" action="ppaction://hlinksldjump"/>
            <a:extLst>
              <a:ext uri="{FF2B5EF4-FFF2-40B4-BE49-F238E27FC236}">
                <a16:creationId xmlns:a16="http://schemas.microsoft.com/office/drawing/2014/main" id="{2D938A21-BC5B-BAA0-E6AC-956B042D13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642" y="3772397"/>
            <a:ext cx="356783" cy="359707"/>
          </a:xfrm>
          <a:prstGeom prst="rect">
            <a:avLst/>
          </a:prstGeom>
        </p:spPr>
      </p:pic>
      <p:pic>
        <p:nvPicPr>
          <p:cNvPr id="18" name="Image 17">
            <a:hlinkClick r:id="rId6" action="ppaction://hlinksldjump"/>
            <a:extLst>
              <a:ext uri="{FF2B5EF4-FFF2-40B4-BE49-F238E27FC236}">
                <a16:creationId xmlns:a16="http://schemas.microsoft.com/office/drawing/2014/main" id="{5CFCFBCD-64F8-C9C6-745E-589A81217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642" y="5362929"/>
            <a:ext cx="356783" cy="359707"/>
          </a:xfrm>
          <a:prstGeom prst="rect">
            <a:avLst/>
          </a:prstGeom>
        </p:spPr>
      </p:pic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66CFA16A-B65D-3B5F-BAE3-38E31757D9B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61974" y="1889124"/>
            <a:ext cx="552003" cy="1754594"/>
          </a:xfrm>
          <a:prstGeom prst="bentConnector4">
            <a:avLst>
              <a:gd name="adj1" fmla="val -41413"/>
              <a:gd name="adj2" fmla="val 10002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C3AC540-C8F5-D3EA-793E-962B0490A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400"/>
            <a:ext cx="1655763" cy="290513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39600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/>
      <p:bldP spid="27" grpId="0"/>
      <p:bldP spid="29" grpId="0" animBg="1"/>
      <p:bldP spid="30" grpId="0" animBg="1"/>
      <p:bldP spid="31" grpId="0" animBg="1"/>
      <p:bldP spid="54" grpId="0"/>
      <p:bldP spid="23" grpId="0"/>
      <p:bldP spid="28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283619"/>
            <a:ext cx="7213600" cy="366636"/>
          </a:xfrm>
        </p:spPr>
        <p:txBody>
          <a:bodyPr/>
          <a:lstStyle/>
          <a:p>
            <a:r>
              <a:rPr lang="fr-FR" sz="1350" spc="-30"/>
              <a:t>Quelques précisions concernant la mesure de la consommation d’espace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151DA48-BC1A-46A7-9E67-8D49D12F1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082" y="851208"/>
            <a:ext cx="831513" cy="66322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2B6EDAD-BEE0-D243-19F0-DF888425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25" y="957448"/>
            <a:ext cx="1204390" cy="67439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CB767CD-1574-F57D-59B0-20E62B51F43E}"/>
              </a:ext>
            </a:extLst>
          </p:cNvPr>
          <p:cNvSpPr txBox="1"/>
          <p:nvPr/>
        </p:nvSpPr>
        <p:spPr>
          <a:xfrm>
            <a:off x="3083240" y="4469397"/>
            <a:ext cx="2472577" cy="43088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Utilisable à l’échelle d’un SCoT, d’un EPCI ou de plusieurs EPCI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691FBD6-D96C-55D9-25FE-CBCAE0A0F6BF}"/>
              </a:ext>
            </a:extLst>
          </p:cNvPr>
          <p:cNvSpPr txBox="1"/>
          <p:nvPr/>
        </p:nvSpPr>
        <p:spPr>
          <a:xfrm>
            <a:off x="5887935" y="4696219"/>
            <a:ext cx="2883330" cy="26161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Utilisable à l’échelle communale ou infra-EPCI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BCDCCDE-ED4C-081C-5B41-A7D8B5C83A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1" y="878005"/>
            <a:ext cx="2043035" cy="10728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767D4B0-9732-A46D-4073-D2F9941D05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3" y="2981865"/>
            <a:ext cx="313086" cy="32447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D663BAC-B75E-B803-685E-13B25A6D9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57" y="3950571"/>
            <a:ext cx="339645" cy="34582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AFB0F5C-20CA-55F4-17C3-AB3875A0DCC6}"/>
              </a:ext>
            </a:extLst>
          </p:cNvPr>
          <p:cNvSpPr txBox="1"/>
          <p:nvPr/>
        </p:nvSpPr>
        <p:spPr>
          <a:xfrm>
            <a:off x="752304" y="2929844"/>
            <a:ext cx="2136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Intérêts</a:t>
            </a:r>
          </a:p>
          <a:p>
            <a:pPr marL="176213" marR="0" lvl="0" indent="-1762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Facilité d’accès aux données</a:t>
            </a:r>
          </a:p>
          <a:p>
            <a:pPr marL="176213" marR="0" lvl="0" indent="-1762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des comparaisons jusqu’à l’échelle nationale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FF74624-08EA-F93C-774B-01116B971FF1}"/>
              </a:ext>
            </a:extLst>
          </p:cNvPr>
          <p:cNvSpPr txBox="1"/>
          <p:nvPr/>
        </p:nvSpPr>
        <p:spPr>
          <a:xfrm>
            <a:off x="752303" y="3893019"/>
            <a:ext cx="2196492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Limites</a:t>
            </a: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permet pas de spatialiser la consommation d’espace à un niveau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infracommunal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fondée sur des informations déclaratives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8E4E9FF-FF8F-5320-B43E-1AE071180608}"/>
              </a:ext>
            </a:extLst>
          </p:cNvPr>
          <p:cNvSpPr txBox="1"/>
          <p:nvPr/>
        </p:nvSpPr>
        <p:spPr>
          <a:xfrm>
            <a:off x="3396937" y="2250282"/>
            <a:ext cx="2196491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Intérêts</a:t>
            </a: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Facilité d’accès aux données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réelle basée sur la détection photo-satellitaire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de localiser la consommation d’espace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D86EC19-2F47-4290-55AA-C8C57D814A9B}"/>
              </a:ext>
            </a:extLst>
          </p:cNvPr>
          <p:cNvSpPr txBox="1"/>
          <p:nvPr/>
        </p:nvSpPr>
        <p:spPr>
          <a:xfrm>
            <a:off x="3396936" y="3523986"/>
            <a:ext cx="228551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Limites</a:t>
            </a: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données doivent être fiabilisées pour une utilisation à la maille communale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B28E153-2F89-A6AC-D904-C83A48001D3C}"/>
              </a:ext>
            </a:extLst>
          </p:cNvPr>
          <p:cNvSpPr txBox="1"/>
          <p:nvPr/>
        </p:nvSpPr>
        <p:spPr>
          <a:xfrm>
            <a:off x="6130594" y="2091725"/>
            <a:ext cx="2459224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Intérêts</a:t>
            </a: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Fiabilité des données (élimination des erreurs liés à l’automatisation du premier traitement)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détaillée et enrichie de la consommation d’espace 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5895" marR="0" lvl="0" indent="-17589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de déduire certains usages des surfaces consommées (carrières, bâti agricole…)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8EE3DBB-BD86-CB65-5097-24FFAED8654B}"/>
              </a:ext>
            </a:extLst>
          </p:cNvPr>
          <p:cNvSpPr txBox="1"/>
          <p:nvPr/>
        </p:nvSpPr>
        <p:spPr>
          <a:xfrm>
            <a:off x="6130593" y="3919857"/>
            <a:ext cx="25915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</a:t>
            </a:r>
          </a:p>
          <a:p>
            <a:pPr marL="176213" marR="0" lvl="0" indent="-1762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Vérification à la parcelle et travail de qualification non automatisables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415607D-84F4-E9EA-2765-7297E61DAA78}"/>
              </a:ext>
            </a:extLst>
          </p:cNvPr>
          <p:cNvSpPr txBox="1"/>
          <p:nvPr/>
        </p:nvSpPr>
        <p:spPr>
          <a:xfrm>
            <a:off x="5887211" y="4940645"/>
            <a:ext cx="2883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notamment pour analyser la consommation d’espace dans les PLU et PLUi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3BBDB3A-941A-F3F9-8136-B95957927CC1}"/>
              </a:ext>
            </a:extLst>
          </p:cNvPr>
          <p:cNvCxnSpPr>
            <a:cxnSpLocks/>
          </p:cNvCxnSpPr>
          <p:nvPr/>
        </p:nvCxnSpPr>
        <p:spPr>
          <a:xfrm>
            <a:off x="2847283" y="851208"/>
            <a:ext cx="125649" cy="5010046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A99A3E5-B9EE-9BFF-15DE-F8B879B4D294}"/>
              </a:ext>
            </a:extLst>
          </p:cNvPr>
          <p:cNvCxnSpPr>
            <a:cxnSpLocks/>
          </p:cNvCxnSpPr>
          <p:nvPr/>
        </p:nvCxnSpPr>
        <p:spPr>
          <a:xfrm>
            <a:off x="5617240" y="1574998"/>
            <a:ext cx="110262" cy="374742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1472B029-67E8-35D4-CC2B-8DFF19102E02}"/>
              </a:ext>
            </a:extLst>
          </p:cNvPr>
          <p:cNvSpPr txBox="1"/>
          <p:nvPr/>
        </p:nvSpPr>
        <p:spPr>
          <a:xfrm>
            <a:off x="701963" y="2084169"/>
            <a:ext cx="20108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Fichiers fonciers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(portail national de l’artificialisation des sols ou données retraitées OFPI)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DE1D459-CEC3-CAB9-09CD-E98C22A7A70F}"/>
              </a:ext>
            </a:extLst>
          </p:cNvPr>
          <p:cNvSpPr txBox="1"/>
          <p:nvPr/>
        </p:nvSpPr>
        <p:spPr>
          <a:xfrm>
            <a:off x="2980077" y="1535582"/>
            <a:ext cx="261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 Thema / MOS ″brut″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 par les agences d’urbanisme d’Auvergne Rhône Alpes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61C554F3-013E-78B4-E5B9-E341F3600F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71" y="2310579"/>
            <a:ext cx="313086" cy="32447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581F7BB-D3F0-6298-C392-33176C6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212" y="3608796"/>
            <a:ext cx="339645" cy="345820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6F41F131-E181-33B6-F193-1407C4581FFE}"/>
              </a:ext>
            </a:extLst>
          </p:cNvPr>
          <p:cNvSpPr txBox="1"/>
          <p:nvPr/>
        </p:nvSpPr>
        <p:spPr>
          <a:xfrm>
            <a:off x="5953885" y="1604231"/>
            <a:ext cx="25660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détaillées du MOS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(MOS affiné)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E392F546-FC1F-276B-BF53-2A08BEEC6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314" y="2146918"/>
            <a:ext cx="313086" cy="324471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EB05307-64C6-AD54-2B8C-515899142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754" y="3936696"/>
            <a:ext cx="339645" cy="345820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2DCD927D-D2B0-3F94-5120-9E7FFD144EB3}"/>
              </a:ext>
            </a:extLst>
          </p:cNvPr>
          <p:cNvSpPr txBox="1"/>
          <p:nvPr/>
        </p:nvSpPr>
        <p:spPr>
          <a:xfrm>
            <a:off x="701963" y="5275339"/>
            <a:ext cx="2022470" cy="769441"/>
          </a:xfrm>
          <a:prstGeom prst="rect">
            <a:avLst/>
          </a:prstGeom>
          <a:solidFill>
            <a:srgbClr val="ACCCE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Utilisable pour établir des comparaisons entre territoires (échelle régionale, départementale, entre SCoT)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5C9C0D3-94AB-D8AE-C484-E3276264EAD6}"/>
              </a:ext>
            </a:extLst>
          </p:cNvPr>
          <p:cNvSpPr txBox="1"/>
          <p:nvPr/>
        </p:nvSpPr>
        <p:spPr>
          <a:xfrm>
            <a:off x="3066092" y="4999208"/>
            <a:ext cx="2413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 Thema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disponibles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jusqu’en 2015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(seuil 5000 m</a:t>
            </a:r>
            <a:r>
              <a:rPr kumimoji="0" lang="fr-FR" sz="1100" b="0" i="0" u="none" strike="noStrike" kern="1200" cap="none" spc="0" normalizeH="0" baseline="3000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2789FBC-DF4B-E83D-899C-58B176F3EE5E}"/>
              </a:ext>
            </a:extLst>
          </p:cNvPr>
          <p:cNvSpPr txBox="1"/>
          <p:nvPr/>
        </p:nvSpPr>
        <p:spPr>
          <a:xfrm>
            <a:off x="3698032" y="5481305"/>
            <a:ext cx="3968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disponibles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depuis 2010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(seuil 1500 m</a:t>
            </a:r>
            <a:r>
              <a:rPr kumimoji="0" lang="fr-FR" sz="1100" b="0" i="0" u="none" strike="noStrike" kern="1200" cap="none" spc="0" normalizeH="0" baseline="3000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136F5F2-9DBD-0D63-50DA-31421F139D00}"/>
              </a:ext>
            </a:extLst>
          </p:cNvPr>
          <p:cNvSpPr txBox="1"/>
          <p:nvPr/>
        </p:nvSpPr>
        <p:spPr>
          <a:xfrm>
            <a:off x="2861215" y="5912633"/>
            <a:ext cx="5351145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prochainement, OCSGE (seuil 300 m</a:t>
            </a:r>
            <a:r>
              <a:rPr kumimoji="0" lang="fr-FR" sz="1100" b="0" i="0" u="none" strike="noStrike" kern="1200" cap="none" spc="0" normalizeH="0" baseline="3000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utilisable à l’échelle infra-communale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9B444DC1-560D-56F6-3E73-82912BC88C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92" y="5768885"/>
            <a:ext cx="626551" cy="47571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9A2209A6-ED08-B209-41D1-47EBF2AD888E}"/>
              </a:ext>
            </a:extLst>
          </p:cNvPr>
          <p:cNvSpPr txBox="1"/>
          <p:nvPr/>
        </p:nvSpPr>
        <p:spPr>
          <a:xfrm>
            <a:off x="4854590" y="829307"/>
            <a:ext cx="164627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/!\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 de continuité de série entre Spot Thema et le MOS</a:t>
            </a:r>
          </a:p>
        </p:txBody>
      </p:sp>
    </p:spTree>
    <p:extLst>
      <p:ext uri="{BB962C8B-B14F-4D97-AF65-F5344CB8AC3E}">
        <p14:creationId xmlns:p14="http://schemas.microsoft.com/office/powerpoint/2010/main" val="224259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n°6 : quel est le niveau de réduction de la consommation d’espace ?</a:t>
            </a:r>
            <a:br>
              <a:rPr lang="fr-FR" b="0"/>
            </a:br>
            <a:r>
              <a:rPr lang="fr-FR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2CC18ECC-A90E-9F14-E898-2BEBD2BED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484" y="1448204"/>
            <a:ext cx="2199027" cy="2952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6546484" y="939314"/>
            <a:ext cx="2199027" cy="5088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D3BB6-8562-6FB3-325E-D50F46D152C2}"/>
              </a:ext>
            </a:extLst>
          </p:cNvPr>
          <p:cNvSpPr/>
          <p:nvPr/>
        </p:nvSpPr>
        <p:spPr>
          <a:xfrm>
            <a:off x="6546483" y="5594981"/>
            <a:ext cx="2199027" cy="6888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E9726-6C45-6A11-213B-3ACFC6D36FF5}"/>
              </a:ext>
            </a:extLst>
          </p:cNvPr>
          <p:cNvSpPr/>
          <p:nvPr/>
        </p:nvSpPr>
        <p:spPr>
          <a:xfrm>
            <a:off x="6546484" y="4420369"/>
            <a:ext cx="2199027" cy="1589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A2CCDE-B3F7-AA95-02E8-B982AF4B8C19}"/>
              </a:ext>
            </a:extLst>
          </p:cNvPr>
          <p:cNvSpPr txBox="1"/>
          <p:nvPr/>
        </p:nvSpPr>
        <p:spPr>
          <a:xfrm>
            <a:off x="6546484" y="4579318"/>
            <a:ext cx="219902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Consulter le bilan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éléments se rapportant à la sixième question évaluative figurent pages 65 à 68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rapport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94DB51-75B6-E582-66B8-57D39A2239DB}"/>
              </a:ext>
            </a:extLst>
          </p:cNvPr>
          <p:cNvSpPr txBox="1"/>
          <p:nvPr/>
        </p:nvSpPr>
        <p:spPr>
          <a:xfrm>
            <a:off x="755576" y="939314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Tendances concernant la consommation d’espace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757097" y="3673065"/>
            <a:ext cx="56166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Réduction des espaces urbanisables dans les documents d’urbanisme locaux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95FABF-1020-513A-FE2F-EDD80559B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54" y="861139"/>
            <a:ext cx="602544" cy="96552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8A037B5-A2EE-8E75-256A-44C36C4B7F5F}"/>
              </a:ext>
            </a:extLst>
          </p:cNvPr>
          <p:cNvSpPr txBox="1"/>
          <p:nvPr/>
        </p:nvSpPr>
        <p:spPr>
          <a:xfrm>
            <a:off x="748210" y="1339596"/>
            <a:ext cx="472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Après une diminution significative lors de la décennie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1999-2009, la consommation d’espace semblait s’être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stabilisée autour de 200 ha/an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1174D4-0DF2-EA4C-D806-C01790381B41}"/>
              </a:ext>
            </a:extLst>
          </p:cNvPr>
          <p:cNvSpPr txBox="1"/>
          <p:nvPr/>
        </p:nvSpPr>
        <p:spPr>
          <a:xfrm>
            <a:off x="748209" y="1970377"/>
            <a:ext cx="56166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Sur la période 2010-2015, le rythme de la consommation d’espace était en baisse dans la plupart des secteurs de la région grenobloise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(à l’exception du Sud grenoblois)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secteur sur six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(le Trièves)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avait respecté les objectifs chiffrés de consommation maximale annuelle d’espace non bâti pour les espaces urbains mixtes.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63C242-8EA5-01D4-7DD2-C4B3AC79C32C}"/>
              </a:ext>
            </a:extLst>
          </p:cNvPr>
          <p:cNvSpPr txBox="1"/>
          <p:nvPr/>
        </p:nvSpPr>
        <p:spPr>
          <a:xfrm>
            <a:off x="742892" y="4280225"/>
            <a:ext cx="492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La révision et la mise en compatibilité des documents d’urbanisme locaux avec le SCoT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se traduit de manière effective par une réduction de l’enveloppe urbanisable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364707-182B-7B81-00BE-B6FBC4A3AE6E}"/>
              </a:ext>
            </a:extLst>
          </p:cNvPr>
          <p:cNvSpPr txBox="1"/>
          <p:nvPr/>
        </p:nvSpPr>
        <p:spPr>
          <a:xfrm>
            <a:off x="742892" y="4857517"/>
            <a:ext cx="5616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Les surfaces ouvertes à l’urbanisation sont, globalement, davantage en concordance avec les besoins d’accueil estimés de nouveaux habitants.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= </a:t>
            </a: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reclassement en zones A et N des PLU de plus de 1150 ha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d’espaces potentiellement urbanisables dans les anciens documents d’urbanisme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5A1081-C0E7-6C0F-7246-7EB599D3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054" y="3667868"/>
            <a:ext cx="621080" cy="7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n°6 : quel est le niveau de réduction de la consommation d’espace ?</a:t>
            </a:r>
            <a:br>
              <a:rPr lang="fr-FR" b="0"/>
            </a:br>
            <a:r>
              <a:rPr lang="fr-FR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6546484" y="954416"/>
            <a:ext cx="2199027" cy="52939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757097" y="954416"/>
            <a:ext cx="56166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Focale sur la consommation d’espace en dehors 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espaces potentiels de développement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023197-92A1-56CC-832B-6280F194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54" y="917978"/>
            <a:ext cx="621080" cy="7985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AE6D64-E9FF-A689-0A76-F0757C1439FB}"/>
              </a:ext>
            </a:extLst>
          </p:cNvPr>
          <p:cNvSpPr txBox="1"/>
          <p:nvPr/>
        </p:nvSpPr>
        <p:spPr>
          <a:xfrm>
            <a:off x="742891" y="1603243"/>
            <a:ext cx="492216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Entre 2010 et 2015, environ 20% de la consommation d’espace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*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s’était faite en dehors des espaces potentiels de développement.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mitage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**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a été considéré comme un phénomène désormais marginal, en nette diminution et très localisé.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69AEFF-8434-8232-D1D7-638813AADCBF}"/>
              </a:ext>
            </a:extLst>
          </p:cNvPr>
          <p:cNvSpPr txBox="1"/>
          <p:nvPr/>
        </p:nvSpPr>
        <p:spPr>
          <a:xfrm>
            <a:off x="748209" y="2496145"/>
            <a:ext cx="56166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Certains groupes de constructions continuaient d’être étoffés, générant un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grignotage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des espaces agricoles et naturels, mais le phénomène apparaissait globalement en voie d’être maitrisé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Aux franges de l’espace potentiel de développement, on constatait de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petites extensions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qui s’inscrivaient, le plus souvent, dans un rapport de compatibilité avec le SCoT.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Une part importante de la consommation d’espace hors espace potentiel de développement a été attribuée aux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constructions agricoles et forestières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Open Sans"/>
              <a:ea typeface="ＭＳ Ｐゴシック" pitchFamily="34" charset="-128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B98D15-8AA6-829E-6EA8-BC9D704831A0}"/>
              </a:ext>
            </a:extLst>
          </p:cNvPr>
          <p:cNvSpPr txBox="1"/>
          <p:nvPr/>
        </p:nvSpPr>
        <p:spPr>
          <a:xfrm>
            <a:off x="6762596" y="4935274"/>
            <a:ext cx="19732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Spot Thema 2015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Mitage = éparpillement de constructions à l’intérieur des espaces naturels, agricoles et forestiers, sans que ce développement n’ait été planifié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8C5868-91E9-A2B7-48D8-B96099B49971}"/>
              </a:ext>
            </a:extLst>
          </p:cNvPr>
          <p:cNvSpPr txBox="1"/>
          <p:nvPr/>
        </p:nvSpPr>
        <p:spPr>
          <a:xfrm>
            <a:off x="874800" y="4582981"/>
            <a:ext cx="5411334" cy="153888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Mitage et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grignotage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pouvaient être estimés à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3%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de la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consommation d’espace totale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Les petites extensions en continuité ou à proximité de l’espace potentiel de développement ont été estimées à environ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6%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de la consommation d’espace totale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Les constructions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agricoles et forestières représentaient environ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7%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de la consommation d’espace totale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Open Sans"/>
              <a:ea typeface="ＭＳ Ｐゴシック" pitchFamily="34" charset="-128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BC6EFA-8C4F-E6AC-6870-5DCFA120C50B}"/>
              </a:ext>
            </a:extLst>
          </p:cNvPr>
          <p:cNvSpPr txBox="1"/>
          <p:nvPr/>
        </p:nvSpPr>
        <p:spPr>
          <a:xfrm>
            <a:off x="6665013" y="3450823"/>
            <a:ext cx="197323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La carte pour la préservation des espaces naturels, agricoles et forestiers indique la localisation, à l’échelle du SCoT, des espaces qui doivent être préservés de l’urbanisation à très long terme 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Objectif 1|1|1 du DOO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4ABA798-9771-8114-2253-C21017218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314" y="1045374"/>
            <a:ext cx="1931365" cy="23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990C0B8-2C63-AAC9-4E1F-9B1E98074C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928" y="1117690"/>
            <a:ext cx="2224672" cy="98705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n°6 : quel est le niveau de réduction de la consommation d’espace ?</a:t>
            </a:r>
            <a:br>
              <a:rPr lang="fr-FR" b="0"/>
            </a:br>
            <a:r>
              <a:rPr lang="fr-FR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CEAE36-A925-5BF4-4047-DF87879AED24}"/>
              </a:ext>
            </a:extLst>
          </p:cNvPr>
          <p:cNvSpPr txBox="1"/>
          <p:nvPr/>
        </p:nvSpPr>
        <p:spPr>
          <a:xfrm>
            <a:off x="874798" y="1015087"/>
            <a:ext cx="5421853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0045" marR="0" lvl="0" indent="-36004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Un rythme actuel de consommation d’espace divisé par deux en deux décennies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L’exploitation des fichiers fonciers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(retraités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OFPI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)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montre qu’il a fallu 20 ans pour passer d’un rythme de consommation d’espace d’environ 300 ha/an à un rythme d’environ 150 ha/an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2C5D76E9-5B2E-2517-DBE8-8553A1F9DF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5" y="1747130"/>
            <a:ext cx="581106" cy="5858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F87B8A-EB53-8D17-239C-CE0B347A75A6}"/>
              </a:ext>
            </a:extLst>
          </p:cNvPr>
          <p:cNvSpPr txBox="1"/>
          <p:nvPr/>
        </p:nvSpPr>
        <p:spPr>
          <a:xfrm>
            <a:off x="7284055" y="2155341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C8712C-95E7-D873-33A5-3A14186EEFFE}"/>
              </a:ext>
            </a:extLst>
          </p:cNvPr>
          <p:cNvCxnSpPr>
            <a:cxnSpLocks/>
          </p:cNvCxnSpPr>
          <p:nvPr/>
        </p:nvCxnSpPr>
        <p:spPr bwMode="auto">
          <a:xfrm>
            <a:off x="1225685" y="1520204"/>
            <a:ext cx="0" cy="6490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29903B9-33C2-1791-6F3F-FB646E8AC1B9}"/>
              </a:ext>
            </a:extLst>
          </p:cNvPr>
          <p:cNvSpPr txBox="1"/>
          <p:nvPr/>
        </p:nvSpPr>
        <p:spPr>
          <a:xfrm>
            <a:off x="3102068" y="2636684"/>
            <a:ext cx="57014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cours de la décennie passée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(2010-2020)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l’effort s’est principalement focalisé sur les espaces urbains mixtes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(principale cause de la consommation d’espace)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 efforts ont porté leurs fruits puisqu’on observe, au cours de la période, une réduction de la consommation d’espace de 27% au profit de ces espaces urbains mixtes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revanche, aucune réduction n’est observée concernant l’évolution du rythme de la consommation d’espace au bénéfice des zones d’activités 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F62473-80C9-2A5C-2607-57306593676F}"/>
              </a:ext>
            </a:extLst>
          </p:cNvPr>
          <p:cNvCxnSpPr>
            <a:cxnSpLocks/>
          </p:cNvCxnSpPr>
          <p:nvPr/>
        </p:nvCxnSpPr>
        <p:spPr bwMode="auto">
          <a:xfrm>
            <a:off x="3452954" y="3390900"/>
            <a:ext cx="0" cy="952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9DC48902-ED5A-D7DB-B1D9-6AFEE3F530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95" y="2434641"/>
            <a:ext cx="1827172" cy="1895458"/>
          </a:xfrm>
          <a:prstGeom prst="rect">
            <a:avLst/>
          </a:prstGeom>
        </p:spPr>
      </p:pic>
      <p:pic>
        <p:nvPicPr>
          <p:cNvPr id="16" name="Image 15">
            <a:hlinkClick r:id="rId6" action="ppaction://hlinksldjump"/>
            <a:extLst>
              <a:ext uri="{FF2B5EF4-FFF2-40B4-BE49-F238E27FC236}">
                <a16:creationId xmlns:a16="http://schemas.microsoft.com/office/drawing/2014/main" id="{23386318-7C31-7E7B-5F4E-FE9D7FEFF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23" y="3917041"/>
            <a:ext cx="581106" cy="58586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826005B-B31F-1D07-60B7-20031C3F021F}"/>
              </a:ext>
            </a:extLst>
          </p:cNvPr>
          <p:cNvSpPr txBox="1"/>
          <p:nvPr/>
        </p:nvSpPr>
        <p:spPr>
          <a:xfrm>
            <a:off x="1733453" y="432525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63858C-6806-5735-48AC-11D2FDC4D3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599" y="4656909"/>
            <a:ext cx="2328655" cy="1355963"/>
          </a:xfrm>
          <a:prstGeom prst="rect">
            <a:avLst/>
          </a:prstGeom>
        </p:spPr>
      </p:pic>
      <p:pic>
        <p:nvPicPr>
          <p:cNvPr id="23" name="Image 22">
            <a:hlinkClick r:id="rId8" action="ppaction://hlinksldjump"/>
            <a:extLst>
              <a:ext uri="{FF2B5EF4-FFF2-40B4-BE49-F238E27FC236}">
                <a16:creationId xmlns:a16="http://schemas.microsoft.com/office/drawing/2014/main" id="{43E8B4A5-2D34-2DD2-B686-FE85A3B7E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01" y="5604662"/>
            <a:ext cx="581106" cy="58586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5842805-D33A-497C-4DD4-FDD827A84EC1}"/>
              </a:ext>
            </a:extLst>
          </p:cNvPr>
          <p:cNvSpPr txBox="1"/>
          <p:nvPr/>
        </p:nvSpPr>
        <p:spPr>
          <a:xfrm>
            <a:off x="7373331" y="6012873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9E0BBD4-1E9C-503F-EBC3-C586D583E78D}"/>
              </a:ext>
            </a:extLst>
          </p:cNvPr>
          <p:cNvSpPr txBox="1"/>
          <p:nvPr/>
        </p:nvSpPr>
        <p:spPr>
          <a:xfrm>
            <a:off x="874799" y="4758808"/>
            <a:ext cx="53640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L’effort de réduction de la consommation d’espace est constaté dans presque tous les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EPCI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résultats les plus notables sont relevés à SMVIC (–42%), dans le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Trièves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(–33%) et le Grésivaudan (–30%).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Seule la CCBE a augmenté son rythme de consommation d’espace au cours de la période 2010-2020.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4D4FF08-7DAF-2066-F82C-C112B996602D}"/>
              </a:ext>
            </a:extLst>
          </p:cNvPr>
          <p:cNvCxnSpPr>
            <a:cxnSpLocks/>
          </p:cNvCxnSpPr>
          <p:nvPr/>
        </p:nvCxnSpPr>
        <p:spPr bwMode="auto">
          <a:xfrm>
            <a:off x="1225685" y="5263925"/>
            <a:ext cx="0" cy="888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78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5F48069-251A-D7DB-4E1A-AFBF4917B4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98" y="2578074"/>
            <a:ext cx="2103944" cy="18262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38575E-995D-6960-F57D-E5EF8FE51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1000099"/>
            <a:ext cx="2231633" cy="10358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30B7045-DC18-7551-542C-4957027B72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826372"/>
            <a:ext cx="2231632" cy="1148190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n°6 : quel est le niveau de réduction de la consommation d’espace ?</a:t>
            </a:r>
            <a:br>
              <a:rPr lang="fr-FR" b="0"/>
            </a:br>
            <a:r>
              <a:rPr lang="fr-FR" b="0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7" name="Image 6">
            <a:hlinkClick r:id="rId5" action="ppaction://hlinksldjump"/>
            <a:extLst>
              <a:ext uri="{FF2B5EF4-FFF2-40B4-BE49-F238E27FC236}">
                <a16:creationId xmlns:a16="http://schemas.microsoft.com/office/drawing/2014/main" id="{2C5D76E9-5B2E-2517-DBE8-8553A1F9DF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5" y="1747130"/>
            <a:ext cx="581106" cy="5858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F87B8A-EB53-8D17-239C-CE0B347A75A6}"/>
              </a:ext>
            </a:extLst>
          </p:cNvPr>
          <p:cNvSpPr txBox="1"/>
          <p:nvPr/>
        </p:nvSpPr>
        <p:spPr>
          <a:xfrm>
            <a:off x="7284055" y="2155341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A9CF64-45EC-55F5-6CFC-22A59E589556}"/>
              </a:ext>
            </a:extLst>
          </p:cNvPr>
          <p:cNvSpPr txBox="1"/>
          <p:nvPr/>
        </p:nvSpPr>
        <p:spPr>
          <a:xfrm>
            <a:off x="3114043" y="2462369"/>
            <a:ext cx="56894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l’échelle de la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son ensemble :</a:t>
            </a:r>
          </a:p>
          <a:p>
            <a:pPr marL="53340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quart de la consommation d’espace a lieu en dehors des espaces potentiels de développement</a:t>
            </a:r>
          </a:p>
          <a:p>
            <a:pPr marL="53340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Trois-quarts des espaces consommés hors espace potentiel de développement concerne des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projets sur lesquels la planification locale a peu de prise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(constructions agricoles et forestières, carrières, infrastructures)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 intérêt de les compter à part ?</a:t>
            </a:r>
          </a:p>
          <a:p>
            <a:pPr marL="53340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consommation d’espace hors espace potentiel de développement ″évitable″ (habitat ou activités dispersées, équipements collectifs) représente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consommation d’espace totale.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948C9C-5610-9CE9-A889-8F779648BDFD}"/>
              </a:ext>
            </a:extLst>
          </p:cNvPr>
          <p:cNvCxnSpPr>
            <a:cxnSpLocks/>
          </p:cNvCxnSpPr>
          <p:nvPr/>
        </p:nvCxnSpPr>
        <p:spPr bwMode="auto">
          <a:xfrm>
            <a:off x="3483980" y="2824611"/>
            <a:ext cx="0" cy="18383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Image 13">
            <a:hlinkClick r:id="rId7" action="ppaction://hlinksldjump"/>
            <a:extLst>
              <a:ext uri="{FF2B5EF4-FFF2-40B4-BE49-F238E27FC236}">
                <a16:creationId xmlns:a16="http://schemas.microsoft.com/office/drawing/2014/main" id="{5179DA9E-E3E7-E8B8-013F-225194DB77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48" y="3996085"/>
            <a:ext cx="581106" cy="58586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30F6F24-096D-B67E-05AE-01D6705237A0}"/>
              </a:ext>
            </a:extLst>
          </p:cNvPr>
          <p:cNvSpPr txBox="1"/>
          <p:nvPr/>
        </p:nvSpPr>
        <p:spPr>
          <a:xfrm>
            <a:off x="1783178" y="4404296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pic>
        <p:nvPicPr>
          <p:cNvPr id="23" name="Image 22">
            <a:hlinkClick r:id="rId8" action="ppaction://hlinksldjump"/>
            <a:extLst>
              <a:ext uri="{FF2B5EF4-FFF2-40B4-BE49-F238E27FC236}">
                <a16:creationId xmlns:a16="http://schemas.microsoft.com/office/drawing/2014/main" id="{CF59A369-D060-6983-7DD7-19E8B6BF88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4" y="5580307"/>
            <a:ext cx="581106" cy="58586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981ED12-40C7-CC4F-60AA-08F6CAEDC3BB}"/>
              </a:ext>
            </a:extLst>
          </p:cNvPr>
          <p:cNvSpPr txBox="1"/>
          <p:nvPr/>
        </p:nvSpPr>
        <p:spPr>
          <a:xfrm>
            <a:off x="7284054" y="598851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6E29288-068D-8C29-2A4F-ECA036D33A82}"/>
              </a:ext>
            </a:extLst>
          </p:cNvPr>
          <p:cNvSpPr txBox="1"/>
          <p:nvPr/>
        </p:nvSpPr>
        <p:spPr>
          <a:xfrm>
            <a:off x="874798" y="4852866"/>
            <a:ext cx="52589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EPCI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sont diversement impactés par les usages du sol localisés hors espace potentiel 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Isère, Bièvre Est et le Grésivaudan sont particulièrement concernés par l’activité d’extraction de matériaux.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 et SMVIC le sont également par le développement des constructions nécessaires à l’activité agricole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A3B2906-52BE-FA6E-7FD0-D642F231BAC1}"/>
              </a:ext>
            </a:extLst>
          </p:cNvPr>
          <p:cNvCxnSpPr>
            <a:cxnSpLocks/>
          </p:cNvCxnSpPr>
          <p:nvPr/>
        </p:nvCxnSpPr>
        <p:spPr bwMode="auto">
          <a:xfrm>
            <a:off x="1225685" y="5357983"/>
            <a:ext cx="0" cy="827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29B62D7-30F5-E891-53C4-8B55C4AB2BAB}"/>
              </a:ext>
            </a:extLst>
          </p:cNvPr>
          <p:cNvSpPr txBox="1"/>
          <p:nvPr/>
        </p:nvSpPr>
        <p:spPr>
          <a:xfrm>
            <a:off x="874798" y="929362"/>
            <a:ext cx="529406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objectifs de consommation maximale d’espace au profit des espaces urbains mixtes ont été respectés dans le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Trièves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Grésivaudan et le Sud Grenoblois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Sud Grésivaudan, le Voironnais et Bièvre Valloire continuent d’améliorer significativement leur consommation d’espace et pourraient avoir, eux aussi, atteint l’objectif SCoT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9309AC9-D53D-08B5-A10F-232A05AF8C06}"/>
              </a:ext>
            </a:extLst>
          </p:cNvPr>
          <p:cNvCxnSpPr>
            <a:cxnSpLocks/>
          </p:cNvCxnSpPr>
          <p:nvPr/>
        </p:nvCxnSpPr>
        <p:spPr bwMode="auto">
          <a:xfrm>
            <a:off x="1225685" y="1634504"/>
            <a:ext cx="0" cy="6490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515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53649"/>
            <a:ext cx="7886700" cy="504872"/>
          </a:xfrm>
        </p:spPr>
        <p:txBody>
          <a:bodyPr/>
          <a:lstStyle/>
          <a:p>
            <a:r>
              <a:rPr lang="fr-FR" sz="2200"/>
              <a:t>Principaux enseignements du bilan 2023 </a:t>
            </a:r>
            <a:br>
              <a:rPr lang="fr-FR" sz="2200"/>
            </a:br>
            <a:r>
              <a:rPr lang="fr-FR" sz="1600" b="0"/>
              <a:t>Traduction dans les documents d’urbanisme (travail en cours)</a:t>
            </a:r>
            <a:endParaRPr lang="fr-FR" sz="1600"/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C3AC540-C8F5-D3EA-793E-962B0490A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400"/>
            <a:ext cx="1655763" cy="290513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9542C44-3CDE-7D5C-0BEC-418C16C9A5BC}"/>
              </a:ext>
            </a:extLst>
          </p:cNvPr>
          <p:cNvGrpSpPr/>
          <p:nvPr/>
        </p:nvGrpSpPr>
        <p:grpSpPr>
          <a:xfrm>
            <a:off x="5837544" y="1326264"/>
            <a:ext cx="3102224" cy="2675535"/>
            <a:chOff x="5918205" y="1000471"/>
            <a:chExt cx="3143102" cy="2746068"/>
          </a:xfrm>
        </p:grpSpPr>
        <p:pic>
          <p:nvPicPr>
            <p:cNvPr id="33" name="Image 2">
              <a:extLst>
                <a:ext uri="{FF2B5EF4-FFF2-40B4-BE49-F238E27FC236}">
                  <a16:creationId xmlns:a16="http://schemas.microsoft.com/office/drawing/2014/main" id="{358F8654-E7D6-6503-7983-DDCE016F5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/>
            <a:stretch/>
          </p:blipFill>
          <p:spPr bwMode="auto">
            <a:xfrm>
              <a:off x="6144180" y="1157744"/>
              <a:ext cx="2914333" cy="255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2">
              <a:extLst>
                <a:ext uri="{FF2B5EF4-FFF2-40B4-BE49-F238E27FC236}">
                  <a16:creationId xmlns:a16="http://schemas.microsoft.com/office/drawing/2014/main" id="{BCB36239-0AC8-9F7E-7BE1-6E8A98F78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" t="65811" r="75052" b="1353"/>
            <a:stretch/>
          </p:blipFill>
          <p:spPr bwMode="auto">
            <a:xfrm>
              <a:off x="8228187" y="2411281"/>
              <a:ext cx="833120" cy="87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162D19-0D9C-E810-0A4C-EEE52127CFB3}"/>
                </a:ext>
              </a:extLst>
            </p:cNvPr>
            <p:cNvSpPr/>
            <p:nvPr/>
          </p:nvSpPr>
          <p:spPr>
            <a:xfrm>
              <a:off x="5918205" y="2693863"/>
              <a:ext cx="1154517" cy="1052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401AA0-FAFF-C2F0-BF7B-1E01FBBBEA5B}"/>
                </a:ext>
              </a:extLst>
            </p:cNvPr>
            <p:cNvSpPr/>
            <p:nvPr/>
          </p:nvSpPr>
          <p:spPr>
            <a:xfrm>
              <a:off x="6161374" y="2810619"/>
              <a:ext cx="1024809" cy="898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CE5071-CF1C-4705-F156-3735E2925431}"/>
                </a:ext>
              </a:extLst>
            </p:cNvPr>
            <p:cNvSpPr/>
            <p:nvPr/>
          </p:nvSpPr>
          <p:spPr>
            <a:xfrm>
              <a:off x="6067980" y="1000471"/>
              <a:ext cx="346158" cy="31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7D55E50F-3D66-335D-DAA3-3D2671671973}"/>
              </a:ext>
            </a:extLst>
          </p:cNvPr>
          <p:cNvSpPr txBox="1"/>
          <p:nvPr/>
        </p:nvSpPr>
        <p:spPr>
          <a:xfrm>
            <a:off x="275355" y="1306051"/>
            <a:ext cx="52940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L’élaboration ou révision des documents d’urbanisme locaux depuis 2018 se traduit par une réduction des surfaces urbanisables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la période 2018-2023, ont été approuvés : 1 carte communale,    30 PLU communaux, 4 PLU intercommunaux (Bièvre Isère, Région Saint-Jeannaise, Grenoble Alpes Métropole, Bièvre Est). Ce sont au total </a:t>
            </a:r>
            <a:r>
              <a:rPr kumimoji="0" lang="fr-FR" sz="1200" b="0" i="1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144 communes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concernées par ces documents nouvellement approuvés. 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799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éléments :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139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ces 144 communes,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 1940 ha d’espaces urbains/urbanisables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inscrits dans les documents d’urbanisme locaux préexistants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ont été reclassés en zones A ou N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les documents nouvellement approuvés :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Cette réduction représente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 10% des enveloppes urbanisées/urbanisables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cet échantillon.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travail sur les gisements urbanisables permettra de qualifier plus finement ces évolutions.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1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noter : actuellement, 38 communes (versus 64 en 2018) sont soumises au </a:t>
            </a:r>
            <a:r>
              <a:rPr kumimoji="0" lang="fr-FR" sz="1200" b="0" i="1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RNU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le territoire. Le SCoT ne se voit donc pas traduit et mis en œuvre sur ces communes. 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6E7EBA2-8E20-0E97-7DD6-15B5A3540995}"/>
              </a:ext>
            </a:extLst>
          </p:cNvPr>
          <p:cNvCxnSpPr>
            <a:cxnSpLocks/>
          </p:cNvCxnSpPr>
          <p:nvPr/>
        </p:nvCxnSpPr>
        <p:spPr bwMode="auto">
          <a:xfrm>
            <a:off x="603173" y="3740281"/>
            <a:ext cx="0" cy="1265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BCF30688-3210-2A70-4585-72BAEBE35690}"/>
              </a:ext>
            </a:extLst>
          </p:cNvPr>
          <p:cNvSpPr txBox="1"/>
          <p:nvPr/>
        </p:nvSpPr>
        <p:spPr>
          <a:xfrm>
            <a:off x="603173" y="4883757"/>
            <a:ext cx="4831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	Echantillon conditionné par la disponibilité des données au 19.12.2023.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AC430B0-99B1-3F2F-538A-4AFC65FFB61A}"/>
              </a:ext>
            </a:extLst>
          </p:cNvPr>
          <p:cNvSpPr txBox="1"/>
          <p:nvPr/>
        </p:nvSpPr>
        <p:spPr>
          <a:xfrm>
            <a:off x="5837544" y="1162502"/>
            <a:ext cx="314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Etat des lieux des documents d’urbanisme locaux élaborés ou révisés depuis l’approbation du SCoT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31CB5E7-392C-F495-DED7-2950227D26B5}"/>
              </a:ext>
            </a:extLst>
          </p:cNvPr>
          <p:cNvSpPr txBox="1"/>
          <p:nvPr/>
        </p:nvSpPr>
        <p:spPr>
          <a:xfrm>
            <a:off x="8336526" y="1627743"/>
            <a:ext cx="600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B4EE7F1-8C27-AC73-68B7-64980A7F26F7}"/>
              </a:ext>
            </a:extLst>
          </p:cNvPr>
          <p:cNvGrpSpPr/>
          <p:nvPr/>
        </p:nvGrpSpPr>
        <p:grpSpPr>
          <a:xfrm>
            <a:off x="6077550" y="3978245"/>
            <a:ext cx="2895563" cy="2506146"/>
            <a:chOff x="6071368" y="3753364"/>
            <a:chExt cx="3072632" cy="2659402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4C15E67E-E9A2-015E-DC07-17480FD2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71368" y="3753364"/>
              <a:ext cx="3072632" cy="265940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4C40A4-FD91-04C9-BD5A-1112BCB66F92}"/>
                </a:ext>
              </a:extLst>
            </p:cNvPr>
            <p:cNvSpPr/>
            <p:nvPr/>
          </p:nvSpPr>
          <p:spPr>
            <a:xfrm>
              <a:off x="6204857" y="5387394"/>
              <a:ext cx="882863" cy="432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3ECCC4-A07D-1848-F5BC-032A031EA488}"/>
                </a:ext>
              </a:extLst>
            </p:cNvPr>
            <p:cNvSpPr/>
            <p:nvPr/>
          </p:nvSpPr>
          <p:spPr>
            <a:xfrm>
              <a:off x="6088559" y="5969629"/>
              <a:ext cx="882863" cy="432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C5B8BA-248D-2E11-FEC3-81C974647400}"/>
                </a:ext>
              </a:extLst>
            </p:cNvPr>
            <p:cNvSpPr/>
            <p:nvPr/>
          </p:nvSpPr>
          <p:spPr>
            <a:xfrm>
              <a:off x="6354394" y="6194315"/>
              <a:ext cx="882863" cy="14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A8D10CC-F492-04E0-EC6B-267DD03B9F7F}"/>
                </a:ext>
              </a:extLst>
            </p:cNvPr>
            <p:cNvSpPr/>
            <p:nvPr/>
          </p:nvSpPr>
          <p:spPr>
            <a:xfrm>
              <a:off x="8237541" y="5069822"/>
              <a:ext cx="88286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BEE044-2B18-102B-A827-0EAADC1AA356}"/>
                </a:ext>
              </a:extLst>
            </p:cNvPr>
            <p:cNvSpPr/>
            <p:nvPr/>
          </p:nvSpPr>
          <p:spPr>
            <a:xfrm>
              <a:off x="9086483" y="5130781"/>
              <a:ext cx="45719" cy="124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D78FD7A-8237-3578-2217-EAE6F07B0EFC}"/>
                </a:ext>
              </a:extLst>
            </p:cNvPr>
            <p:cNvSpPr/>
            <p:nvPr/>
          </p:nvSpPr>
          <p:spPr>
            <a:xfrm>
              <a:off x="8244808" y="5092681"/>
              <a:ext cx="88286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1DA2E1-A17F-29B6-F7D2-29788601F999}"/>
                </a:ext>
              </a:extLst>
            </p:cNvPr>
            <p:cNvSpPr/>
            <p:nvPr/>
          </p:nvSpPr>
          <p:spPr>
            <a:xfrm>
              <a:off x="8235213" y="5120984"/>
              <a:ext cx="45719" cy="124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45263686-9D49-EC03-2D33-F34FE4D69051}"/>
              </a:ext>
            </a:extLst>
          </p:cNvPr>
          <p:cNvSpPr txBox="1"/>
          <p:nvPr/>
        </p:nvSpPr>
        <p:spPr>
          <a:xfrm>
            <a:off x="8326214" y="4183963"/>
            <a:ext cx="600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C6221E-C8C8-EAC9-1024-5786BB39365D}"/>
              </a:ext>
            </a:extLst>
          </p:cNvPr>
          <p:cNvSpPr/>
          <p:nvPr/>
        </p:nvSpPr>
        <p:spPr>
          <a:xfrm>
            <a:off x="8156099" y="6400650"/>
            <a:ext cx="985718" cy="28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85B2BE6-D31C-FB0C-B092-47D9FB56871C}"/>
              </a:ext>
            </a:extLst>
          </p:cNvPr>
          <p:cNvSpPr/>
          <p:nvPr/>
        </p:nvSpPr>
        <p:spPr>
          <a:xfrm>
            <a:off x="8116697" y="3653077"/>
            <a:ext cx="853615" cy="31758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F63819-4187-C28F-AA86-66F9AE082BF6}"/>
              </a:ext>
            </a:extLst>
          </p:cNvPr>
          <p:cNvSpPr/>
          <p:nvPr/>
        </p:nvSpPr>
        <p:spPr>
          <a:xfrm flipV="1">
            <a:off x="8090016" y="6450311"/>
            <a:ext cx="84699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26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2.xml><?xml version="1.0" encoding="utf-8"?>
<a:theme xmlns:a="http://schemas.openxmlformats.org/drawingml/2006/main" name="1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3.xml><?xml version="1.0" encoding="utf-8"?>
<a:theme xmlns:a="http://schemas.openxmlformats.org/drawingml/2006/main" name="4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4.xml><?xml version="1.0" encoding="utf-8"?>
<a:theme xmlns:a="http://schemas.openxmlformats.org/drawingml/2006/main" name="1_Intercalaire parti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4BE91E41-12EF-4EAD-956F-ED59B58330C6}"/>
    </a:ext>
  </a:extLst>
</a:theme>
</file>

<file path=ppt/theme/theme5.xml><?xml version="1.0" encoding="utf-8"?>
<a:theme xmlns:a="http://schemas.openxmlformats.org/drawingml/2006/main" name="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6.xml><?xml version="1.0" encoding="utf-8"?>
<a:theme xmlns:a="http://schemas.openxmlformats.org/drawingml/2006/main" name="2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77207-2aaa-40f5-8978-f595b6f0ed5f" xsi:nil="true"/>
    <lcf76f155ced4ddcb4097134ff3c332f xmlns="27e620d1-be66-46c0-84cd-ffe28ed10830">
      <Terms xmlns="http://schemas.microsoft.com/office/infopath/2007/PartnerControls"/>
    </lcf76f155ced4ddcb4097134ff3c332f>
    <Valid_x00e9_ xmlns="27e620d1-be66-46c0-84cd-ffe28ed10830">1</Valid_x00e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06949ABE8534E91BDFD2CCBA9038D" ma:contentTypeVersion="19" ma:contentTypeDescription="Crée un document." ma:contentTypeScope="" ma:versionID="d378b84b2c623fc2f0c12d1c396318d7">
  <xsd:schema xmlns:xsd="http://www.w3.org/2001/XMLSchema" xmlns:xs="http://www.w3.org/2001/XMLSchema" xmlns:p="http://schemas.microsoft.com/office/2006/metadata/properties" xmlns:ns2="27e620d1-be66-46c0-84cd-ffe28ed10830" xmlns:ns3="12977207-2aaa-40f5-8978-f595b6f0ed5f" targetNamespace="http://schemas.microsoft.com/office/2006/metadata/properties" ma:root="true" ma:fieldsID="8fd1623607917de2290a9ef423f10684" ns2:_="" ns3:_="">
    <xsd:import namespace="27e620d1-be66-46c0-84cd-ffe28ed10830"/>
    <xsd:import namespace="12977207-2aaa-40f5-8978-f595b6f0e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Valid_x00e9_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20d1-be66-46c0-84cd-ffe28ed10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alid_x00e9_" ma:index="17" nillable="true" ma:displayName="Statut" ma:default="1" ma:format="Dropdown" ma:internalName="Valid_x00e9_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9c85d75-9522-41cf-90da-547c6e4d60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77207-2aaa-40f5-8978-f595b6f0e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ab9ceb-3991-4a57-be82-35445d54f194}" ma:internalName="TaxCatchAll" ma:showField="CatchAllData" ma:web="12977207-2aaa-40f5-8978-f595b6f0e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17756-E1C3-4A4F-A37C-8BBC7310BBE6}">
  <ds:schemaRefs>
    <ds:schemaRef ds:uri="12977207-2aaa-40f5-8978-f595b6f0ed5f"/>
    <ds:schemaRef ds:uri="27e620d1-be66-46c0-84cd-ffe28ed108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1BB19A-EB72-4721-842C-90761FAD4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620d1-be66-46c0-84cd-ffe28ed10830"/>
    <ds:schemaRef ds:uri="12977207-2aaa-40f5-8978-f595b6f0e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3EA092-4E9D-4F55-8D98-C9FC293300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Maquette_SCoT</Template>
  <TotalTime>8</TotalTime>
  <Words>2974</Words>
  <Application>Microsoft Office PowerPoint</Application>
  <PresentationFormat>Affichage à l'écran (4:3)</PresentationFormat>
  <Paragraphs>361</Paragraphs>
  <Slides>22</Slides>
  <Notes>1</Notes>
  <HiddenSlides>12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Helvetica Neue</vt:lpstr>
      <vt:lpstr>Monda</vt:lpstr>
      <vt:lpstr>Open Sans</vt:lpstr>
      <vt:lpstr>Wingdings</vt:lpstr>
      <vt:lpstr>Thème_SCoT</vt:lpstr>
      <vt:lpstr>1_Thème_SCoT</vt:lpstr>
      <vt:lpstr>4_Pages courantes</vt:lpstr>
      <vt:lpstr>1_Intercalaire partie</vt:lpstr>
      <vt:lpstr>Pages courantes</vt:lpstr>
      <vt:lpstr>2_Thème_SCoT</vt:lpstr>
      <vt:lpstr>Bilan du SCoT</vt:lpstr>
      <vt:lpstr>Les principes défendus par les élus en 2012</vt:lpstr>
      <vt:lpstr>« Consommation d’espace » : contenu du SCoT de la Greg</vt:lpstr>
      <vt:lpstr>Quelques précisions concernant la mesure de la consommation d’espace</vt:lpstr>
      <vt:lpstr>Question évaluative n°6 : quel est le niveau de réduction de la consommation d’espace ? Eléments saillants du bilan de 2018</vt:lpstr>
      <vt:lpstr>Question évaluative n°6 : quel est le niveau de réduction de la consommation d’espace ? Eléments saillants du bilan de 2018</vt:lpstr>
      <vt:lpstr>Question évaluative n°6 : quel est le niveau de réduction de la consommation d’espace ? Principaux enseignements du bilan 2023</vt:lpstr>
      <vt:lpstr>Question évaluative n°6 : quel est le niveau de réduction de la consommation d’espace ? Principaux enseignements du bilan 2023</vt:lpstr>
      <vt:lpstr>Principaux enseignements du bilan 2023  Traduction dans les documents d’urbanisme (travail en cours)</vt:lpstr>
      <vt:lpstr>Présentation PowerPoint</vt:lpstr>
      <vt:lpstr>Objectifs chiffrés de limitation de la consommation d’espace</vt:lpstr>
      <vt:lpstr>Limites pour la préservation des espaces naturels, agricoles et forestiers</vt:lpstr>
      <vt:lpstr>Carte des espaces préférentiels de développement</vt:lpstr>
      <vt:lpstr>Présentation PowerPoint</vt:lpstr>
      <vt:lpstr>Evolution du rythme de consommation d’espace 1999-2021</vt:lpstr>
      <vt:lpstr>La consommation d’espace dans la GreG entre 2010 et 2020</vt:lpstr>
      <vt:lpstr>Evolution de la consommation d’espace 2010-2020 par epci</vt:lpstr>
      <vt:lpstr>Evolution de la consommation d’espace 2010-2020 par secteur</vt:lpstr>
      <vt:lpstr>Qualification de la consommation d’espace 2010-2020</vt:lpstr>
      <vt:lpstr>Qualification de la consommation d’espace 2010-2020</vt:lpstr>
      <vt:lpstr>Echange sur la thématique de la consommation d’espace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syndical</dc:title>
  <dc:creator>Benoit Parent</dc:creator>
  <cp:lastModifiedBy>Nathalie Fumex</cp:lastModifiedBy>
  <cp:revision>9</cp:revision>
  <cp:lastPrinted>2023-12-14T08:41:16Z</cp:lastPrinted>
  <dcterms:created xsi:type="dcterms:W3CDTF">2023-12-13T04:49:36Z</dcterms:created>
  <dcterms:modified xsi:type="dcterms:W3CDTF">2025-02-10T15:23:31Z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0x0101005A606949ABE8534E91BDFD2CCBA9038D</vt:lpwstr>
  </property>
  <property fmtid="{D5CDD505-2E9C-101B-9397-08002B2CF9AE}" pid="3" name="Validé">
    <vt:lpwstr>1</vt:lpwstr>
  </property>
  <property fmtid="{D5CDD505-2E9C-101B-9397-08002B2CF9AE}" pid="4" name="MediaServiceImageTags">
    <vt:lpwstr/>
  </property>
</Properties>
</file>