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4"/>
    <p:sldMasterId id="2147483725" r:id="rId5"/>
    <p:sldMasterId id="2147483734" r:id="rId6"/>
    <p:sldMasterId id="2147483745" r:id="rId7"/>
    <p:sldMasterId id="2147483747" r:id="rId8"/>
  </p:sldMasterIdLst>
  <p:notesMasterIdLst>
    <p:notesMasterId r:id="rId29"/>
  </p:notesMasterIdLst>
  <p:handoutMasterIdLst>
    <p:handoutMasterId r:id="rId30"/>
  </p:handoutMasterIdLst>
  <p:sldIdLst>
    <p:sldId id="294" r:id="rId9"/>
    <p:sldId id="1486" r:id="rId10"/>
    <p:sldId id="1484" r:id="rId11"/>
    <p:sldId id="1485" r:id="rId12"/>
    <p:sldId id="2421" r:id="rId13"/>
    <p:sldId id="2423" r:id="rId14"/>
    <p:sldId id="2424" r:id="rId15"/>
    <p:sldId id="2427" r:id="rId16"/>
    <p:sldId id="2428" r:id="rId17"/>
    <p:sldId id="2519" r:id="rId18"/>
    <p:sldId id="2433" r:id="rId19"/>
    <p:sldId id="2434" r:id="rId20"/>
    <p:sldId id="2435" r:id="rId21"/>
    <p:sldId id="2425" r:id="rId22"/>
    <p:sldId id="2430" r:id="rId23"/>
    <p:sldId id="2431" r:id="rId24"/>
    <p:sldId id="2432" r:id="rId25"/>
    <p:sldId id="1466" r:id="rId26"/>
    <p:sldId id="310" r:id="rId27"/>
    <p:sldId id="293" r:id="rId28"/>
  </p:sldIdLst>
  <p:sldSz cx="9144000" cy="6858000" type="screen4x3"/>
  <p:notesSz cx="6792913" cy="99250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543A52C-C281-27BC-4BB4-D74F2EA5D4D0}" name="Olivier Alexandre" initials="OA" userId="S::olivier.alexandre@scot-region-grenoble.org::908b1193-dd70-49b3-9fee-2b0052b8471d" providerId="AD"/>
  <p188:author id="{4B4E964C-47F5-9AFD-E64D-A6BD4293BCB0}" name="Mathieu Perrin" initials="MP" userId="S::mathieu.perrin@scot-region-grenoble.org::1753dd1e-1482-43d6-a0bf-eb055e0315f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1B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0F6E55-DD54-4CFF-BA7B-E21C395B2B88}" v="16" dt="2024-01-23T14:51:28.3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17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microsoft.com/office/2018/10/relationships/authors" Target="author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handoutMaster" Target="handoutMasters/handoutMaster1.xml"/><Relationship Id="rId35" Type="http://schemas.microsoft.com/office/2015/10/relationships/revisionInfo" Target="revisionInfo.xml"/><Relationship Id="rId8" Type="http://schemas.openxmlformats.org/officeDocument/2006/relationships/slideMaster" Target="slideMasters/slideMaster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aurg38b.sharepoint.com/sites/SCoTGReG/Documents%20partages/SPA/20230206_GPS_hab-demog/scot%20-%20insee%2020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aurg38b.sharepoint.com/sites/SCoTGReG/Documents%20partages/SPA/20230206_GPS_hab-demog/scot%20-%20sitade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1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aurg38b.sharepoint.com/sites/SCoTGReG/Documents%20partages/SPA/20230206_GPS_hab-demog/scot%20-%20LLS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>
                <a:solidFill>
                  <a:schemeClr val="bg1"/>
                </a:solidFill>
              </a:rPr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récap!$B$19</c:f>
              <c:strCache>
                <c:ptCount val="1"/>
                <c:pt idx="0">
                  <c:v>Vac 2008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récap!$A$20:$A$28</c:f>
              <c:strCache>
                <c:ptCount val="9"/>
                <c:pt idx="0">
                  <c:v>Bièvre Est</c:v>
                </c:pt>
                <c:pt idx="1">
                  <c:v>Bièvre Isère</c:v>
                </c:pt>
                <c:pt idx="2">
                  <c:v>ex-Sud Grenoblois</c:v>
                </c:pt>
                <c:pt idx="3">
                  <c:v>GAM hors sud grenoblois</c:v>
                </c:pt>
                <c:pt idx="4">
                  <c:v>Grésivaudan</c:v>
                </c:pt>
                <c:pt idx="5">
                  <c:v>SMVIC</c:v>
                </c:pt>
                <c:pt idx="6">
                  <c:v>Trièves</c:v>
                </c:pt>
                <c:pt idx="7">
                  <c:v>Voironnais</c:v>
                </c:pt>
                <c:pt idx="8">
                  <c:v>SCOT GREG</c:v>
                </c:pt>
              </c:strCache>
            </c:strRef>
          </c:cat>
          <c:val>
            <c:numRef>
              <c:f>récap!$B$20:$B$28</c:f>
              <c:numCache>
                <c:formatCode>0%</c:formatCode>
                <c:ptCount val="9"/>
                <c:pt idx="0">
                  <c:v>4.9055809154485895E-2</c:v>
                </c:pt>
                <c:pt idx="1">
                  <c:v>6.5099320217044856E-2</c:v>
                </c:pt>
                <c:pt idx="2">
                  <c:v>5.8694874190359021E-2</c:v>
                </c:pt>
                <c:pt idx="3">
                  <c:v>5.6845743531253073E-2</c:v>
                </c:pt>
                <c:pt idx="4">
                  <c:v>4.4579682629286771E-2</c:v>
                </c:pt>
                <c:pt idx="5">
                  <c:v>7.2434927257042453E-2</c:v>
                </c:pt>
                <c:pt idx="6">
                  <c:v>5.4095229851710051E-2</c:v>
                </c:pt>
                <c:pt idx="7">
                  <c:v>5.693121792136558E-2</c:v>
                </c:pt>
                <c:pt idx="8" formatCode="0.0%">
                  <c:v>5.6449888503022939E-2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03-4175-9478-7E80D58BD742}"/>
            </c:ext>
          </c:extLst>
        </c:ser>
        <c:ser>
          <c:idx val="1"/>
          <c:order val="1"/>
          <c:tx>
            <c:strRef>
              <c:f>récap!$C$19</c:f>
              <c:strCache>
                <c:ptCount val="1"/>
                <c:pt idx="0">
                  <c:v>Vac 2013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récap!$A$20:$A$28</c:f>
              <c:strCache>
                <c:ptCount val="9"/>
                <c:pt idx="0">
                  <c:v>Bièvre Est</c:v>
                </c:pt>
                <c:pt idx="1">
                  <c:v>Bièvre Isère</c:v>
                </c:pt>
                <c:pt idx="2">
                  <c:v>ex-Sud Grenoblois</c:v>
                </c:pt>
                <c:pt idx="3">
                  <c:v>GAM hors sud grenoblois</c:v>
                </c:pt>
                <c:pt idx="4">
                  <c:v>Grésivaudan</c:v>
                </c:pt>
                <c:pt idx="5">
                  <c:v>SMVIC</c:v>
                </c:pt>
                <c:pt idx="6">
                  <c:v>Trièves</c:v>
                </c:pt>
                <c:pt idx="7">
                  <c:v>Voironnais</c:v>
                </c:pt>
                <c:pt idx="8">
                  <c:v>SCOT GREG</c:v>
                </c:pt>
              </c:strCache>
            </c:strRef>
          </c:cat>
          <c:val>
            <c:numRef>
              <c:f>récap!$C$20:$C$28</c:f>
              <c:numCache>
                <c:formatCode>0%</c:formatCode>
                <c:ptCount val="9"/>
                <c:pt idx="0">
                  <c:v>6.3622657014402423E-2</c:v>
                </c:pt>
                <c:pt idx="1">
                  <c:v>8.076595441540152E-2</c:v>
                </c:pt>
                <c:pt idx="2">
                  <c:v>6.14817096706122E-2</c:v>
                </c:pt>
                <c:pt idx="3">
                  <c:v>7.4684081510352635E-2</c:v>
                </c:pt>
                <c:pt idx="4">
                  <c:v>5.6814480083735859E-2</c:v>
                </c:pt>
                <c:pt idx="5">
                  <c:v>8.7366508285767489E-2</c:v>
                </c:pt>
                <c:pt idx="6">
                  <c:v>6.9755643465840927E-2</c:v>
                </c:pt>
                <c:pt idx="7">
                  <c:v>7.3044389854872063E-2</c:v>
                </c:pt>
                <c:pt idx="8" formatCode="0.0%">
                  <c:v>7.2374692294142492E-2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03-4175-9478-7E80D58BD742}"/>
            </c:ext>
          </c:extLst>
        </c:ser>
        <c:ser>
          <c:idx val="2"/>
          <c:order val="2"/>
          <c:tx>
            <c:strRef>
              <c:f>récap!$D$19</c:f>
              <c:strCache>
                <c:ptCount val="1"/>
                <c:pt idx="0">
                  <c:v>Vac 2019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récap!$A$20:$A$28</c:f>
              <c:strCache>
                <c:ptCount val="9"/>
                <c:pt idx="0">
                  <c:v>Bièvre Est</c:v>
                </c:pt>
                <c:pt idx="1">
                  <c:v>Bièvre Isère</c:v>
                </c:pt>
                <c:pt idx="2">
                  <c:v>ex-Sud Grenoblois</c:v>
                </c:pt>
                <c:pt idx="3">
                  <c:v>GAM hors sud grenoblois</c:v>
                </c:pt>
                <c:pt idx="4">
                  <c:v>Grésivaudan</c:v>
                </c:pt>
                <c:pt idx="5">
                  <c:v>SMVIC</c:v>
                </c:pt>
                <c:pt idx="6">
                  <c:v>Trièves</c:v>
                </c:pt>
                <c:pt idx="7">
                  <c:v>Voironnais</c:v>
                </c:pt>
                <c:pt idx="8">
                  <c:v>SCOT GREG</c:v>
                </c:pt>
              </c:strCache>
            </c:strRef>
          </c:cat>
          <c:val>
            <c:numRef>
              <c:f>récap!$D$20:$D$28</c:f>
              <c:numCache>
                <c:formatCode>0%</c:formatCode>
                <c:ptCount val="9"/>
                <c:pt idx="0">
                  <c:v>6.6171063728604165E-2</c:v>
                </c:pt>
                <c:pt idx="1">
                  <c:v>8.4082752473746747E-2</c:v>
                </c:pt>
                <c:pt idx="2">
                  <c:v>7.7703873284079725E-2</c:v>
                </c:pt>
                <c:pt idx="3">
                  <c:v>8.8085601846452186E-2</c:v>
                </c:pt>
                <c:pt idx="4">
                  <c:v>5.9859615571295849E-2</c:v>
                </c:pt>
                <c:pt idx="5">
                  <c:v>8.9189857310500123E-2</c:v>
                </c:pt>
                <c:pt idx="6">
                  <c:v>7.0807381736261471E-2</c:v>
                </c:pt>
                <c:pt idx="7">
                  <c:v>8.7796094467956401E-2</c:v>
                </c:pt>
                <c:pt idx="8" formatCode="0.0%">
                  <c:v>8.2865981893293084E-2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003-4175-9478-7E80D58BD7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917375551"/>
        <c:axId val="1917384703"/>
      </c:barChart>
      <c:catAx>
        <c:axId val="19173755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7384703"/>
        <c:crosses val="autoZero"/>
        <c:auto val="1"/>
        <c:lblAlgn val="ctr"/>
        <c:lblOffset val="100"/>
        <c:noMultiLvlLbl val="0"/>
      </c:catAx>
      <c:valAx>
        <c:axId val="1917384703"/>
        <c:scaling>
          <c:orientation val="minMax"/>
          <c:max val="9.0000000000000024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73755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'récap ok'!$H$33</c:f>
              <c:strCache>
                <c:ptCount val="1"/>
                <c:pt idx="0">
                  <c:v>2012-2016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'récap ok'!$A$34:$A$38</c:f>
              <c:strCache>
                <c:ptCount val="5"/>
                <c:pt idx="0">
                  <c:v>Ville centre</c:v>
                </c:pt>
                <c:pt idx="1">
                  <c:v>Pôle principal</c:v>
                </c:pt>
                <c:pt idx="2">
                  <c:v>Pôle d'appui</c:v>
                </c:pt>
                <c:pt idx="3">
                  <c:v>Pôle secondaire</c:v>
                </c:pt>
                <c:pt idx="4">
                  <c:v>Pôle local</c:v>
                </c:pt>
              </c:strCache>
            </c:strRef>
          </c:cat>
          <c:val>
            <c:numRef>
              <c:f>'récap ok'!$H$34:$H$38</c:f>
              <c:numCache>
                <c:formatCode>#\ ##0.0</c:formatCode>
                <c:ptCount val="5"/>
                <c:pt idx="0">
                  <c:v>4.2764048882303269</c:v>
                </c:pt>
                <c:pt idx="1">
                  <c:v>5.060720285506533</c:v>
                </c:pt>
                <c:pt idx="2">
                  <c:v>5.2373871886624936</c:v>
                </c:pt>
                <c:pt idx="3">
                  <c:v>3.6066634319909427</c:v>
                </c:pt>
                <c:pt idx="4">
                  <c:v>3.540971690398619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6D-457D-8059-2F654B3EDCF3}"/>
            </c:ext>
          </c:extLst>
        </c:ser>
        <c:ser>
          <c:idx val="1"/>
          <c:order val="1"/>
          <c:tx>
            <c:strRef>
              <c:f>'récap ok'!$I$33</c:f>
              <c:strCache>
                <c:ptCount val="1"/>
                <c:pt idx="0">
                  <c:v>2017-2021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'récap ok'!$A$34:$A$38</c:f>
              <c:strCache>
                <c:ptCount val="5"/>
                <c:pt idx="0">
                  <c:v>Ville centre</c:v>
                </c:pt>
                <c:pt idx="1">
                  <c:v>Pôle principal</c:v>
                </c:pt>
                <c:pt idx="2">
                  <c:v>Pôle d'appui</c:v>
                </c:pt>
                <c:pt idx="3">
                  <c:v>Pôle secondaire</c:v>
                </c:pt>
                <c:pt idx="4">
                  <c:v>Pôle local</c:v>
                </c:pt>
              </c:strCache>
            </c:strRef>
          </c:cat>
          <c:val>
            <c:numRef>
              <c:f>'récap ok'!$I$34:$I$38</c:f>
              <c:numCache>
                <c:formatCode>#\ ##0.0</c:formatCode>
                <c:ptCount val="5"/>
                <c:pt idx="0">
                  <c:v>3.8382277176713036</c:v>
                </c:pt>
                <c:pt idx="1">
                  <c:v>6.4276956484046348</c:v>
                </c:pt>
                <c:pt idx="2">
                  <c:v>5.2768265736755575</c:v>
                </c:pt>
                <c:pt idx="3">
                  <c:v>4.1866469937292514</c:v>
                </c:pt>
                <c:pt idx="4">
                  <c:v>2.9786163522012576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6D-457D-8059-2F654B3EDCF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74868223"/>
        <c:axId val="1074869887"/>
      </c:barChart>
      <c:catAx>
        <c:axId val="10748682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4869887"/>
        <c:crosses val="autoZero"/>
        <c:auto val="1"/>
        <c:lblAlgn val="ctr"/>
        <c:lblOffset val="100"/>
        <c:noMultiLvlLbl val="0"/>
      </c:catAx>
      <c:valAx>
        <c:axId val="1074869887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10748682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100" b="1"/>
              <a:t>Répartition des logements (individuels purs / individuels groupés / collectifs / résidences) dans la construction 2017-2021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'[scot - sitadel.xlsx]récap ok'!$B$156</c:f>
              <c:strCache>
                <c:ptCount val="1"/>
                <c:pt idx="0">
                  <c:v>Individuel pur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0E5DAF1-CDEE-44D0-B342-E75143BFEAA3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F220-4078-9C41-331D2154364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07FEC1B-578D-48EA-9D03-88B33F0380CC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F220-4078-9C41-331D2154364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3830AC0-A7B2-4657-8A49-45AD4DF4B54B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F220-4078-9C41-331D2154364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9614EA86-B23C-42A6-9270-4598AAD813EB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F220-4078-9C41-331D2154364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D134D314-C044-47BF-8108-E067A6B7EADC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F220-4078-9C41-331D2154364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501398F1-614A-4F12-B1AD-E210E211D1F8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F220-4078-9C41-331D2154364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C53D8752-6107-4AED-BAF2-D3FFF30E92C6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F220-4078-9C41-331D2154364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82B6492B-03A9-48F4-84E1-509873D7EA87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F220-4078-9C41-331D2154364D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75B32FC7-F2BC-425B-8AF7-D18A2789A2B4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F220-4078-9C41-331D215436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'[scot - sitadel.xlsx]récap ok'!$A$157:$A$165</c:f>
              <c:strCache>
                <c:ptCount val="9"/>
                <c:pt idx="0">
                  <c:v>Bièvre Est</c:v>
                </c:pt>
                <c:pt idx="1">
                  <c:v>Bièvre Isère</c:v>
                </c:pt>
                <c:pt idx="2">
                  <c:v>Ex-Sud Grenoblois</c:v>
                </c:pt>
                <c:pt idx="3">
                  <c:v>GAM hors Sud Grenoblois</c:v>
                </c:pt>
                <c:pt idx="4">
                  <c:v>Grésivaudan</c:v>
                </c:pt>
                <c:pt idx="5">
                  <c:v>SMVIC</c:v>
                </c:pt>
                <c:pt idx="6">
                  <c:v>Trièves</c:v>
                </c:pt>
                <c:pt idx="7">
                  <c:v>Voironnais</c:v>
                </c:pt>
                <c:pt idx="8">
                  <c:v>SCOT GREG</c:v>
                </c:pt>
              </c:strCache>
            </c:strRef>
          </c:cat>
          <c:val>
            <c:numRef>
              <c:f>'[scot - sitadel.xlsx]récap ok'!$B$157:$B$165</c:f>
              <c:numCache>
                <c:formatCode>0%</c:formatCode>
                <c:ptCount val="9"/>
                <c:pt idx="0">
                  <c:v>0.60921843687374755</c:v>
                </c:pt>
                <c:pt idx="1">
                  <c:v>0.58750000000000002</c:v>
                </c:pt>
                <c:pt idx="2">
                  <c:v>0.45340050377833752</c:v>
                </c:pt>
                <c:pt idx="3">
                  <c:v>8.5994613312812621E-2</c:v>
                </c:pt>
                <c:pt idx="4">
                  <c:v>0.31271609681137147</c:v>
                </c:pt>
                <c:pt idx="5">
                  <c:v>0.65248226950354615</c:v>
                </c:pt>
                <c:pt idx="6">
                  <c:v>0.61467889908256879</c:v>
                </c:pt>
                <c:pt idx="7">
                  <c:v>0.26209093541847667</c:v>
                </c:pt>
                <c:pt idx="8">
                  <c:v>0.22366670078820761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'[scot - sitadel.xlsx]récap ok'!$B$146:$B$154</c15:f>
                <c15:dlblRangeCache>
                  <c:ptCount val="9"/>
                  <c:pt idx="0">
                    <c:v>304</c:v>
                  </c:pt>
                  <c:pt idx="1">
                    <c:v>658</c:v>
                  </c:pt>
                  <c:pt idx="2">
                    <c:v>360</c:v>
                  </c:pt>
                  <c:pt idx="3">
                    <c:v>894</c:v>
                  </c:pt>
                  <c:pt idx="4">
                    <c:v>814</c:v>
                  </c:pt>
                  <c:pt idx="5">
                    <c:v>368</c:v>
                  </c:pt>
                  <c:pt idx="6">
                    <c:v>67</c:v>
                  </c:pt>
                  <c:pt idx="7">
                    <c:v>905</c:v>
                  </c:pt>
                  <c:pt idx="8">
                    <c:v>4 370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9-F220-4078-9C41-331D2154364D}"/>
            </c:ext>
          </c:extLst>
        </c:ser>
        <c:ser>
          <c:idx val="1"/>
          <c:order val="1"/>
          <c:tx>
            <c:strRef>
              <c:f>'[scot - sitadel.xlsx]récap ok'!$C$156</c:f>
              <c:strCache>
                <c:ptCount val="1"/>
                <c:pt idx="0">
                  <c:v>Individuel groupé</c:v>
                </c:pt>
              </c:strCache>
            </c:strRef>
          </c:tx>
          <c:spPr>
            <a:solidFill>
              <a:schemeClr val="accent2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CF5FF65-C7D3-4DC4-97A5-144690CAEB37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F220-4078-9C41-331D2154364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8D3999E-CD3D-49BF-8FC6-A50A9AB76993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F220-4078-9C41-331D2154364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350B3BC-2356-4CF8-A066-DE042572A8C5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F220-4078-9C41-331D2154364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67261FC-9DAC-4ECB-B4E2-9A043E2DC503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F220-4078-9C41-331D2154364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EA02DF26-E351-44F1-B179-1B966DF18B16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F220-4078-9C41-331D2154364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84BBBE7A-E953-4E4B-AB42-59FC1029FCA5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F220-4078-9C41-331D2154364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27FA2563-292C-4A40-9900-C3816F2B80EA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F220-4078-9C41-331D2154364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0038304D-185C-4932-88BC-A8DDC05514EE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F220-4078-9C41-331D2154364D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D0353147-B8A6-4FC3-8C58-5D0DE0AD9224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F220-4078-9C41-331D215436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'[scot - sitadel.xlsx]récap ok'!$A$157:$A$165</c:f>
              <c:strCache>
                <c:ptCount val="9"/>
                <c:pt idx="0">
                  <c:v>Bièvre Est</c:v>
                </c:pt>
                <c:pt idx="1">
                  <c:v>Bièvre Isère</c:v>
                </c:pt>
                <c:pt idx="2">
                  <c:v>Ex-Sud Grenoblois</c:v>
                </c:pt>
                <c:pt idx="3">
                  <c:v>GAM hors Sud Grenoblois</c:v>
                </c:pt>
                <c:pt idx="4">
                  <c:v>Grésivaudan</c:v>
                </c:pt>
                <c:pt idx="5">
                  <c:v>SMVIC</c:v>
                </c:pt>
                <c:pt idx="6">
                  <c:v>Trièves</c:v>
                </c:pt>
                <c:pt idx="7">
                  <c:v>Voironnais</c:v>
                </c:pt>
                <c:pt idx="8">
                  <c:v>SCOT GREG</c:v>
                </c:pt>
              </c:strCache>
            </c:strRef>
          </c:cat>
          <c:val>
            <c:numRef>
              <c:f>'[scot - sitadel.xlsx]récap ok'!$C$157:$C$165</c:f>
              <c:numCache>
                <c:formatCode>0%</c:formatCode>
                <c:ptCount val="9"/>
                <c:pt idx="0">
                  <c:v>0.15230460921843689</c:v>
                </c:pt>
                <c:pt idx="1">
                  <c:v>0.12410714285714286</c:v>
                </c:pt>
                <c:pt idx="2">
                  <c:v>0.1070528967254408</c:v>
                </c:pt>
                <c:pt idx="3">
                  <c:v>4.5594459407464406E-2</c:v>
                </c:pt>
                <c:pt idx="4">
                  <c:v>8.5670380330388013E-2</c:v>
                </c:pt>
                <c:pt idx="5">
                  <c:v>0.13297872340425532</c:v>
                </c:pt>
                <c:pt idx="6">
                  <c:v>0.12844036697247707</c:v>
                </c:pt>
                <c:pt idx="7">
                  <c:v>6.8056762235737034E-2</c:v>
                </c:pt>
                <c:pt idx="8">
                  <c:v>6.7611833350394099E-2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'[scot - sitadel.xlsx]récap ok'!$C$146:$C$154</c15:f>
                <c15:dlblRangeCache>
                  <c:ptCount val="9"/>
                  <c:pt idx="0">
                    <c:v>76</c:v>
                  </c:pt>
                  <c:pt idx="1">
                    <c:v>139</c:v>
                  </c:pt>
                  <c:pt idx="2">
                    <c:v>85</c:v>
                  </c:pt>
                  <c:pt idx="3">
                    <c:v>474</c:v>
                  </c:pt>
                  <c:pt idx="4">
                    <c:v>223</c:v>
                  </c:pt>
                  <c:pt idx="5">
                    <c:v>75</c:v>
                  </c:pt>
                  <c:pt idx="6">
                    <c:v>14</c:v>
                  </c:pt>
                  <c:pt idx="7">
                    <c:v>235</c:v>
                  </c:pt>
                  <c:pt idx="8">
                    <c:v>1 321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3-F220-4078-9C41-331D2154364D}"/>
            </c:ext>
          </c:extLst>
        </c:ser>
        <c:ser>
          <c:idx val="2"/>
          <c:order val="2"/>
          <c:tx>
            <c:strRef>
              <c:f>'[scot - sitadel.xlsx]récap ok'!$D$156</c:f>
              <c:strCache>
                <c:ptCount val="1"/>
                <c:pt idx="0">
                  <c:v>Collectif</c:v>
                </c:pt>
              </c:strCache>
            </c:strRef>
          </c:tx>
          <c:spPr>
            <a:solidFill>
              <a:schemeClr val="accent2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DAA308F-DAEA-4A46-84C5-58A4177ECF0F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4-F220-4078-9C41-331D2154364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7E2572F-7711-4E68-A807-273E81C8BB58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F220-4078-9C41-331D2154364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72AC018-294C-404D-93ED-BF769F1518FD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F220-4078-9C41-331D2154364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6AAE8444-AD37-403C-9935-47B380426797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F220-4078-9C41-331D2154364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315F0DA1-8B09-4466-A526-FCBB227FE6A2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F220-4078-9C41-331D2154364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FF906705-0952-449D-8189-4102E7901948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F220-4078-9C41-331D2154364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EA694658-4A47-4485-9FFC-2A2A4CB872EE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F220-4078-9C41-331D2154364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1562E3FB-B3F6-40AE-9671-195686983C9F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F220-4078-9C41-331D2154364D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83D0B855-44B7-4E70-BAD5-7E105B2B7D47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F220-4078-9C41-331D215436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'[scot - sitadel.xlsx]récap ok'!$A$157:$A$165</c:f>
              <c:strCache>
                <c:ptCount val="9"/>
                <c:pt idx="0">
                  <c:v>Bièvre Est</c:v>
                </c:pt>
                <c:pt idx="1">
                  <c:v>Bièvre Isère</c:v>
                </c:pt>
                <c:pt idx="2">
                  <c:v>Ex-Sud Grenoblois</c:v>
                </c:pt>
                <c:pt idx="3">
                  <c:v>GAM hors Sud Grenoblois</c:v>
                </c:pt>
                <c:pt idx="4">
                  <c:v>Grésivaudan</c:v>
                </c:pt>
                <c:pt idx="5">
                  <c:v>SMVIC</c:v>
                </c:pt>
                <c:pt idx="6">
                  <c:v>Trièves</c:v>
                </c:pt>
                <c:pt idx="7">
                  <c:v>Voironnais</c:v>
                </c:pt>
                <c:pt idx="8">
                  <c:v>SCOT GREG</c:v>
                </c:pt>
              </c:strCache>
            </c:strRef>
          </c:cat>
          <c:val>
            <c:numRef>
              <c:f>'[scot - sitadel.xlsx]récap ok'!$D$157:$D$165</c:f>
              <c:numCache>
                <c:formatCode>0%</c:formatCode>
                <c:ptCount val="9"/>
                <c:pt idx="0">
                  <c:v>0.23847695390781562</c:v>
                </c:pt>
                <c:pt idx="1">
                  <c:v>0.19017857142857142</c:v>
                </c:pt>
                <c:pt idx="2">
                  <c:v>0.37405541561712846</c:v>
                </c:pt>
                <c:pt idx="3">
                  <c:v>0.76635244324740281</c:v>
                </c:pt>
                <c:pt idx="4">
                  <c:v>0.52401075681905496</c:v>
                </c:pt>
                <c:pt idx="5">
                  <c:v>0.18085106382978725</c:v>
                </c:pt>
                <c:pt idx="6">
                  <c:v>0</c:v>
                </c:pt>
                <c:pt idx="7">
                  <c:v>0.60121633362293658</c:v>
                </c:pt>
                <c:pt idx="8">
                  <c:v>0.62125089569044933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'[scot - sitadel.xlsx]récap ok'!$D$146:$D$154</c15:f>
                <c15:dlblRangeCache>
                  <c:ptCount val="9"/>
                  <c:pt idx="0">
                    <c:v>119</c:v>
                  </c:pt>
                  <c:pt idx="1">
                    <c:v>213</c:v>
                  </c:pt>
                  <c:pt idx="2">
                    <c:v>297</c:v>
                  </c:pt>
                  <c:pt idx="3">
                    <c:v>7 967</c:v>
                  </c:pt>
                  <c:pt idx="4">
                    <c:v>1 364</c:v>
                  </c:pt>
                  <c:pt idx="5">
                    <c:v>102</c:v>
                  </c:pt>
                  <c:pt idx="6">
                    <c:v>0</c:v>
                  </c:pt>
                  <c:pt idx="7">
                    <c:v>2 076</c:v>
                  </c:pt>
                  <c:pt idx="8">
                    <c:v>12 138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D-F220-4078-9C41-331D2154364D}"/>
            </c:ext>
          </c:extLst>
        </c:ser>
        <c:ser>
          <c:idx val="3"/>
          <c:order val="3"/>
          <c:tx>
            <c:strRef>
              <c:f>'[scot - sitadel.xlsx]récap ok'!$E$156</c:f>
              <c:strCache>
                <c:ptCount val="1"/>
                <c:pt idx="0">
                  <c:v>Résidence</c:v>
                </c:pt>
              </c:strCache>
            </c:strRef>
          </c:tx>
          <c:spPr>
            <a:solidFill>
              <a:schemeClr val="accent2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8F4BB97-9DFE-4F91-9636-05C2AB78636F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E-F220-4078-9C41-331D2154364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0217EEB-4998-4BE6-BE75-EE5D6553C2FE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F220-4078-9C41-331D2154364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BAD994C-6E3F-439B-9AF4-F1F3A8667490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F220-4078-9C41-331D2154364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638E6DE2-D224-4399-AAF8-67ED9D614067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F220-4078-9C41-331D2154364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7C738387-65BF-445E-8EB0-72FD7271DF7F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F220-4078-9C41-331D2154364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25F3D801-DDF0-47E6-ABF7-1FCE3A94BFB7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3-F220-4078-9C41-331D2154364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C0510FA0-3551-4AF3-8FF9-1684B814C9B8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4-F220-4078-9C41-331D2154364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310E1CD2-BC1F-4C83-8DB7-EFA7A0CA3869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5-F220-4078-9C41-331D2154364D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27597E03-31D4-4D42-951D-7F9F35A0E615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6-F220-4078-9C41-331D215436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'[scot - sitadel.xlsx]récap ok'!$A$157:$A$165</c:f>
              <c:strCache>
                <c:ptCount val="9"/>
                <c:pt idx="0">
                  <c:v>Bièvre Est</c:v>
                </c:pt>
                <c:pt idx="1">
                  <c:v>Bièvre Isère</c:v>
                </c:pt>
                <c:pt idx="2">
                  <c:v>Ex-Sud Grenoblois</c:v>
                </c:pt>
                <c:pt idx="3">
                  <c:v>GAM hors Sud Grenoblois</c:v>
                </c:pt>
                <c:pt idx="4">
                  <c:v>Grésivaudan</c:v>
                </c:pt>
                <c:pt idx="5">
                  <c:v>SMVIC</c:v>
                </c:pt>
                <c:pt idx="6">
                  <c:v>Trièves</c:v>
                </c:pt>
                <c:pt idx="7">
                  <c:v>Voironnais</c:v>
                </c:pt>
                <c:pt idx="8">
                  <c:v>SCOT GREG</c:v>
                </c:pt>
              </c:strCache>
            </c:strRef>
          </c:cat>
          <c:val>
            <c:numRef>
              <c:f>'[scot - sitadel.xlsx]récap ok'!$E$157:$E$165</c:f>
              <c:numCache>
                <c:formatCode>0%</c:formatCode>
                <c:ptCount val="9"/>
                <c:pt idx="0">
                  <c:v>0</c:v>
                </c:pt>
                <c:pt idx="1">
                  <c:v>9.8214285714285712E-2</c:v>
                </c:pt>
                <c:pt idx="2">
                  <c:v>6.5491183879093195E-2</c:v>
                </c:pt>
                <c:pt idx="3">
                  <c:v>0.10205848403232012</c:v>
                </c:pt>
                <c:pt idx="4">
                  <c:v>7.7602766039185561E-2</c:v>
                </c:pt>
                <c:pt idx="5">
                  <c:v>3.3687943262411348E-2</c:v>
                </c:pt>
                <c:pt idx="6">
                  <c:v>0.25688073394495414</c:v>
                </c:pt>
                <c:pt idx="7">
                  <c:v>6.8635968722849702E-2</c:v>
                </c:pt>
                <c:pt idx="8">
                  <c:v>8.7470570170948919E-2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'[scot - sitadel.xlsx]récap ok'!$E$146:$E$154</c15:f>
                <c15:dlblRangeCache>
                  <c:ptCount val="9"/>
                  <c:pt idx="0">
                    <c:v>0</c:v>
                  </c:pt>
                  <c:pt idx="1">
                    <c:v>110</c:v>
                  </c:pt>
                  <c:pt idx="2">
                    <c:v>52</c:v>
                  </c:pt>
                  <c:pt idx="3">
                    <c:v>1 061</c:v>
                  </c:pt>
                  <c:pt idx="4">
                    <c:v>202</c:v>
                  </c:pt>
                  <c:pt idx="5">
                    <c:v>19</c:v>
                  </c:pt>
                  <c:pt idx="6">
                    <c:v>28</c:v>
                  </c:pt>
                  <c:pt idx="7">
                    <c:v>237</c:v>
                  </c:pt>
                  <c:pt idx="8">
                    <c:v>1 709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7-F220-4078-9C41-331D2154364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782141504"/>
        <c:axId val="1690217280"/>
      </c:barChart>
      <c:catAx>
        <c:axId val="1782141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0217280"/>
        <c:crosses val="autoZero"/>
        <c:auto val="1"/>
        <c:lblAlgn val="ctr"/>
        <c:lblOffset val="100"/>
        <c:noMultiLvlLbl val="0"/>
      </c:catAx>
      <c:valAx>
        <c:axId val="1690217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2141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Évolution du taux de logements locatifs sociaux </a:t>
            </a:r>
          </a:p>
          <a:p>
            <a:pPr>
              <a:defRPr/>
            </a:pPr>
            <a:r>
              <a:rPr lang="fr-FR"/>
              <a:t>entre 2015 et 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Données!$F$16</c:f>
              <c:strCache>
                <c:ptCount val="1"/>
                <c:pt idx="0">
                  <c:v>Taux 2015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Données!$A$17:$A$25</c:f>
              <c:strCache>
                <c:ptCount val="9"/>
                <c:pt idx="0">
                  <c:v>GAM hors sud grenoblois</c:v>
                </c:pt>
                <c:pt idx="1">
                  <c:v>Bièvre Est</c:v>
                </c:pt>
                <c:pt idx="2">
                  <c:v>Bièvre Isère</c:v>
                </c:pt>
                <c:pt idx="3">
                  <c:v>Grésivaudan</c:v>
                </c:pt>
                <c:pt idx="4">
                  <c:v>ex-Sud Grenoblois</c:v>
                </c:pt>
                <c:pt idx="5">
                  <c:v>SMVIC</c:v>
                </c:pt>
                <c:pt idx="6">
                  <c:v>Trièves</c:v>
                </c:pt>
                <c:pt idx="7">
                  <c:v>Voironnais</c:v>
                </c:pt>
                <c:pt idx="8">
                  <c:v>SCOT GREG</c:v>
                </c:pt>
              </c:strCache>
            </c:strRef>
          </c:cat>
          <c:val>
            <c:numRef>
              <c:f>Données!$F$17:$F$25</c:f>
              <c:numCache>
                <c:formatCode>0.0%</c:formatCode>
                <c:ptCount val="9"/>
                <c:pt idx="0">
                  <c:v>0.19481511736957186</c:v>
                </c:pt>
                <c:pt idx="1">
                  <c:v>9.6386457406396092E-2</c:v>
                </c:pt>
                <c:pt idx="2">
                  <c:v>8.0599534557109095E-2</c:v>
                </c:pt>
                <c:pt idx="3">
                  <c:v>0.11649163929054666</c:v>
                </c:pt>
                <c:pt idx="4">
                  <c:v>8.9840856334099412E-2</c:v>
                </c:pt>
                <c:pt idx="5">
                  <c:v>9.345934808702161E-2</c:v>
                </c:pt>
                <c:pt idx="6">
                  <c:v>5.7284127864318961E-2</c:v>
                </c:pt>
                <c:pt idx="7">
                  <c:v>0.14602111040723695</c:v>
                </c:pt>
                <c:pt idx="8">
                  <c:v>0.15874626662341876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B8-4784-9EFA-C789CAD196D7}"/>
            </c:ext>
          </c:extLst>
        </c:ser>
        <c:ser>
          <c:idx val="1"/>
          <c:order val="1"/>
          <c:tx>
            <c:strRef>
              <c:f>Données!$G$16</c:f>
              <c:strCache>
                <c:ptCount val="1"/>
                <c:pt idx="0">
                  <c:v>Taux 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Données!$A$17:$A$25</c:f>
              <c:strCache>
                <c:ptCount val="9"/>
                <c:pt idx="0">
                  <c:v>GAM hors sud grenoblois</c:v>
                </c:pt>
                <c:pt idx="1">
                  <c:v>Bièvre Est</c:v>
                </c:pt>
                <c:pt idx="2">
                  <c:v>Bièvre Isère</c:v>
                </c:pt>
                <c:pt idx="3">
                  <c:v>Grésivaudan</c:v>
                </c:pt>
                <c:pt idx="4">
                  <c:v>ex-Sud Grenoblois</c:v>
                </c:pt>
                <c:pt idx="5">
                  <c:v>SMVIC</c:v>
                </c:pt>
                <c:pt idx="6">
                  <c:v>Trièves</c:v>
                </c:pt>
                <c:pt idx="7">
                  <c:v>Voironnais</c:v>
                </c:pt>
                <c:pt idx="8">
                  <c:v>SCOT GREG</c:v>
                </c:pt>
              </c:strCache>
            </c:strRef>
          </c:cat>
          <c:val>
            <c:numRef>
              <c:f>Données!$G$17:$G$25</c:f>
              <c:numCache>
                <c:formatCode>0.0%</c:formatCode>
                <c:ptCount val="9"/>
                <c:pt idx="0">
                  <c:v>0.21162375995305707</c:v>
                </c:pt>
                <c:pt idx="1">
                  <c:v>9.8926242150174315E-2</c:v>
                </c:pt>
                <c:pt idx="2">
                  <c:v>8.2616983935706309E-2</c:v>
                </c:pt>
                <c:pt idx="3">
                  <c:v>0.1128681105210229</c:v>
                </c:pt>
                <c:pt idx="4">
                  <c:v>0.10404706246638359</c:v>
                </c:pt>
                <c:pt idx="5">
                  <c:v>9.1638366164080401E-2</c:v>
                </c:pt>
                <c:pt idx="6">
                  <c:v>5.4456031251201201E-2</c:v>
                </c:pt>
                <c:pt idx="7">
                  <c:v>0.15258267062766934</c:v>
                </c:pt>
                <c:pt idx="8">
                  <c:v>0.16848611336275354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B8-4784-9EFA-C789CAD196D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2139599295"/>
        <c:axId val="2139604287"/>
      </c:barChart>
      <c:catAx>
        <c:axId val="21395992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9604287"/>
        <c:crosses val="autoZero"/>
        <c:auto val="1"/>
        <c:lblAlgn val="ctr"/>
        <c:lblOffset val="100"/>
        <c:noMultiLvlLbl val="0"/>
      </c:catAx>
      <c:valAx>
        <c:axId val="2139604287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21395992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0.02291</cdr:x>
      <cdr:y>0.09697</cdr:y>
    </cdr:from>
    <cdr:to>
      <cdr:x>0.13009</cdr:x>
      <cdr:y>0.2171</cdr:y>
    </cdr:to>
    <cdr:sp macro="" textlink="">
      <cdr:nvSpPr>
        <cdr:cNvPr id="9" name="ZoneTexte 24">
          <a:extLst xmlns:a="http://schemas.openxmlformats.org/drawingml/2006/main">
            <a:ext uri="{FF2B5EF4-FFF2-40B4-BE49-F238E27FC236}">
              <a16:creationId xmlns:a16="http://schemas.microsoft.com/office/drawing/2014/main" id="{496A84BB-E44C-473E-620D-CC445C9EDCA6}"/>
            </a:ext>
          </a:extLst>
        </cdr:cNvPr>
        <cdr:cNvSpPr txBox="1"/>
      </cdr:nvSpPr>
      <cdr:spPr>
        <a:xfrm xmlns:a="http://schemas.openxmlformats.org/drawingml/2006/main">
          <a:off x="188764" y="347846"/>
          <a:ext cx="883200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r-FR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ＭＳ Ｐゴシック" pitchFamily="34" charset="-128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ＭＳ Ｐゴシック" pitchFamily="34" charset="-128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ＭＳ Ｐゴシック" pitchFamily="34" charset="-128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ＭＳ Ｐゴシック" pitchFamily="34" charset="-128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ＭＳ Ｐゴシック" pitchFamily="34" charset="-128"/>
              <a:cs typeface="+mn-cs"/>
            </a:defRPr>
          </a:lvl5pPr>
          <a:lvl6pPr marL="22860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ＭＳ Ｐゴシック" pitchFamily="34" charset="-128"/>
              <a:cs typeface="+mn-cs"/>
            </a:defRPr>
          </a:lvl6pPr>
          <a:lvl7pPr marL="27432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ＭＳ Ｐゴシック" pitchFamily="34" charset="-128"/>
              <a:cs typeface="+mn-cs"/>
            </a:defRPr>
          </a:lvl7pPr>
          <a:lvl8pPr marL="32004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ＭＳ Ｐゴシック" pitchFamily="34" charset="-128"/>
              <a:cs typeface="+mn-cs"/>
            </a:defRPr>
          </a:lvl8pPr>
          <a:lvl9pPr marL="36576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ＭＳ Ｐゴシック" pitchFamily="34" charset="-128"/>
              <a:cs typeface="+mn-cs"/>
            </a:defRPr>
          </a:lvl9pPr>
        </a:lstStyle>
        <a:p xmlns:a="http://schemas.openxmlformats.org/drawingml/2006/main">
          <a:pPr algn="ctr"/>
          <a:r>
            <a:rPr lang="fr-FR" sz="1100" b="1" dirty="0">
              <a:solidFill>
                <a:schemeClr val="accent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+1,7 pts (</a:t>
          </a:r>
          <a:r>
            <a:rPr lang="fr-FR" sz="1100" b="1" dirty="0" err="1">
              <a:solidFill>
                <a:schemeClr val="accent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obj</a:t>
          </a:r>
          <a:r>
            <a:rPr lang="fr-FR" sz="1100" b="1" dirty="0">
              <a:solidFill>
                <a:schemeClr val="accent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: +1)</a:t>
          </a:r>
        </a:p>
      </cdr:txBody>
    </cdr:sp>
  </cdr:relSizeAnchor>
  <cdr:relSizeAnchor xmlns:cdr="http://schemas.openxmlformats.org/drawingml/2006/chartDrawing">
    <cdr:from>
      <cdr:x>0.87642</cdr:x>
      <cdr:y>0.18619</cdr:y>
    </cdr:from>
    <cdr:to>
      <cdr:x>0.87642</cdr:x>
      <cdr:y>0.87125</cdr:y>
    </cdr:to>
    <cdr:cxnSp macro="">
      <cdr:nvCxnSpPr>
        <cdr:cNvPr id="11" name="Connecteur droit 10">
          <a:extLst xmlns:a="http://schemas.openxmlformats.org/drawingml/2006/main">
            <a:ext uri="{FF2B5EF4-FFF2-40B4-BE49-F238E27FC236}">
              <a16:creationId xmlns:a16="http://schemas.microsoft.com/office/drawing/2014/main" id="{132374F7-7BC0-9D65-ABB3-F23547DA2EB2}"/>
            </a:ext>
          </a:extLst>
        </cdr:cNvPr>
        <cdr:cNvCxnSpPr/>
      </cdr:nvCxnSpPr>
      <cdr:spPr bwMode="auto">
        <a:xfrm xmlns:a="http://schemas.openxmlformats.org/drawingml/2006/main">
          <a:off x="7221619" y="667861"/>
          <a:ext cx="0" cy="2457313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0.65518</cdr:x>
      <cdr:y>0.86916</cdr:y>
    </cdr:from>
    <cdr:to>
      <cdr:x>0.87952</cdr:x>
      <cdr:y>0.98499</cdr:y>
    </cdr:to>
    <cdr:sp macro="" textlink="">
      <cdr:nvSpPr>
        <cdr:cNvPr id="12" name="ZoneTexte 25">
          <a:extLst xmlns:a="http://schemas.openxmlformats.org/drawingml/2006/main">
            <a:ext uri="{FF2B5EF4-FFF2-40B4-BE49-F238E27FC236}">
              <a16:creationId xmlns:a16="http://schemas.microsoft.com/office/drawing/2014/main" id="{A2FAFCBB-5659-AF8F-8E14-71DE55BE79A5}"/>
            </a:ext>
          </a:extLst>
        </cdr:cNvPr>
        <cdr:cNvSpPr txBox="1"/>
      </cdr:nvSpPr>
      <cdr:spPr>
        <a:xfrm xmlns:a="http://schemas.openxmlformats.org/drawingml/2006/main">
          <a:off x="5187552" y="3117666"/>
          <a:ext cx="1776217" cy="4154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r-FR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ＭＳ Ｐゴシック" pitchFamily="34" charset="-128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ＭＳ Ｐゴシック" pitchFamily="34" charset="-128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ＭＳ Ｐゴシック" pitchFamily="34" charset="-128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ＭＳ Ｐゴシック" pitchFamily="34" charset="-128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ＭＳ Ｐゴシック" pitchFamily="34" charset="-128"/>
              <a:cs typeface="+mn-cs"/>
            </a:defRPr>
          </a:lvl5pPr>
          <a:lvl6pPr marL="22860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ＭＳ Ｐゴシック" pitchFamily="34" charset="-128"/>
              <a:cs typeface="+mn-cs"/>
            </a:defRPr>
          </a:lvl6pPr>
          <a:lvl7pPr marL="27432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ＭＳ Ｐゴシック" pitchFamily="34" charset="-128"/>
              <a:cs typeface="+mn-cs"/>
            </a:defRPr>
          </a:lvl7pPr>
          <a:lvl8pPr marL="32004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ＭＳ Ｐゴシック" pitchFamily="34" charset="-128"/>
              <a:cs typeface="+mn-cs"/>
            </a:defRPr>
          </a:lvl8pPr>
          <a:lvl9pPr marL="36576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ＭＳ Ｐゴシック" pitchFamily="34" charset="-128"/>
              <a:cs typeface="+mn-cs"/>
            </a:defRPr>
          </a:lvl9pPr>
        </a:lstStyle>
        <a:p xmlns:a="http://schemas.openxmlformats.org/drawingml/2006/main">
          <a:r>
            <a:rPr lang="fr-FR" sz="10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+x points : observé </a:t>
          </a:r>
          <a:r>
            <a:rPr lang="fr-FR" sz="105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(objectif SCOT pour 6 ans)</a:t>
          </a:r>
        </a:p>
      </cdr:txBody>
    </cdr:sp>
  </cdr:relSizeAnchor>
  <cdr:relSizeAnchor xmlns:cdr="http://schemas.openxmlformats.org/drawingml/2006/chartDrawing">
    <cdr:from>
      <cdr:x>0.44641</cdr:x>
      <cdr:y>0.33792</cdr:y>
    </cdr:from>
    <cdr:to>
      <cdr:x>0.55359</cdr:x>
      <cdr:y>0.45804</cdr:y>
    </cdr:to>
    <cdr:sp macro="" textlink="">
      <cdr:nvSpPr>
        <cdr:cNvPr id="13" name="ZoneTexte 24">
          <a:extLst xmlns:a="http://schemas.openxmlformats.org/drawingml/2006/main">
            <a:ext uri="{FF2B5EF4-FFF2-40B4-BE49-F238E27FC236}">
              <a16:creationId xmlns:a16="http://schemas.microsoft.com/office/drawing/2014/main" id="{00BBCBBA-2ADD-FFE0-A705-6D12A3CD4BAA}"/>
            </a:ext>
          </a:extLst>
        </cdr:cNvPr>
        <cdr:cNvSpPr txBox="1"/>
      </cdr:nvSpPr>
      <cdr:spPr>
        <a:xfrm xmlns:a="http://schemas.openxmlformats.org/drawingml/2006/main">
          <a:off x="3678364" y="1212101"/>
          <a:ext cx="883200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100" b="1" dirty="0">
              <a:solidFill>
                <a:schemeClr val="accent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+1,4 pts (</a:t>
          </a:r>
          <a:r>
            <a:rPr lang="fr-FR" sz="1100" b="1" dirty="0" err="1">
              <a:solidFill>
                <a:schemeClr val="accent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obj</a:t>
          </a:r>
          <a:r>
            <a:rPr lang="fr-FR" sz="1100" b="1" dirty="0">
              <a:solidFill>
                <a:schemeClr val="accent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: +2)</a:t>
          </a:r>
        </a:p>
      </cdr:txBody>
    </cdr:sp>
  </cdr:relSizeAnchor>
  <cdr:relSizeAnchor xmlns:cdr="http://schemas.openxmlformats.org/drawingml/2006/chartDrawing">
    <cdr:from>
      <cdr:x>0.12334</cdr:x>
      <cdr:y>0.37071</cdr:y>
    </cdr:from>
    <cdr:to>
      <cdr:x>0.24015</cdr:x>
      <cdr:y>0.49083</cdr:y>
    </cdr:to>
    <cdr:sp macro="" textlink="">
      <cdr:nvSpPr>
        <cdr:cNvPr id="14" name="ZoneTexte 24">
          <a:extLst xmlns:a="http://schemas.openxmlformats.org/drawingml/2006/main">
            <a:ext uri="{FF2B5EF4-FFF2-40B4-BE49-F238E27FC236}">
              <a16:creationId xmlns:a16="http://schemas.microsoft.com/office/drawing/2014/main" id="{00BBCBBA-2ADD-FFE0-A705-6D12A3CD4BAA}"/>
            </a:ext>
          </a:extLst>
        </cdr:cNvPr>
        <cdr:cNvSpPr txBox="1"/>
      </cdr:nvSpPr>
      <cdr:spPr>
        <a:xfrm xmlns:a="http://schemas.openxmlformats.org/drawingml/2006/main">
          <a:off x="976567" y="1329734"/>
          <a:ext cx="924881" cy="43086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100" b="1" dirty="0">
              <a:solidFill>
                <a:srgbClr val="3D94CA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+</a:t>
          </a:r>
          <a:r>
            <a:rPr lang="fr-FR" b="1" dirty="0">
              <a:solidFill>
                <a:srgbClr val="3D94CA"/>
              </a:solidFill>
              <a:ea typeface="Open Sans" panose="020B0606030504020204" pitchFamily="34" charset="0"/>
              <a:cs typeface="Open Sans" panose="020B0606030504020204" pitchFamily="34" charset="0"/>
            </a:rPr>
            <a:t>0,3</a:t>
          </a:r>
          <a:r>
            <a:rPr lang="fr-FR" sz="1100" b="1" dirty="0">
              <a:solidFill>
                <a:srgbClr val="3D94CA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pts </a:t>
          </a:r>
        </a:p>
        <a:p xmlns:a="http://schemas.openxmlformats.org/drawingml/2006/main">
          <a:pPr algn="ctr"/>
          <a:r>
            <a:rPr lang="fr-FR" sz="1100" b="1" dirty="0">
              <a:solidFill>
                <a:srgbClr val="3D94CA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(</a:t>
          </a:r>
          <a:r>
            <a:rPr lang="fr-FR" sz="1100" b="1" dirty="0" err="1">
              <a:solidFill>
                <a:srgbClr val="3D94CA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obj</a:t>
          </a:r>
          <a:r>
            <a:rPr lang="fr-FR" sz="1100" b="1" dirty="0">
              <a:solidFill>
                <a:srgbClr val="3D94CA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: +0,7)</a:t>
          </a:r>
        </a:p>
      </cdr:txBody>
    </cdr:sp>
  </cdr:relSizeAnchor>
  <cdr:relSizeAnchor xmlns:cdr="http://schemas.openxmlformats.org/drawingml/2006/chartDrawing">
    <cdr:from>
      <cdr:x>0.23263</cdr:x>
      <cdr:y>0.39798</cdr:y>
    </cdr:from>
    <cdr:to>
      <cdr:x>0.35195</cdr:x>
      <cdr:y>0.5181</cdr:y>
    </cdr:to>
    <cdr:sp macro="" textlink="">
      <cdr:nvSpPr>
        <cdr:cNvPr id="15" name="ZoneTexte 24">
          <a:extLst xmlns:a="http://schemas.openxmlformats.org/drawingml/2006/main">
            <a:ext uri="{FF2B5EF4-FFF2-40B4-BE49-F238E27FC236}">
              <a16:creationId xmlns:a16="http://schemas.microsoft.com/office/drawing/2014/main" id="{B356191D-9C7F-F0A5-C903-C00D3D445DE1}"/>
            </a:ext>
          </a:extLst>
        </cdr:cNvPr>
        <cdr:cNvSpPr txBox="1"/>
      </cdr:nvSpPr>
      <cdr:spPr>
        <a:xfrm xmlns:a="http://schemas.openxmlformats.org/drawingml/2006/main">
          <a:off x="1841892" y="1427551"/>
          <a:ext cx="944773" cy="4308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100" b="1" dirty="0">
              <a:solidFill>
                <a:srgbClr val="3D94CA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+0,2 pts </a:t>
          </a:r>
        </a:p>
        <a:p xmlns:a="http://schemas.openxmlformats.org/drawingml/2006/main">
          <a:pPr algn="ctr"/>
          <a:r>
            <a:rPr lang="fr-FR" sz="1100" b="1" dirty="0">
              <a:solidFill>
                <a:srgbClr val="3D94CA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(</a:t>
          </a:r>
          <a:r>
            <a:rPr lang="fr-FR" sz="1100" b="1" dirty="0" err="1">
              <a:solidFill>
                <a:srgbClr val="3D94CA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obj</a:t>
          </a:r>
          <a:r>
            <a:rPr lang="fr-FR" sz="1100" b="1" dirty="0">
              <a:solidFill>
                <a:srgbClr val="3D94CA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: +0,7)</a:t>
          </a:r>
        </a:p>
      </cdr:txBody>
    </cdr:sp>
  </cdr:relSizeAnchor>
  <cdr:relSizeAnchor xmlns:cdr="http://schemas.openxmlformats.org/drawingml/2006/chartDrawing">
    <cdr:from>
      <cdr:x>0.55097</cdr:x>
      <cdr:y>0.37071</cdr:y>
    </cdr:from>
    <cdr:to>
      <cdr:x>0.67139</cdr:x>
      <cdr:y>0.49083</cdr:y>
    </cdr:to>
    <cdr:sp macro="" textlink="">
      <cdr:nvSpPr>
        <cdr:cNvPr id="16" name="ZoneTexte 24">
          <a:extLst xmlns:a="http://schemas.openxmlformats.org/drawingml/2006/main">
            <a:ext uri="{FF2B5EF4-FFF2-40B4-BE49-F238E27FC236}">
              <a16:creationId xmlns:a16="http://schemas.microsoft.com/office/drawing/2014/main" id="{B356191D-9C7F-F0A5-C903-C00D3D445DE1}"/>
            </a:ext>
          </a:extLst>
        </cdr:cNvPr>
        <cdr:cNvSpPr txBox="1"/>
      </cdr:nvSpPr>
      <cdr:spPr>
        <a:xfrm xmlns:a="http://schemas.openxmlformats.org/drawingml/2006/main">
          <a:off x="4362410" y="1329734"/>
          <a:ext cx="953447" cy="43086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100" b="1" dirty="0">
              <a:solidFill>
                <a:srgbClr val="9BA223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-0,2 pts </a:t>
          </a:r>
        </a:p>
        <a:p xmlns:a="http://schemas.openxmlformats.org/drawingml/2006/main">
          <a:pPr algn="ctr"/>
          <a:r>
            <a:rPr lang="fr-FR" sz="1100" b="1" dirty="0">
              <a:solidFill>
                <a:srgbClr val="9BA223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(</a:t>
          </a:r>
          <a:r>
            <a:rPr lang="fr-FR" sz="1100" b="1" dirty="0" err="1">
              <a:solidFill>
                <a:srgbClr val="9BA223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obj</a:t>
          </a:r>
          <a:r>
            <a:rPr lang="fr-FR" sz="1100" b="1" dirty="0">
              <a:solidFill>
                <a:srgbClr val="9BA223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: +0,7)</a:t>
          </a:r>
        </a:p>
      </cdr:txBody>
    </cdr:sp>
  </cdr:relSizeAnchor>
  <cdr:relSizeAnchor xmlns:cdr="http://schemas.openxmlformats.org/drawingml/2006/chartDrawing">
    <cdr:from>
      <cdr:x>0.75616</cdr:x>
      <cdr:y>0.23295</cdr:y>
    </cdr:from>
    <cdr:to>
      <cdr:x>0.87642</cdr:x>
      <cdr:y>0.35307</cdr:y>
    </cdr:to>
    <cdr:sp macro="" textlink="">
      <cdr:nvSpPr>
        <cdr:cNvPr id="17" name="ZoneTexte 24">
          <a:extLst xmlns:a="http://schemas.openxmlformats.org/drawingml/2006/main">
            <a:ext uri="{FF2B5EF4-FFF2-40B4-BE49-F238E27FC236}">
              <a16:creationId xmlns:a16="http://schemas.microsoft.com/office/drawing/2014/main" id="{AF30460D-A322-7460-E812-F78243B0ED47}"/>
            </a:ext>
          </a:extLst>
        </cdr:cNvPr>
        <cdr:cNvSpPr txBox="1"/>
      </cdr:nvSpPr>
      <cdr:spPr>
        <a:xfrm xmlns:a="http://schemas.openxmlformats.org/drawingml/2006/main">
          <a:off x="5987067" y="835590"/>
          <a:ext cx="952158" cy="43086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100" b="1" dirty="0">
              <a:solidFill>
                <a:srgbClr val="BE4A5C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+0,7 pts </a:t>
          </a:r>
        </a:p>
        <a:p xmlns:a="http://schemas.openxmlformats.org/drawingml/2006/main">
          <a:pPr algn="ctr"/>
          <a:r>
            <a:rPr lang="fr-FR" sz="1100" b="1" dirty="0">
              <a:solidFill>
                <a:srgbClr val="BE4A5C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(</a:t>
          </a:r>
          <a:r>
            <a:rPr lang="fr-FR" sz="1100" b="1" dirty="0" err="1">
              <a:solidFill>
                <a:srgbClr val="BE4A5C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obj</a:t>
          </a:r>
          <a:r>
            <a:rPr lang="fr-FR" sz="1100" b="1" dirty="0">
              <a:solidFill>
                <a:srgbClr val="BE4A5C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: +0,7)</a:t>
          </a:r>
        </a:p>
      </cdr:txBody>
    </cdr:sp>
  </cdr:relSizeAnchor>
  <cdr:relSizeAnchor xmlns:cdr="http://schemas.openxmlformats.org/drawingml/2006/chartDrawing">
    <cdr:from>
      <cdr:x>0.33024</cdr:x>
      <cdr:y>0.31065</cdr:y>
    </cdr:from>
    <cdr:to>
      <cdr:x>0.44124</cdr:x>
      <cdr:y>0.43077</cdr:y>
    </cdr:to>
    <cdr:sp macro="" textlink="">
      <cdr:nvSpPr>
        <cdr:cNvPr id="18" name="ZoneTexte 24">
          <a:extLst xmlns:a="http://schemas.openxmlformats.org/drawingml/2006/main">
            <a:ext uri="{FF2B5EF4-FFF2-40B4-BE49-F238E27FC236}">
              <a16:creationId xmlns:a16="http://schemas.microsoft.com/office/drawing/2014/main" id="{AF30460D-A322-7460-E812-F78243B0ED47}"/>
            </a:ext>
          </a:extLst>
        </cdr:cNvPr>
        <cdr:cNvSpPr txBox="1"/>
      </cdr:nvSpPr>
      <cdr:spPr>
        <a:xfrm xmlns:a="http://schemas.openxmlformats.org/drawingml/2006/main">
          <a:off x="2721154" y="1114286"/>
          <a:ext cx="914660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b="1" dirty="0">
              <a:solidFill>
                <a:srgbClr val="7030A0"/>
              </a:solidFill>
              <a:ea typeface="Open Sans" panose="020B0606030504020204" pitchFamily="34" charset="0"/>
              <a:cs typeface="Open Sans" panose="020B0606030504020204" pitchFamily="34" charset="0"/>
            </a:rPr>
            <a:t>-0,4</a:t>
          </a:r>
          <a:r>
            <a:rPr lang="fr-FR" sz="1100" b="1" dirty="0">
              <a:solidFill>
                <a:srgbClr val="7030A0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pts </a:t>
          </a:r>
        </a:p>
        <a:p xmlns:a="http://schemas.openxmlformats.org/drawingml/2006/main">
          <a:pPr algn="ctr"/>
          <a:r>
            <a:rPr lang="fr-FR" sz="1100" b="1" dirty="0">
              <a:solidFill>
                <a:srgbClr val="7030A0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(</a:t>
          </a:r>
          <a:r>
            <a:rPr lang="fr-FR" sz="1100" b="1" dirty="0" err="1">
              <a:solidFill>
                <a:srgbClr val="7030A0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obj</a:t>
          </a:r>
          <a:r>
            <a:rPr lang="fr-FR" sz="1100" b="1" dirty="0">
              <a:solidFill>
                <a:srgbClr val="7030A0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: +1)</a:t>
          </a:r>
        </a:p>
      </cdr:txBody>
    </cdr:sp>
  </cdr:relSizeAnchor>
  <cdr:relSizeAnchor xmlns:cdr="http://schemas.openxmlformats.org/drawingml/2006/chartDrawing">
    <cdr:from>
      <cdr:x>0.66035</cdr:x>
      <cdr:y>0.45804</cdr:y>
    </cdr:from>
    <cdr:to>
      <cdr:x>0.78442</cdr:x>
      <cdr:y>0.57817</cdr:y>
    </cdr:to>
    <cdr:sp macro="" textlink="">
      <cdr:nvSpPr>
        <cdr:cNvPr id="19" name="ZoneTexte 24">
          <a:extLst xmlns:a="http://schemas.openxmlformats.org/drawingml/2006/main">
            <a:ext uri="{FF2B5EF4-FFF2-40B4-BE49-F238E27FC236}">
              <a16:creationId xmlns:a16="http://schemas.microsoft.com/office/drawing/2014/main" id="{8EA30A72-3921-BBB5-0F30-1BEE5BC2B1CC}"/>
            </a:ext>
          </a:extLst>
        </cdr:cNvPr>
        <cdr:cNvSpPr txBox="1"/>
      </cdr:nvSpPr>
      <cdr:spPr>
        <a:xfrm xmlns:a="http://schemas.openxmlformats.org/drawingml/2006/main">
          <a:off x="5228449" y="1642986"/>
          <a:ext cx="982354" cy="43090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100" b="1" dirty="0">
              <a:solidFill>
                <a:srgbClr val="7B6857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-0,3 pts </a:t>
          </a:r>
        </a:p>
        <a:p xmlns:a="http://schemas.openxmlformats.org/drawingml/2006/main">
          <a:pPr algn="ctr"/>
          <a:r>
            <a:rPr lang="fr-FR" sz="1100" b="1" dirty="0">
              <a:solidFill>
                <a:srgbClr val="7B6857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(</a:t>
          </a:r>
          <a:r>
            <a:rPr lang="fr-FR" sz="1100" b="1" dirty="0" err="1">
              <a:solidFill>
                <a:srgbClr val="7B6857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obj</a:t>
          </a:r>
          <a:r>
            <a:rPr lang="fr-FR" sz="1100" b="1" dirty="0">
              <a:solidFill>
                <a:srgbClr val="7B6857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: +0,5)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BC6F0B7E-60B3-4CBB-9A9E-B433AE22C23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EE6961B-68B0-41FF-86D1-E2AF42A0B0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C6F852-32C7-4C2C-B221-FFD702FA270C}" type="datetimeFigureOut">
              <a:rPr lang="fr-FR" smtClean="0"/>
              <a:t>10/02/2025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D8F5175-570F-4F8B-A750-6AF512D487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80A4292-DA0D-4F7B-9925-810C382D83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B49AC-2A60-4D1B-A667-DA6FB1C745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4174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63EF2-360A-4556-B4B1-B0180170ECA6}" type="datetimeFigureOut">
              <a:rPr lang="fr-FR" smtClean="0"/>
              <a:t>10/02/2025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39838"/>
            <a:ext cx="4465637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9A7D5-525A-4193-8209-3B411681BE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4134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B9A7D5-525A-4193-8209-3B411681BEE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7852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B9A7D5-525A-4193-8209-3B411681BEE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9489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7DFC6EB-EE19-4C03-AEC1-6CBD65B04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43F3-EFA4-491F-898A-124BEBAD7C90}" type="datetime1">
              <a:rPr lang="fr-FR" smtClean="0"/>
              <a:t>10/02/2025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68EB42-F39B-4F84-AAD3-8F93BC88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A88F61-C144-4467-98C1-CDF66C2F7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F981-C277-4BD7-B90D-03A39C1D235D}" type="slidenum">
              <a:rPr lang="fr-FR" smtClean="0"/>
              <a:t>‹N°›</a:t>
            </a:fld>
            <a:endParaRPr lang="fr-FR"/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19F25521-F62C-4DE7-B7F0-464C3AC4F43B}"/>
              </a:ext>
            </a:extLst>
          </p:cNvPr>
          <p:cNvGrpSpPr/>
          <p:nvPr userDrawn="1"/>
        </p:nvGrpSpPr>
        <p:grpSpPr>
          <a:xfrm>
            <a:off x="-12700" y="-104755"/>
            <a:ext cx="9156700" cy="6962755"/>
            <a:chOff x="-12700" y="-104755"/>
            <a:chExt cx="9156700" cy="6962755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A1390E81-CA55-4DC1-B64B-92844BE76D1E}"/>
                </a:ext>
              </a:extLst>
            </p:cNvPr>
            <p:cNvGrpSpPr/>
            <p:nvPr userDrawn="1"/>
          </p:nvGrpSpPr>
          <p:grpSpPr>
            <a:xfrm>
              <a:off x="-12700" y="-104755"/>
              <a:ext cx="9156700" cy="6962755"/>
              <a:chOff x="16249650" y="8038330"/>
              <a:chExt cx="9156700" cy="6962754"/>
            </a:xfrm>
          </p:grpSpPr>
          <p:grpSp>
            <p:nvGrpSpPr>
              <p:cNvPr id="8" name="Groupe 7">
                <a:extLst>
                  <a:ext uri="{FF2B5EF4-FFF2-40B4-BE49-F238E27FC236}">
                    <a16:creationId xmlns:a16="http://schemas.microsoft.com/office/drawing/2014/main" id="{762E7502-C0A3-4796-8E2B-3061DE3B7C0B}"/>
                  </a:ext>
                </a:extLst>
              </p:cNvPr>
              <p:cNvGrpSpPr/>
              <p:nvPr/>
            </p:nvGrpSpPr>
            <p:grpSpPr>
              <a:xfrm>
                <a:off x="16249650" y="8124903"/>
                <a:ext cx="9156700" cy="6876181"/>
                <a:chOff x="16249650" y="8124903"/>
                <a:chExt cx="9156700" cy="6876181"/>
              </a:xfrm>
            </p:grpSpPr>
            <p:sp>
              <p:nvSpPr>
                <p:cNvPr id="14" name="Google Shape;57;p7">
                  <a:extLst>
                    <a:ext uri="{FF2B5EF4-FFF2-40B4-BE49-F238E27FC236}">
                      <a16:creationId xmlns:a16="http://schemas.microsoft.com/office/drawing/2014/main" id="{7950C217-D423-4AEA-AAED-D2238A861F6C}"/>
                    </a:ext>
                  </a:extLst>
                </p:cNvPr>
                <p:cNvSpPr txBox="1"/>
                <p:nvPr userDrawn="1"/>
              </p:nvSpPr>
              <p:spPr>
                <a:xfrm>
                  <a:off x="16249650" y="12264786"/>
                  <a:ext cx="9156700" cy="45719"/>
                </a:xfrm>
                <a:prstGeom prst="rect">
                  <a:avLst/>
                </a:prstGeom>
                <a:blipFill rotWithShape="1">
                  <a:blip r:embed="rId2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  <a:effectLst>
                  <a:outerShdw blurRad="63500" dist="38100" dir="5400000">
                    <a:srgbClr val="808080">
                      <a:alpha val="39607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6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0" name="Groupe 9">
                  <a:extLst>
                    <a:ext uri="{FF2B5EF4-FFF2-40B4-BE49-F238E27FC236}">
                      <a16:creationId xmlns:a16="http://schemas.microsoft.com/office/drawing/2014/main" id="{6CF5578C-717D-4C9B-BD3A-3A0C8010AF36}"/>
                    </a:ext>
                  </a:extLst>
                </p:cNvPr>
                <p:cNvGrpSpPr/>
                <p:nvPr/>
              </p:nvGrpSpPr>
              <p:grpSpPr>
                <a:xfrm>
                  <a:off x="16249650" y="8124903"/>
                  <a:ext cx="9156698" cy="6876181"/>
                  <a:chOff x="16249650" y="8124903"/>
                  <a:chExt cx="9156698" cy="6876181"/>
                </a:xfrm>
              </p:grpSpPr>
              <p:pic>
                <p:nvPicPr>
                  <p:cNvPr id="12" name="Google Shape;54;p7" descr="Capture d’écran 2014-01-15 à 17.28.57.png">
                    <a:extLst>
                      <a:ext uri="{FF2B5EF4-FFF2-40B4-BE49-F238E27FC236}">
                        <a16:creationId xmlns:a16="http://schemas.microsoft.com/office/drawing/2014/main" id="{67C92372-E26B-4B43-895D-E976EBBCBC63}"/>
                      </a:ext>
                    </a:extLst>
                  </p:cNvPr>
                  <p:cNvPicPr preferRelativeResize="0"/>
                  <p:nvPr/>
                </p:nvPicPr>
                <p:blipFill rotWithShape="1">
                  <a:blip r:embed="rId3">
                    <a:alphaModFix/>
                  </a:blip>
                  <a:srcRect/>
                  <a:stretch/>
                </p:blipFill>
                <p:spPr>
                  <a:xfrm>
                    <a:off x="16249650" y="8124903"/>
                    <a:ext cx="9144000" cy="4140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13" name="Google Shape;60;p7">
                    <a:extLst>
                      <a:ext uri="{FF2B5EF4-FFF2-40B4-BE49-F238E27FC236}">
                        <a16:creationId xmlns:a16="http://schemas.microsoft.com/office/drawing/2014/main" id="{6B58A218-63D3-4009-8F5C-07E432D2097F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21616986" y="11211722"/>
                    <a:ext cx="6858000" cy="720724"/>
                  </a:xfrm>
                  <a:prstGeom prst="rect">
                    <a:avLst/>
                  </a:prstGeom>
                  <a:blipFill rotWithShape="1">
                    <a:blip r:embed="rId4">
                      <a:alphaModFix/>
                    </a:blip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63500" dist="38100" dir="2700000">
                      <a:srgbClr val="808080">
                        <a:alpha val="39607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6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9" name="Google Shape;61;p7" descr="SCoT_2017detoure.pdf">
                <a:extLst>
                  <a:ext uri="{FF2B5EF4-FFF2-40B4-BE49-F238E27FC236}">
                    <a16:creationId xmlns:a16="http://schemas.microsoft.com/office/drawing/2014/main" id="{89970B7F-EB5C-4C40-B755-571CF3B0536B}"/>
                  </a:ext>
                </a:extLst>
              </p:cNvPr>
              <p:cNvPicPr preferRelativeResize="0"/>
              <p:nvPr/>
            </p:nvPicPr>
            <p:blipFill rotWithShape="1">
              <a:blip r:embed="rId5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6332596" y="8038330"/>
                <a:ext cx="3174207" cy="97631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cxnSp>
          <p:nvCxnSpPr>
            <p:cNvPr id="15" name="Google Shape;59;p7">
              <a:extLst>
                <a:ext uri="{FF2B5EF4-FFF2-40B4-BE49-F238E27FC236}">
                  <a16:creationId xmlns:a16="http://schemas.microsoft.com/office/drawing/2014/main" id="{024A335F-2AEC-44A8-B8A9-9B44E3DC684D}"/>
                </a:ext>
              </a:extLst>
            </p:cNvPr>
            <p:cNvCxnSpPr/>
            <p:nvPr userDrawn="1"/>
          </p:nvCxnSpPr>
          <p:spPr>
            <a:xfrm>
              <a:off x="8001000" y="1473201"/>
              <a:ext cx="0" cy="2128837"/>
            </a:xfrm>
            <a:prstGeom prst="straightConnector1">
              <a:avLst/>
            </a:prstGeom>
            <a:noFill/>
            <a:ln w="19050" cap="flat" cmpd="sng">
              <a:solidFill>
                <a:srgbClr val="F2F2F2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20000" dir="5400000">
                <a:srgbClr val="808080">
                  <a:alpha val="37647"/>
                </a:srgbClr>
              </a:outerShdw>
            </a:effectLst>
          </p:spPr>
        </p:cxn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4EF31FD3-C6D4-4DEE-AC85-C44BA1AC98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9351" y="1474269"/>
            <a:ext cx="6858000" cy="1236503"/>
          </a:xfrm>
        </p:spPr>
        <p:txBody>
          <a:bodyPr anchor="b"/>
          <a:lstStyle>
            <a:lvl1pPr algn="r">
              <a:defRPr sz="3600">
                <a:solidFill>
                  <a:schemeClr val="bg1"/>
                </a:solidFill>
                <a:latin typeface="Monda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7" name="Espace réservé du contenu 16">
            <a:extLst>
              <a:ext uri="{FF2B5EF4-FFF2-40B4-BE49-F238E27FC236}">
                <a16:creationId xmlns:a16="http://schemas.microsoft.com/office/drawing/2014/main" id="{5EB4F02C-1966-4817-BFB5-350276EB183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33601" y="4287232"/>
            <a:ext cx="6234112" cy="1932594"/>
          </a:xfrm>
        </p:spPr>
        <p:txBody>
          <a:bodyPr/>
          <a:lstStyle>
            <a:lvl1pPr marL="0" indent="0" algn="r">
              <a:buFontTx/>
              <a:buNone/>
              <a:defRPr b="1" u="sng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5" name="Espace réservé du contenu 24">
            <a:extLst>
              <a:ext uri="{FF2B5EF4-FFF2-40B4-BE49-F238E27FC236}">
                <a16:creationId xmlns:a16="http://schemas.microsoft.com/office/drawing/2014/main" id="{F80CDD9D-63D8-4C15-917C-B49590E8B11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184776" y="2830584"/>
            <a:ext cx="2822575" cy="746417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Date </a:t>
            </a:r>
          </a:p>
          <a:p>
            <a:pPr lvl="0"/>
            <a:r>
              <a:rPr lang="fr-FR"/>
              <a:t>Lieu</a:t>
            </a:r>
          </a:p>
        </p:txBody>
      </p:sp>
    </p:spTree>
    <p:extLst>
      <p:ext uri="{BB962C8B-B14F-4D97-AF65-F5344CB8AC3E}">
        <p14:creationId xmlns:p14="http://schemas.microsoft.com/office/powerpoint/2010/main" val="2682375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3A998B-F661-40E7-A97E-EA9E42DDD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DE39D07-B3BC-4A81-BC1C-DAAE68EA84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2272F4-6EF6-4B77-A39E-5D4D76830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7FED6-F523-48E9-84B4-8B2FC8694F0D}" type="datetime1">
              <a:rPr lang="fr-FR" smtClean="0"/>
              <a:t>10/02/2025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EF612BC-F213-4EB6-A91C-C26BB3F04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B505615-B639-4831-9FA6-AF791B38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F981-C277-4BD7-B90D-03A39C1D23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9578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C4EF0A6-2880-4526-A59A-A0E80E3371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BA4DAB9-14DF-46AE-944B-1F5075444E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79F7E6B-3725-49BD-A5D5-D22ACB2C6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F4F2A-D4E2-4805-9FC5-38BD83A93820}" type="datetime1">
              <a:rPr lang="fr-FR" smtClean="0"/>
              <a:t>10/02/2025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F6E6BD-A8D3-4425-99C5-3E521E410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194DC6-1214-45E7-A684-EA1F75699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F981-C277-4BD7-B90D-03A39C1D23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1890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7DFC6EB-EE19-4C03-AEC1-6CBD65B04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43F3-EFA4-491F-898A-124BEBAD7C90}" type="datetime1">
              <a:rPr lang="fr-FR" smtClean="0"/>
              <a:t>10/02/2025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68EB42-F39B-4F84-AAD3-8F93BC88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A88F61-C144-4467-98C1-CDF66C2F7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F981-C277-4BD7-B90D-03A39C1D235D}" type="slidenum">
              <a:rPr lang="fr-FR" smtClean="0"/>
              <a:t>‹N°›</a:t>
            </a:fld>
            <a:endParaRPr lang="fr-FR"/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19F25521-F62C-4DE7-B7F0-464C3AC4F43B}"/>
              </a:ext>
            </a:extLst>
          </p:cNvPr>
          <p:cNvGrpSpPr/>
          <p:nvPr userDrawn="1"/>
        </p:nvGrpSpPr>
        <p:grpSpPr>
          <a:xfrm>
            <a:off x="-12700" y="-104755"/>
            <a:ext cx="9156700" cy="6962755"/>
            <a:chOff x="-12700" y="-104755"/>
            <a:chExt cx="9156700" cy="6962755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A1390E81-CA55-4DC1-B64B-92844BE76D1E}"/>
                </a:ext>
              </a:extLst>
            </p:cNvPr>
            <p:cNvGrpSpPr/>
            <p:nvPr userDrawn="1"/>
          </p:nvGrpSpPr>
          <p:grpSpPr>
            <a:xfrm>
              <a:off x="-12700" y="-104755"/>
              <a:ext cx="9156700" cy="6962755"/>
              <a:chOff x="16249650" y="8038330"/>
              <a:chExt cx="9156700" cy="6962754"/>
            </a:xfrm>
          </p:grpSpPr>
          <p:grpSp>
            <p:nvGrpSpPr>
              <p:cNvPr id="8" name="Groupe 7">
                <a:extLst>
                  <a:ext uri="{FF2B5EF4-FFF2-40B4-BE49-F238E27FC236}">
                    <a16:creationId xmlns:a16="http://schemas.microsoft.com/office/drawing/2014/main" id="{762E7502-C0A3-4796-8E2B-3061DE3B7C0B}"/>
                  </a:ext>
                </a:extLst>
              </p:cNvPr>
              <p:cNvGrpSpPr/>
              <p:nvPr/>
            </p:nvGrpSpPr>
            <p:grpSpPr>
              <a:xfrm>
                <a:off x="16249650" y="8124903"/>
                <a:ext cx="9156700" cy="6876181"/>
                <a:chOff x="16249650" y="8124903"/>
                <a:chExt cx="9156700" cy="6876181"/>
              </a:xfrm>
            </p:grpSpPr>
            <p:sp>
              <p:nvSpPr>
                <p:cNvPr id="14" name="Google Shape;57;p7">
                  <a:extLst>
                    <a:ext uri="{FF2B5EF4-FFF2-40B4-BE49-F238E27FC236}">
                      <a16:creationId xmlns:a16="http://schemas.microsoft.com/office/drawing/2014/main" id="{7950C217-D423-4AEA-AAED-D2238A861F6C}"/>
                    </a:ext>
                  </a:extLst>
                </p:cNvPr>
                <p:cNvSpPr txBox="1"/>
                <p:nvPr userDrawn="1"/>
              </p:nvSpPr>
              <p:spPr>
                <a:xfrm>
                  <a:off x="16249650" y="12264786"/>
                  <a:ext cx="9156700" cy="45719"/>
                </a:xfrm>
                <a:prstGeom prst="rect">
                  <a:avLst/>
                </a:prstGeom>
                <a:blipFill rotWithShape="1">
                  <a:blip r:embed="rId2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  <a:effectLst>
                  <a:outerShdw blurRad="63500" dist="38100" dir="5400000">
                    <a:srgbClr val="808080">
                      <a:alpha val="39607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6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0" name="Groupe 9">
                  <a:extLst>
                    <a:ext uri="{FF2B5EF4-FFF2-40B4-BE49-F238E27FC236}">
                      <a16:creationId xmlns:a16="http://schemas.microsoft.com/office/drawing/2014/main" id="{6CF5578C-717D-4C9B-BD3A-3A0C8010AF36}"/>
                    </a:ext>
                  </a:extLst>
                </p:cNvPr>
                <p:cNvGrpSpPr/>
                <p:nvPr/>
              </p:nvGrpSpPr>
              <p:grpSpPr>
                <a:xfrm>
                  <a:off x="16249650" y="8124903"/>
                  <a:ext cx="9156698" cy="6876181"/>
                  <a:chOff x="16249650" y="8124903"/>
                  <a:chExt cx="9156698" cy="6876181"/>
                </a:xfrm>
              </p:grpSpPr>
              <p:pic>
                <p:nvPicPr>
                  <p:cNvPr id="12" name="Google Shape;54;p7" descr="Capture d’écran 2014-01-15 à 17.28.57.png">
                    <a:extLst>
                      <a:ext uri="{FF2B5EF4-FFF2-40B4-BE49-F238E27FC236}">
                        <a16:creationId xmlns:a16="http://schemas.microsoft.com/office/drawing/2014/main" id="{67C92372-E26B-4B43-895D-E976EBBCBC63}"/>
                      </a:ext>
                    </a:extLst>
                  </p:cNvPr>
                  <p:cNvPicPr preferRelativeResize="0"/>
                  <p:nvPr/>
                </p:nvPicPr>
                <p:blipFill rotWithShape="1">
                  <a:blip r:embed="rId3">
                    <a:alphaModFix/>
                  </a:blip>
                  <a:srcRect/>
                  <a:stretch/>
                </p:blipFill>
                <p:spPr>
                  <a:xfrm>
                    <a:off x="16249650" y="8124903"/>
                    <a:ext cx="9144000" cy="4140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13" name="Google Shape;60;p7">
                    <a:extLst>
                      <a:ext uri="{FF2B5EF4-FFF2-40B4-BE49-F238E27FC236}">
                        <a16:creationId xmlns:a16="http://schemas.microsoft.com/office/drawing/2014/main" id="{6B58A218-63D3-4009-8F5C-07E432D2097F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21616986" y="11211722"/>
                    <a:ext cx="6858000" cy="720724"/>
                  </a:xfrm>
                  <a:prstGeom prst="rect">
                    <a:avLst/>
                  </a:prstGeom>
                  <a:blipFill rotWithShape="1">
                    <a:blip r:embed="rId4">
                      <a:alphaModFix/>
                    </a:blip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63500" dist="38100" dir="2700000">
                      <a:srgbClr val="808080">
                        <a:alpha val="39607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6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9" name="Google Shape;61;p7" descr="SCoT_2017detoure.pdf">
                <a:extLst>
                  <a:ext uri="{FF2B5EF4-FFF2-40B4-BE49-F238E27FC236}">
                    <a16:creationId xmlns:a16="http://schemas.microsoft.com/office/drawing/2014/main" id="{89970B7F-EB5C-4C40-B755-571CF3B0536B}"/>
                  </a:ext>
                </a:extLst>
              </p:cNvPr>
              <p:cNvPicPr preferRelativeResize="0"/>
              <p:nvPr/>
            </p:nvPicPr>
            <p:blipFill rotWithShape="1">
              <a:blip r:embed="rId5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6332596" y="8038330"/>
                <a:ext cx="3174207" cy="97631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cxnSp>
          <p:nvCxnSpPr>
            <p:cNvPr id="15" name="Google Shape;59;p7">
              <a:extLst>
                <a:ext uri="{FF2B5EF4-FFF2-40B4-BE49-F238E27FC236}">
                  <a16:creationId xmlns:a16="http://schemas.microsoft.com/office/drawing/2014/main" id="{024A335F-2AEC-44A8-B8A9-9B44E3DC684D}"/>
                </a:ext>
              </a:extLst>
            </p:cNvPr>
            <p:cNvCxnSpPr/>
            <p:nvPr userDrawn="1"/>
          </p:nvCxnSpPr>
          <p:spPr>
            <a:xfrm>
              <a:off x="8001000" y="1473201"/>
              <a:ext cx="0" cy="2128837"/>
            </a:xfrm>
            <a:prstGeom prst="straightConnector1">
              <a:avLst/>
            </a:prstGeom>
            <a:noFill/>
            <a:ln w="19050" cap="flat" cmpd="sng">
              <a:solidFill>
                <a:srgbClr val="F2F2F2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20000" dir="5400000">
                <a:srgbClr val="808080">
                  <a:alpha val="37647"/>
                </a:srgbClr>
              </a:outerShdw>
            </a:effectLst>
          </p:spPr>
        </p:cxn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4EF31FD3-C6D4-4DEE-AC85-C44BA1AC98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9351" y="1474269"/>
            <a:ext cx="6858000" cy="1236503"/>
          </a:xfrm>
        </p:spPr>
        <p:txBody>
          <a:bodyPr anchor="b"/>
          <a:lstStyle>
            <a:lvl1pPr algn="r">
              <a:defRPr sz="3600">
                <a:solidFill>
                  <a:schemeClr val="bg1"/>
                </a:solidFill>
                <a:latin typeface="Monda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7" name="Espace réservé du contenu 16">
            <a:extLst>
              <a:ext uri="{FF2B5EF4-FFF2-40B4-BE49-F238E27FC236}">
                <a16:creationId xmlns:a16="http://schemas.microsoft.com/office/drawing/2014/main" id="{5EB4F02C-1966-4817-BFB5-350276EB183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33601" y="4287232"/>
            <a:ext cx="6234112" cy="1932594"/>
          </a:xfrm>
        </p:spPr>
        <p:txBody>
          <a:bodyPr/>
          <a:lstStyle>
            <a:lvl1pPr marL="0" indent="0" algn="r">
              <a:buFontTx/>
              <a:buNone/>
              <a:defRPr b="1" u="sng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5" name="Espace réservé du contenu 24">
            <a:extLst>
              <a:ext uri="{FF2B5EF4-FFF2-40B4-BE49-F238E27FC236}">
                <a16:creationId xmlns:a16="http://schemas.microsoft.com/office/drawing/2014/main" id="{F80CDD9D-63D8-4C15-917C-B49590E8B11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184776" y="2830584"/>
            <a:ext cx="2822575" cy="746417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Date </a:t>
            </a:r>
          </a:p>
          <a:p>
            <a:pPr lvl="0"/>
            <a:r>
              <a:rPr lang="fr-FR"/>
              <a:t>Lieu</a:t>
            </a:r>
          </a:p>
        </p:txBody>
      </p:sp>
    </p:spTree>
    <p:extLst>
      <p:ext uri="{BB962C8B-B14F-4D97-AF65-F5344CB8AC3E}">
        <p14:creationId xmlns:p14="http://schemas.microsoft.com/office/powerpoint/2010/main" val="2384771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54;p32">
            <a:extLst>
              <a:ext uri="{FF2B5EF4-FFF2-40B4-BE49-F238E27FC236}">
                <a16:creationId xmlns:a16="http://schemas.microsoft.com/office/drawing/2014/main" id="{72325B26-8237-4BBA-8113-4528CC55E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0" y="1872369"/>
            <a:ext cx="6705600" cy="24468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  <a:effectLst>
            <a:outerShdw blurRad="63500" dist="38100" dir="2700000">
              <a:srgbClr val="808080">
                <a:alpha val="3960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FFFFFF"/>
              </a:buClr>
              <a:buSzPts val="3200"/>
            </a:pPr>
            <a:endParaRPr lang="fr-FR" sz="3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FFFFFF"/>
              </a:buClr>
              <a:buSzPts val="3200"/>
            </a:pPr>
            <a:endParaRPr sz="3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FF7024E-8DC3-4C9D-A93B-DFE4CF132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72370"/>
            <a:ext cx="6705600" cy="2446800"/>
          </a:xfrm>
        </p:spPr>
        <p:txBody>
          <a:bodyPr anchor="ctr" anchorCtr="0"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77574C-DBB6-4CDF-98C2-CB4940B31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FE878BF-2EF5-4003-9801-BCC555810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48FB0-E021-49A0-B568-C37ECD3376B0}" type="datetime1">
              <a:rPr lang="fr-FR" smtClean="0"/>
              <a:t>10/02/2025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42AE6F-E9AE-4476-A584-4DF7ABEB0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49CFA6-6363-4565-B64D-727AF35DD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F981-C277-4BD7-B90D-03A39C1D235D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Google Shape;10;p1">
            <a:extLst>
              <a:ext uri="{FF2B5EF4-FFF2-40B4-BE49-F238E27FC236}">
                <a16:creationId xmlns:a16="http://schemas.microsoft.com/office/drawing/2014/main" id="{5E2E0D81-643D-4749-9825-BE825855FF5E}"/>
              </a:ext>
            </a:extLst>
          </p:cNvPr>
          <p:cNvSpPr txBox="1"/>
          <p:nvPr userDrawn="1"/>
        </p:nvSpPr>
        <p:spPr>
          <a:xfrm>
            <a:off x="8139112" y="34924"/>
            <a:ext cx="1003300" cy="157163"/>
          </a:xfrm>
          <a:prstGeom prst="rect">
            <a:avLst/>
          </a:prstGeom>
          <a:solidFill>
            <a:srgbClr val="961B2E"/>
          </a:solidFill>
          <a:ln>
            <a:noFill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11;p1" descr="Logo">
            <a:extLst>
              <a:ext uri="{FF2B5EF4-FFF2-40B4-BE49-F238E27FC236}">
                <a16:creationId xmlns:a16="http://schemas.microsoft.com/office/drawing/2014/main" id="{CF01F666-1EC4-4B3B-BE75-787CC1A6BF13}"/>
              </a:ext>
            </a:extLst>
          </p:cNvPr>
          <p:cNvPicPr preferRelativeResize="0"/>
          <p:nvPr userDrawn="1"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8" y="-5557"/>
            <a:ext cx="884237" cy="29051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2;p1">
            <a:extLst>
              <a:ext uri="{FF2B5EF4-FFF2-40B4-BE49-F238E27FC236}">
                <a16:creationId xmlns:a16="http://schemas.microsoft.com/office/drawing/2014/main" id="{799FB657-F6CF-424B-9C64-FF37504C06A2}"/>
              </a:ext>
            </a:extLst>
          </p:cNvPr>
          <p:cNvSpPr txBox="1"/>
          <p:nvPr userDrawn="1"/>
        </p:nvSpPr>
        <p:spPr>
          <a:xfrm>
            <a:off x="927100" y="57942"/>
            <a:ext cx="4800600" cy="134145"/>
          </a:xfrm>
          <a:prstGeom prst="rect">
            <a:avLst/>
          </a:prstGeom>
          <a:solidFill>
            <a:srgbClr val="961B2E"/>
          </a:solidFill>
          <a:ln>
            <a:noFill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3D2D84B5-BAF3-42EA-8379-9C2A8B67D4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27699" y="-1272"/>
            <a:ext cx="2411413" cy="290512"/>
          </a:xfrm>
        </p:spPr>
        <p:txBody>
          <a:bodyPr anchor="ctr">
            <a:noAutofit/>
          </a:bodyPr>
          <a:lstStyle>
            <a:lvl1pPr marL="0" indent="0" algn="ctr">
              <a:buNone/>
              <a:defRPr sz="105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27348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4E186B-7F38-40A9-BF21-7AB7BFC78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94" y="523035"/>
            <a:ext cx="7886700" cy="504872"/>
          </a:xfrm>
        </p:spPr>
        <p:txBody>
          <a:bodyPr>
            <a:noAutofit/>
          </a:bodyPr>
          <a:lstStyle>
            <a:lvl1pPr>
              <a:defRPr sz="2000" b="1">
                <a:solidFill>
                  <a:srgbClr val="961B2E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91A019-1439-4297-9C95-7B0969CEF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D5208B-0C3D-4FA8-A139-ED6D3A824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3F375-F3B0-4E67-9D73-F73A28085456}" type="datetime1">
              <a:rPr lang="fr-FR" smtClean="0"/>
              <a:t>10/02/2025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4C16A1-45B3-4E75-B759-849D3502C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AE036E-9D48-43BB-BFAA-6AF883B26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F981-C277-4BD7-B90D-03A39C1D235D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Google Shape;10;p1">
            <a:extLst>
              <a:ext uri="{FF2B5EF4-FFF2-40B4-BE49-F238E27FC236}">
                <a16:creationId xmlns:a16="http://schemas.microsoft.com/office/drawing/2014/main" id="{7660CC7C-F812-43B1-BE3E-008FBCDB2E19}"/>
              </a:ext>
            </a:extLst>
          </p:cNvPr>
          <p:cNvSpPr txBox="1"/>
          <p:nvPr userDrawn="1"/>
        </p:nvSpPr>
        <p:spPr>
          <a:xfrm>
            <a:off x="8113712" y="63504"/>
            <a:ext cx="1003300" cy="157163"/>
          </a:xfrm>
          <a:prstGeom prst="rect">
            <a:avLst/>
          </a:prstGeom>
          <a:solidFill>
            <a:srgbClr val="961B2E"/>
          </a:solidFill>
          <a:ln>
            <a:noFill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11;p1" descr="Logo">
            <a:extLst>
              <a:ext uri="{FF2B5EF4-FFF2-40B4-BE49-F238E27FC236}">
                <a16:creationId xmlns:a16="http://schemas.microsoft.com/office/drawing/2014/main" id="{B9409394-4B6E-409A-8775-E84B542DF832}"/>
              </a:ext>
            </a:extLst>
          </p:cNvPr>
          <p:cNvPicPr preferRelativeResize="0"/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88" y="25638"/>
            <a:ext cx="884237" cy="29051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2;p1">
            <a:extLst>
              <a:ext uri="{FF2B5EF4-FFF2-40B4-BE49-F238E27FC236}">
                <a16:creationId xmlns:a16="http://schemas.microsoft.com/office/drawing/2014/main" id="{2FD833FE-C9B4-410C-B8A7-CB34C9BCB88A}"/>
              </a:ext>
            </a:extLst>
          </p:cNvPr>
          <p:cNvSpPr txBox="1"/>
          <p:nvPr userDrawn="1"/>
        </p:nvSpPr>
        <p:spPr>
          <a:xfrm>
            <a:off x="952500" y="89137"/>
            <a:ext cx="5505450" cy="157163"/>
          </a:xfrm>
          <a:prstGeom prst="rect">
            <a:avLst/>
          </a:prstGeom>
          <a:solidFill>
            <a:srgbClr val="961B2E"/>
          </a:solidFill>
          <a:ln>
            <a:noFill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308;p39">
            <a:extLst>
              <a:ext uri="{FF2B5EF4-FFF2-40B4-BE49-F238E27FC236}">
                <a16:creationId xmlns:a16="http://schemas.microsoft.com/office/drawing/2014/main" id="{57AD135F-FCF1-46FE-8B2F-BA898FE49ECB}"/>
              </a:ext>
            </a:extLst>
          </p:cNvPr>
          <p:cNvSpPr txBox="1"/>
          <p:nvPr userDrawn="1"/>
        </p:nvSpPr>
        <p:spPr>
          <a:xfrm>
            <a:off x="0" y="712798"/>
            <a:ext cx="368400" cy="157200"/>
          </a:xfrm>
          <a:prstGeom prst="rect">
            <a:avLst/>
          </a:prstGeom>
          <a:solidFill>
            <a:srgbClr val="134399"/>
          </a:solidFill>
          <a:ln>
            <a:noFill/>
          </a:ln>
          <a:effectLst>
            <a:outerShdw blurRad="63500" dist="23000" dir="5400000">
              <a:srgbClr val="80808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Espace réservé du texte 12">
            <a:extLst>
              <a:ext uri="{FF2B5EF4-FFF2-40B4-BE49-F238E27FC236}">
                <a16:creationId xmlns:a16="http://schemas.microsoft.com/office/drawing/2014/main" id="{A69C66AF-2E58-4B05-91EF-64568CD391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57950" y="25318"/>
            <a:ext cx="1655762" cy="290512"/>
          </a:xfrm>
        </p:spPr>
        <p:txBody>
          <a:bodyPr anchor="ctr">
            <a:noAutofit/>
          </a:bodyPr>
          <a:lstStyle>
            <a:lvl1pPr marL="0" indent="0" algn="ctr">
              <a:buNone/>
              <a:defRPr sz="105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62165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509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45AA12-23A9-4719-991B-7E6BEBE30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4C1003-E84D-4133-96BB-DFDCBCD7E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BED09AA-9F0F-4717-BF8C-8CFAC87E1F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C5AD525-DF6A-4385-978F-BB716A087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0271B-9DB3-480D-BCA4-F86A31B021B2}" type="datetime1">
              <a:rPr lang="fr-FR" smtClean="0"/>
              <a:t>10/02/2025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92C48FC-09BC-4482-9CF1-3424CBAD9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0B2A0D8-D4DD-47AC-8B9C-6026E946D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F981-C277-4BD7-B90D-03A39C1D23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68789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6874B7-92B3-434C-9102-81897ACBC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23BC132-45E3-4056-82B7-ADA84C85D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351AE77-8503-430B-B4CD-A455FBBC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C3C7D6B-A712-43DF-A2DC-A6D8512F26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D89A9B8-D583-41E2-99C2-804DD2204B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795385E-126C-41C7-A01C-BCC224202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121F9-4CB5-48CD-ADC1-3F40A56D348A}" type="datetime1">
              <a:rPr lang="fr-FR" smtClean="0"/>
              <a:t>10/02/2025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AEE7AB5-6876-4CBB-A2F3-C7E1B0ABD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5359672-FA14-4005-AC85-5C9F72357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F981-C277-4BD7-B90D-03A39C1D23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28172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20065FA-B2D0-4623-A1A6-6172A40A4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30C9-EE1E-4C4A-A88D-467A9C2AE725}" type="datetime1">
              <a:rPr lang="fr-FR" smtClean="0"/>
              <a:t>10/02/2025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1D675C1-EC59-4EEA-9916-DB9365E0F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62104EF-C5D2-4996-8E6A-FBBA667DE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F981-C277-4BD7-B90D-03A39C1D235D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Espace réservé de la date 1">
            <a:extLst>
              <a:ext uri="{FF2B5EF4-FFF2-40B4-BE49-F238E27FC236}">
                <a16:creationId xmlns:a16="http://schemas.microsoft.com/office/drawing/2014/main" id="{E5BFA12D-43CD-422E-8B84-03B196000617}"/>
              </a:ext>
            </a:extLst>
          </p:cNvPr>
          <p:cNvSpPr txBox="1">
            <a:spLocks/>
          </p:cNvSpPr>
          <p:nvPr userDrawn="1"/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52EE0C-8E4B-410E-ADC9-186366BB05F4}" type="datetimeFigureOut">
              <a:rPr lang="fr-FR" smtClean="0"/>
              <a:pPr/>
              <a:t>10/02/2025</a:t>
            </a:fld>
            <a:endParaRPr lang="fr-FR"/>
          </a:p>
        </p:txBody>
      </p:sp>
      <p:sp>
        <p:nvSpPr>
          <p:cNvPr id="7" name="Espace réservé du numéro de diapositive 3">
            <a:extLst>
              <a:ext uri="{FF2B5EF4-FFF2-40B4-BE49-F238E27FC236}">
                <a16:creationId xmlns:a16="http://schemas.microsoft.com/office/drawing/2014/main" id="{01081D74-864D-432C-B6EF-AE3B896F02B8}"/>
              </a:ext>
            </a:extLst>
          </p:cNvPr>
          <p:cNvSpPr txBox="1">
            <a:spLocks/>
          </p:cNvSpPr>
          <p:nvPr userDrawn="1"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C9DF981-C277-4BD7-B90D-03A39C1D235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Google Shape;314;p40">
            <a:extLst>
              <a:ext uri="{FF2B5EF4-FFF2-40B4-BE49-F238E27FC236}">
                <a16:creationId xmlns:a16="http://schemas.microsoft.com/office/drawing/2014/main" id="{7F09A5ED-BD96-43BB-BF8B-212060DBEE1F}"/>
              </a:ext>
            </a:extLst>
          </p:cNvPr>
          <p:cNvSpPr txBox="1"/>
          <p:nvPr userDrawn="1"/>
        </p:nvSpPr>
        <p:spPr>
          <a:xfrm rot="10800000" flipH="1">
            <a:off x="1" y="6767520"/>
            <a:ext cx="9144000" cy="90487"/>
          </a:xfrm>
          <a:prstGeom prst="rect">
            <a:avLst/>
          </a:prstGeom>
          <a:solidFill>
            <a:srgbClr val="134399"/>
          </a:solidFill>
          <a:ln w="9525" cap="flat" cmpd="sng">
            <a:solidFill>
              <a:srgbClr val="4A7EB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315;p40">
            <a:extLst>
              <a:ext uri="{FF2B5EF4-FFF2-40B4-BE49-F238E27FC236}">
                <a16:creationId xmlns:a16="http://schemas.microsoft.com/office/drawing/2014/main" id="{C4E10763-1D06-43AD-98AC-B7FC665FF2C6}"/>
              </a:ext>
            </a:extLst>
          </p:cNvPr>
          <p:cNvSpPr txBox="1"/>
          <p:nvPr userDrawn="1"/>
        </p:nvSpPr>
        <p:spPr>
          <a:xfrm>
            <a:off x="2143125" y="5558765"/>
            <a:ext cx="4826000" cy="104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404040"/>
              </a:buClr>
              <a:buSzPts val="1400"/>
            </a:pPr>
            <a:r>
              <a:rPr lang="en-US" sz="1200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44 avenue Marcelin Berthelot - 38100 Grenoble</a:t>
            </a:r>
            <a:endParaRPr sz="1600"/>
          </a:p>
          <a:p>
            <a:pPr algn="ctr">
              <a:buClr>
                <a:srgbClr val="404040"/>
              </a:buClr>
              <a:buSzPts val="1400"/>
            </a:pPr>
            <a:r>
              <a:rPr lang="en-US" sz="1200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Tél. 04 76 28 86 39</a:t>
            </a:r>
            <a:endParaRPr lang="fr-FR" sz="1600"/>
          </a:p>
          <a:p>
            <a:pPr algn="ctr">
              <a:buClr>
                <a:srgbClr val="404040"/>
              </a:buClr>
              <a:buSzPts val="1400"/>
            </a:pPr>
            <a:r>
              <a:rPr lang="fr-FR" sz="1200" i="1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epscot@scot-region-grenoble.org</a:t>
            </a:r>
            <a:endParaRPr lang="fr-FR" sz="1600"/>
          </a:p>
          <a:p>
            <a:pPr algn="ctr">
              <a:buClr>
                <a:srgbClr val="961B2E"/>
              </a:buClr>
              <a:buSzPts val="1600"/>
            </a:pPr>
            <a:r>
              <a:rPr lang="en-US" sz="1400" b="1">
                <a:solidFill>
                  <a:srgbClr val="961B2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www.scot-region-grenoble.org</a:t>
            </a:r>
            <a:endParaRPr sz="1600"/>
          </a:p>
          <a:p>
            <a:endParaRPr sz="1400" b="1">
              <a:solidFill>
                <a:srgbClr val="961B2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06FA910-FF51-4600-8347-4B76BA80C1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72955" y="2060799"/>
            <a:ext cx="5766339" cy="1578733"/>
          </a:xfrm>
          <a:prstGeom prst="rect">
            <a:avLst/>
          </a:prstGeom>
        </p:spPr>
      </p:pic>
      <p:sp>
        <p:nvSpPr>
          <p:cNvPr id="11" name="Google Shape;10;p1">
            <a:extLst>
              <a:ext uri="{FF2B5EF4-FFF2-40B4-BE49-F238E27FC236}">
                <a16:creationId xmlns:a16="http://schemas.microsoft.com/office/drawing/2014/main" id="{1E23AD80-8F37-4025-AA4A-CC06998C43F2}"/>
              </a:ext>
            </a:extLst>
          </p:cNvPr>
          <p:cNvSpPr txBox="1"/>
          <p:nvPr userDrawn="1"/>
        </p:nvSpPr>
        <p:spPr>
          <a:xfrm>
            <a:off x="8113712" y="63504"/>
            <a:ext cx="1003300" cy="157163"/>
          </a:xfrm>
          <a:prstGeom prst="rect">
            <a:avLst/>
          </a:prstGeom>
          <a:solidFill>
            <a:srgbClr val="961B2E"/>
          </a:solidFill>
          <a:ln>
            <a:noFill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11;p1" descr="Logo">
            <a:extLst>
              <a:ext uri="{FF2B5EF4-FFF2-40B4-BE49-F238E27FC236}">
                <a16:creationId xmlns:a16="http://schemas.microsoft.com/office/drawing/2014/main" id="{3912A06C-EB13-40C0-8438-DE75990E6E1D}"/>
              </a:ext>
            </a:extLst>
          </p:cNvPr>
          <p:cNvPicPr preferRelativeResize="0"/>
          <p:nvPr userDrawn="1"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88" y="25638"/>
            <a:ext cx="884237" cy="29051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2;p1">
            <a:extLst>
              <a:ext uri="{FF2B5EF4-FFF2-40B4-BE49-F238E27FC236}">
                <a16:creationId xmlns:a16="http://schemas.microsoft.com/office/drawing/2014/main" id="{B63B379C-948E-4D8B-9AEC-D871BD8ACAC3}"/>
              </a:ext>
            </a:extLst>
          </p:cNvPr>
          <p:cNvSpPr txBox="1"/>
          <p:nvPr userDrawn="1"/>
        </p:nvSpPr>
        <p:spPr>
          <a:xfrm>
            <a:off x="952500" y="89137"/>
            <a:ext cx="5505450" cy="157163"/>
          </a:xfrm>
          <a:prstGeom prst="rect">
            <a:avLst/>
          </a:prstGeom>
          <a:solidFill>
            <a:srgbClr val="961B2E"/>
          </a:solidFill>
          <a:ln>
            <a:noFill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8566D6C7-5560-4635-BF3B-898CB30A17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57950" y="0"/>
            <a:ext cx="1655763" cy="3651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865260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91A019-1439-4297-9C95-7B0969CEF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D5208B-0C3D-4FA8-A139-ED6D3A824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4C16A1-45B3-4E75-B759-849D3502C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AE036E-9D48-43BB-BFAA-6AF883B26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F981-C277-4BD7-B90D-03A39C1D235D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Google Shape;10;p1">
            <a:extLst>
              <a:ext uri="{FF2B5EF4-FFF2-40B4-BE49-F238E27FC236}">
                <a16:creationId xmlns:a16="http://schemas.microsoft.com/office/drawing/2014/main" id="{6E26BFBA-730F-41DD-9242-8B7AFEA4A193}"/>
              </a:ext>
            </a:extLst>
          </p:cNvPr>
          <p:cNvSpPr txBox="1"/>
          <p:nvPr userDrawn="1"/>
        </p:nvSpPr>
        <p:spPr>
          <a:xfrm>
            <a:off x="8139112" y="34924"/>
            <a:ext cx="1003300" cy="157163"/>
          </a:xfrm>
          <a:prstGeom prst="rect">
            <a:avLst/>
          </a:prstGeom>
          <a:solidFill>
            <a:srgbClr val="961B2E"/>
          </a:solidFill>
          <a:ln>
            <a:noFill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1;p1" descr="Logo">
            <a:extLst>
              <a:ext uri="{FF2B5EF4-FFF2-40B4-BE49-F238E27FC236}">
                <a16:creationId xmlns:a16="http://schemas.microsoft.com/office/drawing/2014/main" id="{7608F2FC-80A7-4570-A4DB-893F404E6620}"/>
              </a:ext>
            </a:extLst>
          </p:cNvPr>
          <p:cNvPicPr preferRelativeResize="0"/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8" y="-5557"/>
            <a:ext cx="884237" cy="29051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2;p1">
            <a:extLst>
              <a:ext uri="{FF2B5EF4-FFF2-40B4-BE49-F238E27FC236}">
                <a16:creationId xmlns:a16="http://schemas.microsoft.com/office/drawing/2014/main" id="{71FA6D96-2888-4C26-B6A0-717388021900}"/>
              </a:ext>
            </a:extLst>
          </p:cNvPr>
          <p:cNvSpPr txBox="1"/>
          <p:nvPr userDrawn="1"/>
        </p:nvSpPr>
        <p:spPr>
          <a:xfrm>
            <a:off x="927100" y="57942"/>
            <a:ext cx="4800600" cy="134145"/>
          </a:xfrm>
          <a:prstGeom prst="rect">
            <a:avLst/>
          </a:prstGeom>
          <a:solidFill>
            <a:srgbClr val="961B2E"/>
          </a:solidFill>
          <a:ln>
            <a:noFill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04E22A-8444-4A8D-8997-B8721BCC88C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68325"/>
            <a:ext cx="368300" cy="157163"/>
          </a:xfrm>
          <a:prstGeom prst="rect">
            <a:avLst/>
          </a:prstGeom>
          <a:solidFill>
            <a:srgbClr val="134399"/>
          </a:solidFill>
          <a:ln>
            <a:noFill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81C5FCD-5011-4A78-83B2-C1E9319BE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363044"/>
            <a:ext cx="7886700" cy="599378"/>
          </a:xfrm>
        </p:spPr>
        <p:txBody>
          <a:bodyPr>
            <a:normAutofit/>
          </a:bodyPr>
          <a:lstStyle>
            <a:lvl1pPr>
              <a:defRPr sz="2200" b="0">
                <a:solidFill>
                  <a:srgbClr val="961B2E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290706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54;p32">
            <a:extLst>
              <a:ext uri="{FF2B5EF4-FFF2-40B4-BE49-F238E27FC236}">
                <a16:creationId xmlns:a16="http://schemas.microsoft.com/office/drawing/2014/main" id="{72325B26-8237-4BBA-8113-4528CC55E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0" y="1872369"/>
            <a:ext cx="6705600" cy="24468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  <a:effectLst>
            <a:outerShdw blurRad="63500" dist="38100" dir="2700000">
              <a:srgbClr val="808080">
                <a:alpha val="3960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FFFFFF"/>
              </a:buClr>
              <a:buSzPts val="3200"/>
            </a:pPr>
            <a:endParaRPr lang="fr-FR" sz="3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FFFFFF"/>
              </a:buClr>
              <a:buSzPts val="3200"/>
            </a:pPr>
            <a:endParaRPr sz="3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FF7024E-8DC3-4C9D-A93B-DFE4CF132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72370"/>
            <a:ext cx="6705600" cy="2446800"/>
          </a:xfrm>
        </p:spPr>
        <p:txBody>
          <a:bodyPr anchor="ctr" anchorCtr="0"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77574C-DBB6-4CDF-98C2-CB4940B31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FE878BF-2EF5-4003-9801-BCC555810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48FB0-E021-49A0-B568-C37ECD3376B0}" type="datetime1">
              <a:rPr lang="fr-FR" smtClean="0"/>
              <a:t>10/02/2025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42AE6F-E9AE-4476-A584-4DF7ABEB0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49CFA6-6363-4565-B64D-727AF35DD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F981-C277-4BD7-B90D-03A39C1D235D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Google Shape;10;p1">
            <a:extLst>
              <a:ext uri="{FF2B5EF4-FFF2-40B4-BE49-F238E27FC236}">
                <a16:creationId xmlns:a16="http://schemas.microsoft.com/office/drawing/2014/main" id="{5E2E0D81-643D-4749-9825-BE825855FF5E}"/>
              </a:ext>
            </a:extLst>
          </p:cNvPr>
          <p:cNvSpPr txBox="1"/>
          <p:nvPr userDrawn="1"/>
        </p:nvSpPr>
        <p:spPr>
          <a:xfrm>
            <a:off x="8139112" y="34924"/>
            <a:ext cx="1003300" cy="157163"/>
          </a:xfrm>
          <a:prstGeom prst="rect">
            <a:avLst/>
          </a:prstGeom>
          <a:solidFill>
            <a:srgbClr val="961B2E"/>
          </a:solidFill>
          <a:ln>
            <a:noFill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11;p1" descr="Logo">
            <a:extLst>
              <a:ext uri="{FF2B5EF4-FFF2-40B4-BE49-F238E27FC236}">
                <a16:creationId xmlns:a16="http://schemas.microsoft.com/office/drawing/2014/main" id="{CF01F666-1EC4-4B3B-BE75-787CC1A6BF13}"/>
              </a:ext>
            </a:extLst>
          </p:cNvPr>
          <p:cNvPicPr preferRelativeResize="0"/>
          <p:nvPr userDrawn="1"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8" y="-5557"/>
            <a:ext cx="884237" cy="29051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2;p1">
            <a:extLst>
              <a:ext uri="{FF2B5EF4-FFF2-40B4-BE49-F238E27FC236}">
                <a16:creationId xmlns:a16="http://schemas.microsoft.com/office/drawing/2014/main" id="{799FB657-F6CF-424B-9C64-FF37504C06A2}"/>
              </a:ext>
            </a:extLst>
          </p:cNvPr>
          <p:cNvSpPr txBox="1"/>
          <p:nvPr userDrawn="1"/>
        </p:nvSpPr>
        <p:spPr>
          <a:xfrm>
            <a:off x="927100" y="57942"/>
            <a:ext cx="4800600" cy="134145"/>
          </a:xfrm>
          <a:prstGeom prst="rect">
            <a:avLst/>
          </a:prstGeom>
          <a:solidFill>
            <a:srgbClr val="961B2E"/>
          </a:solidFill>
          <a:ln>
            <a:noFill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3D2D84B5-BAF3-42EA-8379-9C2A8B67D4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27699" y="-1272"/>
            <a:ext cx="2411413" cy="290512"/>
          </a:xfrm>
        </p:spPr>
        <p:txBody>
          <a:bodyPr anchor="ctr">
            <a:noAutofit/>
          </a:bodyPr>
          <a:lstStyle>
            <a:lvl1pPr marL="0" indent="0" algn="ctr">
              <a:buNone/>
              <a:defRPr sz="105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algn="ctr">
              <a:buClr>
                <a:schemeClr val="dk1"/>
              </a:buClr>
              <a:buSzPts val="1100"/>
            </a:pPr>
            <a:r>
              <a:rPr lang="en-US" sz="1050">
                <a:solidFill>
                  <a:schemeClr val="tx1"/>
                </a:solidFill>
                <a:latin typeface="Monda"/>
                <a:ea typeface="Monda"/>
                <a:cs typeface="Monda"/>
                <a:sym typeface="Monda"/>
              </a:rPr>
              <a:t>CS du 20 </a:t>
            </a:r>
            <a:r>
              <a:rPr lang="en-US" sz="1050" err="1">
                <a:solidFill>
                  <a:schemeClr val="tx1"/>
                </a:solidFill>
                <a:latin typeface="Monda"/>
                <a:ea typeface="Monda"/>
                <a:cs typeface="Monda"/>
                <a:sym typeface="Monda"/>
              </a:rPr>
              <a:t>décembre</a:t>
            </a:r>
            <a:r>
              <a:rPr lang="en-US" sz="1050">
                <a:solidFill>
                  <a:schemeClr val="tx1"/>
                </a:solidFill>
                <a:latin typeface="Monda"/>
                <a:ea typeface="Monda"/>
                <a:cs typeface="Monda"/>
                <a:sym typeface="Monda"/>
              </a:rPr>
              <a:t> 2023</a:t>
            </a:r>
            <a:endParaRPr lang="en-US" sz="10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1599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puce - Titre en cou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47600" y="327600"/>
            <a:ext cx="648023" cy="46161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2800" b="1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640800" y="320400"/>
            <a:ext cx="7776864" cy="347846"/>
          </a:xfrm>
          <a:prstGeom prst="rect">
            <a:avLst/>
          </a:prstGeom>
          <a:noFill/>
        </p:spPr>
        <p:txBody>
          <a:bodyPr vert="horz" wrap="square" anchor="t" anchorCtr="0">
            <a:noAutofit/>
          </a:bodyPr>
          <a:lstStyle>
            <a:lvl1pPr algn="l">
              <a:defRPr sz="1600" b="1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Titre de la diapo</a:t>
            </a:r>
          </a:p>
        </p:txBody>
      </p:sp>
      <p:sp>
        <p:nvSpPr>
          <p:cNvPr id="7" name="Espace réservé du contenu 2"/>
          <p:cNvSpPr>
            <a:spLocks noGrp="1" noChangeAspect="1"/>
          </p:cNvSpPr>
          <p:nvPr>
            <p:ph idx="13" hasCustomPrompt="1"/>
          </p:nvPr>
        </p:nvSpPr>
        <p:spPr>
          <a:xfrm>
            <a:off x="683568" y="980728"/>
            <a:ext cx="8136903" cy="5075944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342900" indent="-342900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Open Sans" panose="020B0606030504020204" pitchFamily="34" charset="0"/>
              <a:buChar char="&gt;"/>
              <a:defRPr sz="1400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38" indent="-160338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-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75" indent="-155575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Cliquer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4800" y="6357600"/>
            <a:ext cx="7297600" cy="2167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1050" b="1" i="0" kern="1200" cap="all" baseline="0" dirty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Lucida Sans" pitchFamily="34" charset="0"/>
              </a:defRPr>
            </a:lvl1pPr>
          </a:lstStyle>
          <a:p>
            <a:pPr lvl="0"/>
            <a:r>
              <a:rPr lang="fr-FR"/>
              <a:t>TITRE de la présentation ou de la PARTIE</a:t>
            </a:r>
          </a:p>
        </p:txBody>
      </p:sp>
    </p:spTree>
    <p:extLst>
      <p:ext uri="{BB962C8B-B14F-4D97-AF65-F5344CB8AC3E}">
        <p14:creationId xmlns:p14="http://schemas.microsoft.com/office/powerpoint/2010/main" val="9530878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47600" y="327600"/>
            <a:ext cx="648023" cy="46161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2800" b="1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640800" y="320400"/>
            <a:ext cx="7776864" cy="347846"/>
          </a:xfrm>
          <a:prstGeom prst="rect">
            <a:avLst/>
          </a:prstGeom>
          <a:noFill/>
        </p:spPr>
        <p:txBody>
          <a:bodyPr vert="horz" wrap="square" anchor="t" anchorCtr="0">
            <a:noAutofit/>
          </a:bodyPr>
          <a:lstStyle>
            <a:lvl1pPr algn="l">
              <a:defRPr sz="1600" b="1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Titre de la diapo</a:t>
            </a:r>
          </a:p>
        </p:txBody>
      </p:sp>
      <p:sp>
        <p:nvSpPr>
          <p:cNvPr id="13" name="Espace réservé du contenu 2"/>
          <p:cNvSpPr>
            <a:spLocks noGrp="1" noChangeAspect="1"/>
          </p:cNvSpPr>
          <p:nvPr>
            <p:ph idx="13" hasCustomPrompt="1"/>
          </p:nvPr>
        </p:nvSpPr>
        <p:spPr>
          <a:xfrm>
            <a:off x="683568" y="980728"/>
            <a:ext cx="8136903" cy="5075944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342900" indent="-34290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Open Sans" panose="020B0606030504020204" pitchFamily="34" charset="0"/>
              <a:buChar char="&gt;"/>
              <a:defRPr sz="14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38" indent="-160338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-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75" indent="-155575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Cliquez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4800" y="6357600"/>
            <a:ext cx="7297600" cy="2167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1050" b="1" i="0" kern="1200" cap="all" normalizeH="0" baseline="0" dirty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Lucida Sans" pitchFamily="34" charset="0"/>
              </a:defRPr>
            </a:lvl1pPr>
          </a:lstStyle>
          <a:p>
            <a:pPr lvl="0"/>
            <a:r>
              <a:rPr lang="fr-FR"/>
              <a:t>TITRE de la présentation ou de la PARTIE</a:t>
            </a:r>
          </a:p>
        </p:txBody>
      </p:sp>
    </p:spTree>
    <p:extLst>
      <p:ext uri="{BB962C8B-B14F-4D97-AF65-F5344CB8AC3E}">
        <p14:creationId xmlns:p14="http://schemas.microsoft.com/office/powerpoint/2010/main" val="5004716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puce - Numérotation chiff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47600" y="327600"/>
            <a:ext cx="648023" cy="46161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2800" b="1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640800" y="320400"/>
            <a:ext cx="7776864" cy="347846"/>
          </a:xfrm>
          <a:prstGeom prst="rect">
            <a:avLst/>
          </a:prstGeom>
          <a:noFill/>
        </p:spPr>
        <p:txBody>
          <a:bodyPr vert="horz" wrap="square" anchor="t" anchorCtr="0">
            <a:noAutofit/>
          </a:bodyPr>
          <a:lstStyle>
            <a:lvl1pPr algn="l">
              <a:defRPr sz="1600" b="1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Titre de la diapo</a:t>
            </a:r>
          </a:p>
        </p:txBody>
      </p:sp>
      <p:sp>
        <p:nvSpPr>
          <p:cNvPr id="9" name="Espace réservé du contenu 2"/>
          <p:cNvSpPr>
            <a:spLocks noGrp="1" noChangeAspect="1"/>
          </p:cNvSpPr>
          <p:nvPr>
            <p:ph idx="13" hasCustomPrompt="1"/>
          </p:nvPr>
        </p:nvSpPr>
        <p:spPr>
          <a:xfrm>
            <a:off x="683568" y="980728"/>
            <a:ext cx="8136903" cy="5075944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342900" indent="-342900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+mj-lt"/>
              <a:buAutoNum type="arabicPeriod"/>
              <a:defRPr sz="14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800100" indent="-3429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+mj-lt"/>
              <a:buAutoNum type="alphaLcParenR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38" indent="-160338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&gt;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75" indent="-155575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0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Cliquez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4800" y="6357600"/>
            <a:ext cx="7297600" cy="2167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1050" b="1" i="0" kern="1200" cap="all" baseline="0" dirty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Lucida Sans" pitchFamily="34" charset="0"/>
              </a:defRPr>
            </a:lvl1pPr>
          </a:lstStyle>
          <a:p>
            <a:pPr lvl="0"/>
            <a:r>
              <a:rPr lang="fr-FR"/>
              <a:t>TITRE de la présentation ou de la PARTIE</a:t>
            </a:r>
          </a:p>
        </p:txBody>
      </p:sp>
    </p:spTree>
    <p:extLst>
      <p:ext uri="{BB962C8B-B14F-4D97-AF65-F5344CB8AC3E}">
        <p14:creationId xmlns:p14="http://schemas.microsoft.com/office/powerpoint/2010/main" val="16284267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puce - Numérotation let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47600" y="327600"/>
            <a:ext cx="648023" cy="46161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2800" b="1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640800" y="320400"/>
            <a:ext cx="7776864" cy="347846"/>
          </a:xfrm>
          <a:prstGeom prst="rect">
            <a:avLst/>
          </a:prstGeom>
          <a:noFill/>
        </p:spPr>
        <p:txBody>
          <a:bodyPr vert="horz" wrap="square" anchor="t" anchorCtr="0">
            <a:noAutofit/>
          </a:bodyPr>
          <a:lstStyle>
            <a:lvl1pPr algn="l">
              <a:defRPr sz="1600" b="1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Titre de la diapo</a:t>
            </a:r>
          </a:p>
        </p:txBody>
      </p:sp>
      <p:sp>
        <p:nvSpPr>
          <p:cNvPr id="9" name="Espace réservé du contenu 2"/>
          <p:cNvSpPr>
            <a:spLocks noGrp="1" noChangeAspect="1"/>
          </p:cNvSpPr>
          <p:nvPr>
            <p:ph idx="13" hasCustomPrompt="1"/>
          </p:nvPr>
        </p:nvSpPr>
        <p:spPr>
          <a:xfrm>
            <a:off x="683568" y="980728"/>
            <a:ext cx="8136903" cy="5075944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342900" indent="-342900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+mj-lt"/>
              <a:buAutoNum type="alphaUcPeriod"/>
              <a:defRPr sz="14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800100" indent="-3429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+mj-lt"/>
              <a:buAutoNum type="arabicPeriod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lphaLcParenR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75" indent="-155575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Open Sans" panose="020B0606030504020204" pitchFamily="34" charset="0"/>
              <a:buChar char="&gt;"/>
              <a:defRPr sz="10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Cliquez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4800" y="6357600"/>
            <a:ext cx="7297600" cy="2167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1050" b="1" i="0" kern="1200" cap="all" baseline="0" dirty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Lucida Sans" pitchFamily="34" charset="0"/>
              </a:defRPr>
            </a:lvl1pPr>
          </a:lstStyle>
          <a:p>
            <a:pPr lvl="0"/>
            <a:r>
              <a:rPr lang="fr-FR"/>
              <a:t>TITRE de la présentation ou de la PARTIE</a:t>
            </a:r>
          </a:p>
        </p:txBody>
      </p:sp>
    </p:spTree>
    <p:extLst>
      <p:ext uri="{BB962C8B-B14F-4D97-AF65-F5344CB8AC3E}">
        <p14:creationId xmlns:p14="http://schemas.microsoft.com/office/powerpoint/2010/main" val="36572981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sans numér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47600" y="327600"/>
            <a:ext cx="648023" cy="46161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2800" b="1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640800" y="320400"/>
            <a:ext cx="7776864" cy="347846"/>
          </a:xfrm>
          <a:prstGeom prst="rect">
            <a:avLst/>
          </a:prstGeom>
          <a:noFill/>
        </p:spPr>
        <p:txBody>
          <a:bodyPr vert="horz" wrap="square" anchor="t" anchorCtr="0">
            <a:noAutofit/>
          </a:bodyPr>
          <a:lstStyle>
            <a:lvl1pPr algn="l">
              <a:defRPr sz="1600" b="1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Titre de la diapo</a:t>
            </a:r>
          </a:p>
        </p:txBody>
      </p:sp>
      <p:sp>
        <p:nvSpPr>
          <p:cNvPr id="9" name="Espace réservé du contenu 2"/>
          <p:cNvSpPr>
            <a:spLocks noGrp="1" noChangeAspect="1"/>
          </p:cNvSpPr>
          <p:nvPr>
            <p:ph idx="13" hasCustomPrompt="1"/>
          </p:nvPr>
        </p:nvSpPr>
        <p:spPr>
          <a:xfrm>
            <a:off x="683568" y="980728"/>
            <a:ext cx="8136903" cy="5075944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0" indent="0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+mj-lt"/>
              <a:buNone/>
              <a:defRPr sz="14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+mj-lt"/>
              <a:buNone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None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Open Sans" panose="020B0606030504020204" pitchFamily="34" charset="0"/>
              <a:buNone/>
              <a:defRPr sz="10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None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Cliquez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4800" y="6357600"/>
            <a:ext cx="7297600" cy="2167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1050" b="1" i="0" kern="1200" cap="all" baseline="0" dirty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Lucida Sans" pitchFamily="34" charset="0"/>
              </a:defRPr>
            </a:lvl1pPr>
          </a:lstStyle>
          <a:p>
            <a:pPr lvl="0"/>
            <a:r>
              <a:rPr lang="fr-FR"/>
              <a:t>TITRE de la présentation ou de la PARTIE</a:t>
            </a:r>
          </a:p>
        </p:txBody>
      </p:sp>
    </p:spTree>
    <p:extLst>
      <p:ext uri="{BB962C8B-B14F-4D97-AF65-F5344CB8AC3E}">
        <p14:creationId xmlns:p14="http://schemas.microsoft.com/office/powerpoint/2010/main" val="4468226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47600" y="327600"/>
            <a:ext cx="648023" cy="46161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2800" b="1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640800" y="320400"/>
            <a:ext cx="7776864" cy="347846"/>
          </a:xfrm>
          <a:prstGeom prst="rect">
            <a:avLst/>
          </a:prstGeom>
          <a:noFill/>
        </p:spPr>
        <p:txBody>
          <a:bodyPr vert="horz" wrap="square" anchor="t" anchorCtr="0">
            <a:noAutofit/>
          </a:bodyPr>
          <a:lstStyle>
            <a:lvl1pPr algn="l">
              <a:defRPr sz="1600" b="1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Titre de la diapo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683568" y="980728"/>
            <a:ext cx="3924000" cy="5075944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342900" indent="-342900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Open Sans" panose="020B0606030504020204" pitchFamily="34" charset="0"/>
              <a:buChar char="&gt;"/>
              <a:defRPr sz="14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38" indent="-160338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-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75" indent="-155575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Cliquer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5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4800" y="6357600"/>
            <a:ext cx="7297600" cy="2167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1050" b="1" i="0" kern="1200" cap="all" baseline="0" dirty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Lucida Sans" pitchFamily="34" charset="0"/>
              </a:defRPr>
            </a:lvl1pPr>
          </a:lstStyle>
          <a:p>
            <a:pPr lvl="0"/>
            <a:r>
              <a:rPr lang="fr-FR"/>
              <a:t>TITRE de la présentation ou de la PARTIE</a:t>
            </a:r>
          </a:p>
        </p:txBody>
      </p:sp>
      <p:sp>
        <p:nvSpPr>
          <p:cNvPr id="16" name="Espace réservé du contenu 2"/>
          <p:cNvSpPr>
            <a:spLocks noGrp="1"/>
          </p:cNvSpPr>
          <p:nvPr>
            <p:ph idx="18" hasCustomPrompt="1"/>
          </p:nvPr>
        </p:nvSpPr>
        <p:spPr>
          <a:xfrm>
            <a:off x="4896472" y="980728"/>
            <a:ext cx="3924000" cy="5075944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342900" indent="-342900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Open Sans" panose="020B0606030504020204" pitchFamily="34" charset="0"/>
              <a:buChar char="&gt;"/>
              <a:defRPr sz="14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38" indent="-160338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-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75" indent="-155575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Cliquer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9282362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2 colonnes - Titre en cou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47600" y="327600"/>
            <a:ext cx="648023" cy="46161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2800" b="1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640800" y="320400"/>
            <a:ext cx="7776864" cy="347846"/>
          </a:xfrm>
          <a:prstGeom prst="rect">
            <a:avLst/>
          </a:prstGeom>
          <a:noFill/>
        </p:spPr>
        <p:txBody>
          <a:bodyPr vert="horz" wrap="square" anchor="t" anchorCtr="0">
            <a:noAutofit/>
          </a:bodyPr>
          <a:lstStyle>
            <a:lvl1pPr algn="l">
              <a:defRPr sz="1600" b="1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Titre de la diapo</a:t>
            </a:r>
          </a:p>
        </p:txBody>
      </p:sp>
      <p:sp>
        <p:nvSpPr>
          <p:cNvPr id="15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683568" y="980728"/>
            <a:ext cx="3924000" cy="5075944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342900" indent="-342900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Open Sans" panose="020B0606030504020204" pitchFamily="34" charset="0"/>
              <a:buChar char="&gt;"/>
              <a:defRPr sz="1400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38" indent="-160338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-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75" indent="-155575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Cliquer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4800" y="6357600"/>
            <a:ext cx="7297600" cy="2167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1050" b="1" i="0" kern="1200" cap="all" baseline="0" dirty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Lucida Sans" pitchFamily="34" charset="0"/>
              </a:defRPr>
            </a:lvl1pPr>
          </a:lstStyle>
          <a:p>
            <a:pPr lvl="0"/>
            <a:r>
              <a:rPr lang="fr-FR"/>
              <a:t>TITRE de la présentation ou de la PARTIE</a:t>
            </a:r>
          </a:p>
        </p:txBody>
      </p:sp>
      <p:sp>
        <p:nvSpPr>
          <p:cNvPr id="17" name="Espace réservé du contenu 2"/>
          <p:cNvSpPr>
            <a:spLocks noGrp="1"/>
          </p:cNvSpPr>
          <p:nvPr>
            <p:ph idx="18" hasCustomPrompt="1"/>
          </p:nvPr>
        </p:nvSpPr>
        <p:spPr>
          <a:xfrm>
            <a:off x="4896472" y="980728"/>
            <a:ext cx="3924000" cy="5075944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342900" indent="-342900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Open Sans" panose="020B0606030504020204" pitchFamily="34" charset="0"/>
              <a:buChar char="&gt;"/>
              <a:defRPr sz="1400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38" indent="-160338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-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75" indent="-155575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Cliquer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485220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car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/>
          <p:cNvSpPr>
            <a:spLocks noGrp="1"/>
          </p:cNvSpPr>
          <p:nvPr>
            <p:ph type="pic" sz="quarter" idx="12" hasCustomPrompt="1"/>
          </p:nvPr>
        </p:nvSpPr>
        <p:spPr>
          <a:xfrm>
            <a:off x="4896472" y="980728"/>
            <a:ext cx="3924000" cy="41929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Carte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4896472" y="5173638"/>
            <a:ext cx="3924000" cy="8830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Légende</a:t>
            </a:r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47600" y="327600"/>
            <a:ext cx="648023" cy="46161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2800" b="1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15" name="Titre 1"/>
          <p:cNvSpPr>
            <a:spLocks noGrp="1"/>
          </p:cNvSpPr>
          <p:nvPr>
            <p:ph type="title" hasCustomPrompt="1"/>
          </p:nvPr>
        </p:nvSpPr>
        <p:spPr>
          <a:xfrm>
            <a:off x="640800" y="320400"/>
            <a:ext cx="7776864" cy="347846"/>
          </a:xfrm>
          <a:prstGeom prst="rect">
            <a:avLst/>
          </a:prstGeom>
          <a:noFill/>
        </p:spPr>
        <p:txBody>
          <a:bodyPr vert="horz" wrap="square" anchor="t" anchorCtr="0">
            <a:noAutofit/>
          </a:bodyPr>
          <a:lstStyle>
            <a:lvl1pPr algn="l">
              <a:defRPr sz="1600" b="1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Titre de la diapo</a:t>
            </a:r>
          </a:p>
        </p:txBody>
      </p:sp>
      <p:sp>
        <p:nvSpPr>
          <p:cNvPr id="17" name="Espace réservé du contenu 2"/>
          <p:cNvSpPr>
            <a:spLocks noGrp="1"/>
          </p:cNvSpPr>
          <p:nvPr>
            <p:ph idx="17" hasCustomPrompt="1"/>
          </p:nvPr>
        </p:nvSpPr>
        <p:spPr>
          <a:xfrm>
            <a:off x="683568" y="980728"/>
            <a:ext cx="3924000" cy="5075944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342900" indent="-342900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Open Sans" panose="020B0606030504020204" pitchFamily="34" charset="0"/>
              <a:buChar char="&gt;"/>
              <a:defRPr sz="1400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38" indent="-160338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-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75" indent="-155575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Cliquer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8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4800" y="6357600"/>
            <a:ext cx="7297600" cy="2167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1050" b="1" i="0" kern="1200" cap="all" baseline="0" dirty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Lucida Sans" pitchFamily="34" charset="0"/>
              </a:defRPr>
            </a:lvl1pPr>
          </a:lstStyle>
          <a:p>
            <a:pPr lvl="0"/>
            <a:r>
              <a:rPr lang="fr-FR"/>
              <a:t>TITRE de la présentation ou de la PARTIE</a:t>
            </a:r>
          </a:p>
        </p:txBody>
      </p:sp>
    </p:spTree>
    <p:extLst>
      <p:ext uri="{BB962C8B-B14F-4D97-AF65-F5344CB8AC3E}">
        <p14:creationId xmlns:p14="http://schemas.microsoft.com/office/powerpoint/2010/main" val="12989709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car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 userDrawn="1"/>
        </p:nvSpPr>
        <p:spPr>
          <a:xfrm>
            <a:off x="3429000" y="5029200"/>
            <a:ext cx="1841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2" hasCustomPrompt="1"/>
          </p:nvPr>
        </p:nvSpPr>
        <p:spPr>
          <a:xfrm>
            <a:off x="683568" y="2996952"/>
            <a:ext cx="8136905" cy="30597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Carte</a:t>
            </a:r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47600" y="327600"/>
            <a:ext cx="648023" cy="46161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2800" b="1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640800" y="320400"/>
            <a:ext cx="7776864" cy="347846"/>
          </a:xfrm>
          <a:prstGeom prst="rect">
            <a:avLst/>
          </a:prstGeom>
          <a:noFill/>
        </p:spPr>
        <p:txBody>
          <a:bodyPr vert="horz" wrap="square" anchor="t" anchorCtr="0">
            <a:noAutofit/>
          </a:bodyPr>
          <a:lstStyle>
            <a:lvl1pPr algn="l">
              <a:defRPr sz="1600" b="1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Titre de la diapo</a:t>
            </a:r>
          </a:p>
        </p:txBody>
      </p:sp>
      <p:sp>
        <p:nvSpPr>
          <p:cNvPr id="10" name="Espace réservé du contenu 2"/>
          <p:cNvSpPr>
            <a:spLocks noGrp="1" noChangeAspect="1"/>
          </p:cNvSpPr>
          <p:nvPr>
            <p:ph idx="13" hasCustomPrompt="1"/>
          </p:nvPr>
        </p:nvSpPr>
        <p:spPr>
          <a:xfrm>
            <a:off x="683568" y="980728"/>
            <a:ext cx="8136903" cy="1895255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342900" indent="-342900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Open Sans" panose="020B0606030504020204" pitchFamily="34" charset="0"/>
              <a:buChar char="&gt;"/>
              <a:defRPr sz="14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38" indent="-160338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-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75" indent="-155575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Cliquer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3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4800" y="6357600"/>
            <a:ext cx="7297600" cy="2167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1050" b="1" i="0" kern="1200" cap="all" normalizeH="0" baseline="0" dirty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Lucida Sans" pitchFamily="34" charset="0"/>
              </a:defRPr>
            </a:lvl1pPr>
          </a:lstStyle>
          <a:p>
            <a:pPr lvl="0"/>
            <a:r>
              <a:rPr lang="fr-FR"/>
              <a:t>TITRE de la présentation ou de la PARTIE</a:t>
            </a:r>
          </a:p>
        </p:txBody>
      </p:sp>
    </p:spTree>
    <p:extLst>
      <p:ext uri="{BB962C8B-B14F-4D97-AF65-F5344CB8AC3E}">
        <p14:creationId xmlns:p14="http://schemas.microsoft.com/office/powerpoint/2010/main" val="22225948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47600" y="327600"/>
            <a:ext cx="648023" cy="46161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2800" b="1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640800" y="320400"/>
            <a:ext cx="7776864" cy="347846"/>
          </a:xfrm>
          <a:prstGeom prst="rect">
            <a:avLst/>
          </a:prstGeom>
          <a:noFill/>
        </p:spPr>
        <p:txBody>
          <a:bodyPr vert="horz" wrap="square" anchor="t" anchorCtr="0">
            <a:noAutofit/>
          </a:bodyPr>
          <a:lstStyle>
            <a:lvl1pPr algn="l">
              <a:defRPr sz="1600" b="1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Titre de la diapo</a:t>
            </a:r>
          </a:p>
        </p:txBody>
      </p:sp>
      <p:sp>
        <p:nvSpPr>
          <p:cNvPr id="12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4800" y="6357600"/>
            <a:ext cx="7297600" cy="2167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1050" b="1" i="0" kern="1200" cap="all" baseline="0" dirty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Lucida Sans" pitchFamily="34" charset="0"/>
              </a:defRPr>
            </a:lvl1pPr>
          </a:lstStyle>
          <a:p>
            <a:pPr lvl="0"/>
            <a:r>
              <a:rPr lang="fr-FR"/>
              <a:t>TITRE de la présentation ou de la PARTIE</a:t>
            </a:r>
          </a:p>
        </p:txBody>
      </p:sp>
    </p:spTree>
    <p:extLst>
      <p:ext uri="{BB962C8B-B14F-4D97-AF65-F5344CB8AC3E}">
        <p14:creationId xmlns:p14="http://schemas.microsoft.com/office/powerpoint/2010/main" val="3540820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4E186B-7F38-40A9-BF21-7AB7BFC78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94" y="523035"/>
            <a:ext cx="7886700" cy="504872"/>
          </a:xfrm>
        </p:spPr>
        <p:txBody>
          <a:bodyPr>
            <a:noAutofit/>
          </a:bodyPr>
          <a:lstStyle>
            <a:lvl1pPr>
              <a:defRPr sz="2000" b="1">
                <a:solidFill>
                  <a:srgbClr val="961B2E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91A019-1439-4297-9C95-7B0969CEF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D5208B-0C3D-4FA8-A139-ED6D3A824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3F375-F3B0-4E67-9D73-F73A28085456}" type="datetime1">
              <a:rPr lang="fr-FR" smtClean="0"/>
              <a:t>10/02/2025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4C16A1-45B3-4E75-B759-849D3502C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AE036E-9D48-43BB-BFAA-6AF883B26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F981-C277-4BD7-B90D-03A39C1D235D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Google Shape;10;p1">
            <a:extLst>
              <a:ext uri="{FF2B5EF4-FFF2-40B4-BE49-F238E27FC236}">
                <a16:creationId xmlns:a16="http://schemas.microsoft.com/office/drawing/2014/main" id="{7660CC7C-F812-43B1-BE3E-008FBCDB2E19}"/>
              </a:ext>
            </a:extLst>
          </p:cNvPr>
          <p:cNvSpPr txBox="1"/>
          <p:nvPr userDrawn="1"/>
        </p:nvSpPr>
        <p:spPr>
          <a:xfrm>
            <a:off x="8113712" y="63504"/>
            <a:ext cx="1003300" cy="157163"/>
          </a:xfrm>
          <a:prstGeom prst="rect">
            <a:avLst/>
          </a:prstGeom>
          <a:solidFill>
            <a:srgbClr val="961B2E"/>
          </a:solidFill>
          <a:ln>
            <a:noFill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11;p1" descr="Logo">
            <a:extLst>
              <a:ext uri="{FF2B5EF4-FFF2-40B4-BE49-F238E27FC236}">
                <a16:creationId xmlns:a16="http://schemas.microsoft.com/office/drawing/2014/main" id="{B9409394-4B6E-409A-8775-E84B542DF832}"/>
              </a:ext>
            </a:extLst>
          </p:cNvPr>
          <p:cNvPicPr preferRelativeResize="0"/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88" y="25638"/>
            <a:ext cx="884237" cy="29051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2;p1">
            <a:extLst>
              <a:ext uri="{FF2B5EF4-FFF2-40B4-BE49-F238E27FC236}">
                <a16:creationId xmlns:a16="http://schemas.microsoft.com/office/drawing/2014/main" id="{2FD833FE-C9B4-410C-B8A7-CB34C9BCB88A}"/>
              </a:ext>
            </a:extLst>
          </p:cNvPr>
          <p:cNvSpPr txBox="1"/>
          <p:nvPr userDrawn="1"/>
        </p:nvSpPr>
        <p:spPr>
          <a:xfrm>
            <a:off x="952500" y="89137"/>
            <a:ext cx="5505450" cy="157163"/>
          </a:xfrm>
          <a:prstGeom prst="rect">
            <a:avLst/>
          </a:prstGeom>
          <a:solidFill>
            <a:srgbClr val="961B2E"/>
          </a:solidFill>
          <a:ln>
            <a:noFill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308;p39">
            <a:extLst>
              <a:ext uri="{FF2B5EF4-FFF2-40B4-BE49-F238E27FC236}">
                <a16:creationId xmlns:a16="http://schemas.microsoft.com/office/drawing/2014/main" id="{57AD135F-FCF1-46FE-8B2F-BA898FE49ECB}"/>
              </a:ext>
            </a:extLst>
          </p:cNvPr>
          <p:cNvSpPr txBox="1"/>
          <p:nvPr userDrawn="1"/>
        </p:nvSpPr>
        <p:spPr>
          <a:xfrm>
            <a:off x="0" y="712798"/>
            <a:ext cx="368400" cy="157200"/>
          </a:xfrm>
          <a:prstGeom prst="rect">
            <a:avLst/>
          </a:prstGeom>
          <a:solidFill>
            <a:srgbClr val="134399"/>
          </a:solidFill>
          <a:ln>
            <a:noFill/>
          </a:ln>
          <a:effectLst>
            <a:outerShdw blurRad="63500" dist="23000" dir="5400000">
              <a:srgbClr val="80808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Espace réservé du texte 12">
            <a:extLst>
              <a:ext uri="{FF2B5EF4-FFF2-40B4-BE49-F238E27FC236}">
                <a16:creationId xmlns:a16="http://schemas.microsoft.com/office/drawing/2014/main" id="{A69C66AF-2E58-4B05-91EF-64568CD391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57950" y="25318"/>
            <a:ext cx="1655762" cy="290512"/>
          </a:xfrm>
        </p:spPr>
        <p:txBody>
          <a:bodyPr anchor="ctr">
            <a:noAutofit/>
          </a:bodyPr>
          <a:lstStyle>
            <a:lvl1pPr marL="0" indent="0" algn="ctr">
              <a:buNone/>
              <a:defRPr sz="105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algn="ctr">
              <a:buClr>
                <a:schemeClr val="dk1"/>
              </a:buClr>
              <a:buSzPts val="1100"/>
            </a:pPr>
            <a:r>
              <a:rPr lang="en-US" sz="1050">
                <a:solidFill>
                  <a:schemeClr val="tx1"/>
                </a:solidFill>
                <a:latin typeface="Monda"/>
                <a:ea typeface="Monda"/>
                <a:cs typeface="Monda"/>
                <a:sym typeface="Monda"/>
              </a:rPr>
              <a:t>CS du 20 </a:t>
            </a:r>
            <a:r>
              <a:rPr lang="en-US" sz="1050" err="1">
                <a:solidFill>
                  <a:schemeClr val="tx1"/>
                </a:solidFill>
                <a:latin typeface="Monda"/>
                <a:ea typeface="Monda"/>
                <a:cs typeface="Monda"/>
                <a:sym typeface="Monda"/>
              </a:rPr>
              <a:t>décembre</a:t>
            </a:r>
            <a:r>
              <a:rPr lang="en-US" sz="1050">
                <a:solidFill>
                  <a:schemeClr val="tx1"/>
                </a:solidFill>
                <a:latin typeface="Monda"/>
                <a:ea typeface="Monda"/>
                <a:cs typeface="Monda"/>
                <a:sym typeface="Monda"/>
              </a:rPr>
              <a:t> 2023</a:t>
            </a:r>
            <a:endParaRPr lang="en-US" sz="10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5882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Espace réservé du texte 9"/>
          <p:cNvSpPr>
            <a:spLocks noGrp="1"/>
          </p:cNvSpPr>
          <p:nvPr>
            <p:ph type="body" sz="quarter" idx="15" hasCustomPrompt="1"/>
          </p:nvPr>
        </p:nvSpPr>
        <p:spPr>
          <a:xfrm>
            <a:off x="3351600" y="1551600"/>
            <a:ext cx="5396864" cy="426646"/>
          </a:xfrm>
          <a:prstGeom prst="rect">
            <a:avLst/>
          </a:prstGeom>
          <a:noFill/>
        </p:spPr>
        <p:txBody>
          <a:bodyPr wrap="square" lIns="36000" tIns="36000" rIns="180000" bIns="36000" anchor="ctr">
            <a:spAutoFit/>
          </a:bodyPr>
          <a:lstStyle>
            <a:lvl1pPr mar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fr-FR" sz="2300" b="1" i="0" kern="1200" cap="all" baseline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Titre partie</a:t>
            </a:r>
          </a:p>
        </p:txBody>
      </p:sp>
      <p:sp>
        <p:nvSpPr>
          <p:cNvPr id="14" name="Espace réservé du texte 9"/>
          <p:cNvSpPr>
            <a:spLocks noGrp="1"/>
          </p:cNvSpPr>
          <p:nvPr>
            <p:ph type="body" sz="quarter" idx="17" hasCustomPrompt="1"/>
          </p:nvPr>
        </p:nvSpPr>
        <p:spPr>
          <a:xfrm>
            <a:off x="3106800" y="849600"/>
            <a:ext cx="1007096" cy="688256"/>
          </a:xfrm>
          <a:prstGeom prst="rect">
            <a:avLst/>
          </a:prstGeom>
          <a:noFill/>
        </p:spPr>
        <p:txBody>
          <a:bodyPr wrap="square" lIns="36000" tIns="36000" rIns="180000" bIns="36000" anchor="ctr">
            <a:spAutoFit/>
          </a:bodyPr>
          <a:lstStyle>
            <a:lvl1pPr marL="0" indent="0" algn="ctr">
              <a:buNone/>
              <a:defRPr sz="4000" b="1" cap="sm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8" hasCustomPrompt="1"/>
          </p:nvPr>
        </p:nvSpPr>
        <p:spPr>
          <a:xfrm>
            <a:off x="2941200" y="2224800"/>
            <a:ext cx="5807264" cy="3828872"/>
          </a:xfrm>
          <a:prstGeom prst="rect">
            <a:avLst/>
          </a:prstGeom>
        </p:spPr>
        <p:txBody>
          <a:bodyPr/>
          <a:lstStyle>
            <a:lvl1pPr marL="357188" indent="-357188">
              <a:buClr>
                <a:schemeClr val="accent1"/>
              </a:buClr>
              <a:buFont typeface="+mj-lt"/>
              <a:buAutoNum type="arabicPeriod"/>
              <a:defRPr sz="1400" b="1" cap="all" baseline="0"/>
            </a:lvl1pPr>
            <a:lvl2pPr marL="357188" marR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300" baseline="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 titre</a:t>
            </a:r>
          </a:p>
          <a:p>
            <a:pPr marL="357188" marR="0" lvl="1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/>
              <a:t>Sous titre</a:t>
            </a:r>
          </a:p>
          <a:p>
            <a:pPr lvl="1"/>
            <a:endParaRPr lang="fr-FR"/>
          </a:p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 titre</a:t>
            </a:r>
          </a:p>
          <a:p>
            <a:pPr marL="357188" marR="0" lvl="1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/>
              <a:t>Sous titre</a:t>
            </a:r>
          </a:p>
          <a:p>
            <a:pPr lvl="1"/>
            <a:endParaRPr lang="fr-FR"/>
          </a:p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 titre</a:t>
            </a:r>
          </a:p>
          <a:p>
            <a:pPr marL="357188" marR="0" lvl="1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/>
              <a:t>Sous titre</a:t>
            </a:r>
          </a:p>
          <a:p>
            <a:pPr lvl="1"/>
            <a:endParaRPr lang="fr-FR"/>
          </a:p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 titre</a:t>
            </a:r>
          </a:p>
          <a:p>
            <a:pPr marL="357188" marR="0" lvl="1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/>
              <a:t>Sous titre</a:t>
            </a:r>
          </a:p>
          <a:p>
            <a:pPr lvl="1"/>
            <a:endParaRPr lang="fr-FR"/>
          </a:p>
          <a:p>
            <a:pPr lvl="0"/>
            <a:endParaRPr lang="fr-FR"/>
          </a:p>
          <a:p>
            <a:pPr lvl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02957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puce - Titre en cou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47600" y="327600"/>
            <a:ext cx="648023" cy="46161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2800" b="1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640800" y="320400"/>
            <a:ext cx="7776864" cy="347846"/>
          </a:xfrm>
          <a:prstGeom prst="rect">
            <a:avLst/>
          </a:prstGeom>
          <a:noFill/>
        </p:spPr>
        <p:txBody>
          <a:bodyPr vert="horz" wrap="square" anchor="t" anchorCtr="0">
            <a:noAutofit/>
          </a:bodyPr>
          <a:lstStyle>
            <a:lvl1pPr algn="l">
              <a:defRPr sz="1600" b="1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Titre de la diapo</a:t>
            </a:r>
          </a:p>
        </p:txBody>
      </p:sp>
      <p:sp>
        <p:nvSpPr>
          <p:cNvPr id="7" name="Espace réservé du contenu 2"/>
          <p:cNvSpPr>
            <a:spLocks noGrp="1" noChangeAspect="1"/>
          </p:cNvSpPr>
          <p:nvPr>
            <p:ph idx="13" hasCustomPrompt="1"/>
          </p:nvPr>
        </p:nvSpPr>
        <p:spPr>
          <a:xfrm>
            <a:off x="683568" y="980728"/>
            <a:ext cx="8136903" cy="5075944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342900" indent="-342900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Open Sans" panose="020B0606030504020204" pitchFamily="34" charset="0"/>
              <a:buChar char="&gt;"/>
              <a:defRPr sz="1400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38" indent="-160338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-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75" indent="-155575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Cliquer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4800" y="6357600"/>
            <a:ext cx="7297600" cy="2167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1050" b="1" i="0" kern="1200" cap="all" baseline="0" dirty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Lucida Sans" pitchFamily="34" charset="0"/>
              </a:defRPr>
            </a:lvl1pPr>
          </a:lstStyle>
          <a:p>
            <a:pPr lvl="0"/>
            <a:r>
              <a:rPr lang="fr-FR"/>
              <a:t>TITRE de la présentation ou de la PARTIE</a:t>
            </a:r>
          </a:p>
        </p:txBody>
      </p:sp>
    </p:spTree>
    <p:extLst>
      <p:ext uri="{BB962C8B-B14F-4D97-AF65-F5344CB8AC3E}">
        <p14:creationId xmlns:p14="http://schemas.microsoft.com/office/powerpoint/2010/main" val="6725508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47600" y="327600"/>
            <a:ext cx="648023" cy="46161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2800" b="1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640800" y="320400"/>
            <a:ext cx="7776864" cy="347846"/>
          </a:xfrm>
          <a:prstGeom prst="rect">
            <a:avLst/>
          </a:prstGeom>
          <a:noFill/>
        </p:spPr>
        <p:txBody>
          <a:bodyPr vert="horz" wrap="square" anchor="t" anchorCtr="0">
            <a:noAutofit/>
          </a:bodyPr>
          <a:lstStyle>
            <a:lvl1pPr algn="l">
              <a:defRPr sz="1600" b="1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Titre de la diapo</a:t>
            </a:r>
          </a:p>
        </p:txBody>
      </p:sp>
      <p:sp>
        <p:nvSpPr>
          <p:cNvPr id="13" name="Espace réservé du contenu 2"/>
          <p:cNvSpPr>
            <a:spLocks noGrp="1" noChangeAspect="1"/>
          </p:cNvSpPr>
          <p:nvPr>
            <p:ph idx="13" hasCustomPrompt="1"/>
          </p:nvPr>
        </p:nvSpPr>
        <p:spPr>
          <a:xfrm>
            <a:off x="683568" y="980728"/>
            <a:ext cx="8136903" cy="5075944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342900" indent="-34290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Open Sans" panose="020B0606030504020204" pitchFamily="34" charset="0"/>
              <a:buChar char="&gt;"/>
              <a:defRPr sz="14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38" indent="-160338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-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75" indent="-155575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Cliquez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4800" y="6357600"/>
            <a:ext cx="7297600" cy="2167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1050" b="1" i="0" kern="1200" cap="all" normalizeH="0" baseline="0" dirty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Lucida Sans" pitchFamily="34" charset="0"/>
              </a:defRPr>
            </a:lvl1pPr>
          </a:lstStyle>
          <a:p>
            <a:pPr lvl="0"/>
            <a:r>
              <a:rPr lang="fr-FR"/>
              <a:t>TITRE de la présentation ou de la PARTIE</a:t>
            </a:r>
          </a:p>
        </p:txBody>
      </p:sp>
    </p:spTree>
    <p:extLst>
      <p:ext uri="{BB962C8B-B14F-4D97-AF65-F5344CB8AC3E}">
        <p14:creationId xmlns:p14="http://schemas.microsoft.com/office/powerpoint/2010/main" val="27536633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puce - Numérotation chiff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47600" y="327600"/>
            <a:ext cx="648023" cy="46161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2800" b="1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640800" y="320400"/>
            <a:ext cx="7776864" cy="347846"/>
          </a:xfrm>
          <a:prstGeom prst="rect">
            <a:avLst/>
          </a:prstGeom>
          <a:noFill/>
        </p:spPr>
        <p:txBody>
          <a:bodyPr vert="horz" wrap="square" anchor="t" anchorCtr="0">
            <a:noAutofit/>
          </a:bodyPr>
          <a:lstStyle>
            <a:lvl1pPr algn="l">
              <a:defRPr sz="1600" b="1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Titre de la diapo</a:t>
            </a:r>
          </a:p>
        </p:txBody>
      </p:sp>
      <p:sp>
        <p:nvSpPr>
          <p:cNvPr id="9" name="Espace réservé du contenu 2"/>
          <p:cNvSpPr>
            <a:spLocks noGrp="1" noChangeAspect="1"/>
          </p:cNvSpPr>
          <p:nvPr>
            <p:ph idx="13" hasCustomPrompt="1"/>
          </p:nvPr>
        </p:nvSpPr>
        <p:spPr>
          <a:xfrm>
            <a:off x="683568" y="980728"/>
            <a:ext cx="8136903" cy="5075944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342900" indent="-342900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+mj-lt"/>
              <a:buAutoNum type="arabicPeriod"/>
              <a:defRPr sz="14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800100" indent="-3429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+mj-lt"/>
              <a:buAutoNum type="alphaLcParenR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38" indent="-160338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&gt;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75" indent="-155575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0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Cliquez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4800" y="6357600"/>
            <a:ext cx="7297600" cy="2167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1050" b="1" i="0" kern="1200" cap="all" baseline="0" dirty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Lucida Sans" pitchFamily="34" charset="0"/>
              </a:defRPr>
            </a:lvl1pPr>
          </a:lstStyle>
          <a:p>
            <a:pPr lvl="0"/>
            <a:r>
              <a:rPr lang="fr-FR"/>
              <a:t>TITRE de la présentation ou de la PARTIE</a:t>
            </a:r>
          </a:p>
        </p:txBody>
      </p:sp>
    </p:spTree>
    <p:extLst>
      <p:ext uri="{BB962C8B-B14F-4D97-AF65-F5344CB8AC3E}">
        <p14:creationId xmlns:p14="http://schemas.microsoft.com/office/powerpoint/2010/main" val="35070506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puce - Numérotation let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47600" y="327600"/>
            <a:ext cx="648023" cy="46161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2800" b="1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640800" y="320400"/>
            <a:ext cx="7776864" cy="347846"/>
          </a:xfrm>
          <a:prstGeom prst="rect">
            <a:avLst/>
          </a:prstGeom>
          <a:noFill/>
        </p:spPr>
        <p:txBody>
          <a:bodyPr vert="horz" wrap="square" anchor="t" anchorCtr="0">
            <a:noAutofit/>
          </a:bodyPr>
          <a:lstStyle>
            <a:lvl1pPr algn="l">
              <a:defRPr sz="1600" b="1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Titre de la diapo</a:t>
            </a:r>
          </a:p>
        </p:txBody>
      </p:sp>
      <p:sp>
        <p:nvSpPr>
          <p:cNvPr id="9" name="Espace réservé du contenu 2"/>
          <p:cNvSpPr>
            <a:spLocks noGrp="1" noChangeAspect="1"/>
          </p:cNvSpPr>
          <p:nvPr>
            <p:ph idx="13" hasCustomPrompt="1"/>
          </p:nvPr>
        </p:nvSpPr>
        <p:spPr>
          <a:xfrm>
            <a:off x="683568" y="980728"/>
            <a:ext cx="8136903" cy="5075944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342900" indent="-342900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+mj-lt"/>
              <a:buAutoNum type="alphaUcPeriod"/>
              <a:defRPr sz="14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800100" indent="-3429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+mj-lt"/>
              <a:buAutoNum type="arabicPeriod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lphaLcParenR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75" indent="-155575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Open Sans" panose="020B0606030504020204" pitchFamily="34" charset="0"/>
              <a:buChar char="&gt;"/>
              <a:defRPr sz="10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Cliquez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4800" y="6357600"/>
            <a:ext cx="7297600" cy="2167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1050" b="1" i="0" kern="1200" cap="all" baseline="0" dirty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Lucida Sans" pitchFamily="34" charset="0"/>
              </a:defRPr>
            </a:lvl1pPr>
          </a:lstStyle>
          <a:p>
            <a:pPr lvl="0"/>
            <a:r>
              <a:rPr lang="fr-FR"/>
              <a:t>TITRE de la présentation ou de la PARTIE</a:t>
            </a:r>
          </a:p>
        </p:txBody>
      </p:sp>
    </p:spTree>
    <p:extLst>
      <p:ext uri="{BB962C8B-B14F-4D97-AF65-F5344CB8AC3E}">
        <p14:creationId xmlns:p14="http://schemas.microsoft.com/office/powerpoint/2010/main" val="16655264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sans numér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47600" y="327600"/>
            <a:ext cx="648023" cy="46161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2800" b="1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640800" y="320400"/>
            <a:ext cx="7776864" cy="347846"/>
          </a:xfrm>
          <a:prstGeom prst="rect">
            <a:avLst/>
          </a:prstGeom>
          <a:noFill/>
        </p:spPr>
        <p:txBody>
          <a:bodyPr vert="horz" wrap="square" anchor="t" anchorCtr="0">
            <a:noAutofit/>
          </a:bodyPr>
          <a:lstStyle>
            <a:lvl1pPr algn="l">
              <a:defRPr sz="1600" b="1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Titre de la diapo</a:t>
            </a:r>
          </a:p>
        </p:txBody>
      </p:sp>
      <p:sp>
        <p:nvSpPr>
          <p:cNvPr id="9" name="Espace réservé du contenu 2"/>
          <p:cNvSpPr>
            <a:spLocks noGrp="1" noChangeAspect="1"/>
          </p:cNvSpPr>
          <p:nvPr>
            <p:ph idx="13" hasCustomPrompt="1"/>
          </p:nvPr>
        </p:nvSpPr>
        <p:spPr>
          <a:xfrm>
            <a:off x="683568" y="980728"/>
            <a:ext cx="8136903" cy="5075944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0" indent="0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+mj-lt"/>
              <a:buNone/>
              <a:defRPr sz="14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+mj-lt"/>
              <a:buNone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None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Open Sans" panose="020B0606030504020204" pitchFamily="34" charset="0"/>
              <a:buNone/>
              <a:defRPr sz="10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None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Cliquez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4800" y="6357600"/>
            <a:ext cx="7297600" cy="2167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1050" b="1" i="0" kern="1200" cap="all" baseline="0" dirty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Lucida Sans" pitchFamily="34" charset="0"/>
              </a:defRPr>
            </a:lvl1pPr>
          </a:lstStyle>
          <a:p>
            <a:pPr lvl="0"/>
            <a:r>
              <a:rPr lang="fr-FR"/>
              <a:t>TITRE de la présentation ou de la PARTIE</a:t>
            </a:r>
          </a:p>
        </p:txBody>
      </p:sp>
    </p:spTree>
    <p:extLst>
      <p:ext uri="{BB962C8B-B14F-4D97-AF65-F5344CB8AC3E}">
        <p14:creationId xmlns:p14="http://schemas.microsoft.com/office/powerpoint/2010/main" val="42156436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47600" y="327600"/>
            <a:ext cx="648023" cy="46161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2800" b="1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640800" y="320400"/>
            <a:ext cx="7776864" cy="347846"/>
          </a:xfrm>
          <a:prstGeom prst="rect">
            <a:avLst/>
          </a:prstGeom>
          <a:noFill/>
        </p:spPr>
        <p:txBody>
          <a:bodyPr vert="horz" wrap="square" anchor="t" anchorCtr="0">
            <a:noAutofit/>
          </a:bodyPr>
          <a:lstStyle>
            <a:lvl1pPr algn="l">
              <a:defRPr sz="1600" b="1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Titre de la diapo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683568" y="980728"/>
            <a:ext cx="3924000" cy="5075944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342900" indent="-342900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Open Sans" panose="020B0606030504020204" pitchFamily="34" charset="0"/>
              <a:buChar char="&gt;"/>
              <a:defRPr sz="14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38" indent="-160338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-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75" indent="-155575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Cliquer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5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4800" y="6357600"/>
            <a:ext cx="7297600" cy="2167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1050" b="1" i="0" kern="1200" cap="all" baseline="0" dirty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Lucida Sans" pitchFamily="34" charset="0"/>
              </a:defRPr>
            </a:lvl1pPr>
          </a:lstStyle>
          <a:p>
            <a:pPr lvl="0"/>
            <a:r>
              <a:rPr lang="fr-FR"/>
              <a:t>TITRE de la présentation ou de la PARTIE</a:t>
            </a:r>
          </a:p>
        </p:txBody>
      </p:sp>
      <p:sp>
        <p:nvSpPr>
          <p:cNvPr id="16" name="Espace réservé du contenu 2"/>
          <p:cNvSpPr>
            <a:spLocks noGrp="1"/>
          </p:cNvSpPr>
          <p:nvPr>
            <p:ph idx="18" hasCustomPrompt="1"/>
          </p:nvPr>
        </p:nvSpPr>
        <p:spPr>
          <a:xfrm>
            <a:off x="4896472" y="980728"/>
            <a:ext cx="3924000" cy="5075944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342900" indent="-342900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Open Sans" panose="020B0606030504020204" pitchFamily="34" charset="0"/>
              <a:buChar char="&gt;"/>
              <a:defRPr sz="14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38" indent="-160338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-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75" indent="-155575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Cliquer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624312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2 colonnes - Titre en cou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47600" y="327600"/>
            <a:ext cx="648023" cy="46161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2800" b="1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640800" y="320400"/>
            <a:ext cx="7776864" cy="347846"/>
          </a:xfrm>
          <a:prstGeom prst="rect">
            <a:avLst/>
          </a:prstGeom>
          <a:noFill/>
        </p:spPr>
        <p:txBody>
          <a:bodyPr vert="horz" wrap="square" anchor="t" anchorCtr="0">
            <a:noAutofit/>
          </a:bodyPr>
          <a:lstStyle>
            <a:lvl1pPr algn="l">
              <a:defRPr sz="1600" b="1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Titre de la diapo</a:t>
            </a:r>
          </a:p>
        </p:txBody>
      </p:sp>
      <p:sp>
        <p:nvSpPr>
          <p:cNvPr id="15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683568" y="980728"/>
            <a:ext cx="3924000" cy="5075944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342900" indent="-342900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Open Sans" panose="020B0606030504020204" pitchFamily="34" charset="0"/>
              <a:buChar char="&gt;"/>
              <a:defRPr sz="1400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38" indent="-160338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-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75" indent="-155575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Cliquer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4800" y="6357600"/>
            <a:ext cx="7297600" cy="2167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1050" b="1" i="0" kern="1200" cap="all" baseline="0" dirty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Lucida Sans" pitchFamily="34" charset="0"/>
              </a:defRPr>
            </a:lvl1pPr>
          </a:lstStyle>
          <a:p>
            <a:pPr lvl="0"/>
            <a:r>
              <a:rPr lang="fr-FR"/>
              <a:t>TITRE de la présentation ou de la PARTIE</a:t>
            </a:r>
          </a:p>
        </p:txBody>
      </p:sp>
      <p:sp>
        <p:nvSpPr>
          <p:cNvPr id="17" name="Espace réservé du contenu 2"/>
          <p:cNvSpPr>
            <a:spLocks noGrp="1"/>
          </p:cNvSpPr>
          <p:nvPr>
            <p:ph idx="18" hasCustomPrompt="1"/>
          </p:nvPr>
        </p:nvSpPr>
        <p:spPr>
          <a:xfrm>
            <a:off x="4896472" y="980728"/>
            <a:ext cx="3924000" cy="5075944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342900" indent="-342900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Open Sans" panose="020B0606030504020204" pitchFamily="34" charset="0"/>
              <a:buChar char="&gt;"/>
              <a:defRPr sz="1400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38" indent="-160338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-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75" indent="-155575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Cliquer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5503091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car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/>
          <p:cNvSpPr>
            <a:spLocks noGrp="1"/>
          </p:cNvSpPr>
          <p:nvPr>
            <p:ph type="pic" sz="quarter" idx="12" hasCustomPrompt="1"/>
          </p:nvPr>
        </p:nvSpPr>
        <p:spPr>
          <a:xfrm>
            <a:off x="4896472" y="980728"/>
            <a:ext cx="3924000" cy="41929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Carte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4896472" y="5173638"/>
            <a:ext cx="3924000" cy="8830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Légende</a:t>
            </a:r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47600" y="327600"/>
            <a:ext cx="648023" cy="46161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2800" b="1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15" name="Titre 1"/>
          <p:cNvSpPr>
            <a:spLocks noGrp="1"/>
          </p:cNvSpPr>
          <p:nvPr>
            <p:ph type="title" hasCustomPrompt="1"/>
          </p:nvPr>
        </p:nvSpPr>
        <p:spPr>
          <a:xfrm>
            <a:off x="640800" y="320400"/>
            <a:ext cx="7776864" cy="347846"/>
          </a:xfrm>
          <a:prstGeom prst="rect">
            <a:avLst/>
          </a:prstGeom>
          <a:noFill/>
        </p:spPr>
        <p:txBody>
          <a:bodyPr vert="horz" wrap="square" anchor="t" anchorCtr="0">
            <a:noAutofit/>
          </a:bodyPr>
          <a:lstStyle>
            <a:lvl1pPr algn="l">
              <a:defRPr sz="1600" b="1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Titre de la diapo</a:t>
            </a:r>
          </a:p>
        </p:txBody>
      </p:sp>
      <p:sp>
        <p:nvSpPr>
          <p:cNvPr id="17" name="Espace réservé du contenu 2"/>
          <p:cNvSpPr>
            <a:spLocks noGrp="1"/>
          </p:cNvSpPr>
          <p:nvPr>
            <p:ph idx="17" hasCustomPrompt="1"/>
          </p:nvPr>
        </p:nvSpPr>
        <p:spPr>
          <a:xfrm>
            <a:off x="683568" y="980728"/>
            <a:ext cx="3924000" cy="5075944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342900" indent="-342900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Open Sans" panose="020B0606030504020204" pitchFamily="34" charset="0"/>
              <a:buChar char="&gt;"/>
              <a:defRPr sz="1400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38" indent="-160338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-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75" indent="-155575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Cliquer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8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4800" y="6357600"/>
            <a:ext cx="7297600" cy="2167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1050" b="1" i="0" kern="1200" cap="all" baseline="0" dirty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Lucida Sans" pitchFamily="34" charset="0"/>
              </a:defRPr>
            </a:lvl1pPr>
          </a:lstStyle>
          <a:p>
            <a:pPr lvl="0"/>
            <a:r>
              <a:rPr lang="fr-FR"/>
              <a:t>TITRE de la présentation ou de la PARTIE</a:t>
            </a:r>
          </a:p>
        </p:txBody>
      </p:sp>
    </p:spTree>
    <p:extLst>
      <p:ext uri="{BB962C8B-B14F-4D97-AF65-F5344CB8AC3E}">
        <p14:creationId xmlns:p14="http://schemas.microsoft.com/office/powerpoint/2010/main" val="40021311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car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 userDrawn="1"/>
        </p:nvSpPr>
        <p:spPr>
          <a:xfrm>
            <a:off x="3429000" y="5029200"/>
            <a:ext cx="1841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2" hasCustomPrompt="1"/>
          </p:nvPr>
        </p:nvSpPr>
        <p:spPr>
          <a:xfrm>
            <a:off x="683568" y="2996952"/>
            <a:ext cx="8136905" cy="30597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Carte</a:t>
            </a:r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47600" y="327600"/>
            <a:ext cx="648023" cy="46161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2800" b="1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640800" y="320400"/>
            <a:ext cx="7776864" cy="347846"/>
          </a:xfrm>
          <a:prstGeom prst="rect">
            <a:avLst/>
          </a:prstGeom>
          <a:noFill/>
        </p:spPr>
        <p:txBody>
          <a:bodyPr vert="horz" wrap="square" anchor="t" anchorCtr="0">
            <a:noAutofit/>
          </a:bodyPr>
          <a:lstStyle>
            <a:lvl1pPr algn="l">
              <a:defRPr sz="1600" b="1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Titre de la diapo</a:t>
            </a:r>
          </a:p>
        </p:txBody>
      </p:sp>
      <p:sp>
        <p:nvSpPr>
          <p:cNvPr id="10" name="Espace réservé du contenu 2"/>
          <p:cNvSpPr>
            <a:spLocks noGrp="1" noChangeAspect="1"/>
          </p:cNvSpPr>
          <p:nvPr>
            <p:ph idx="13" hasCustomPrompt="1"/>
          </p:nvPr>
        </p:nvSpPr>
        <p:spPr>
          <a:xfrm>
            <a:off x="683568" y="980728"/>
            <a:ext cx="8136903" cy="1895255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342900" indent="-342900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Open Sans" panose="020B0606030504020204" pitchFamily="34" charset="0"/>
              <a:buChar char="&gt;"/>
              <a:defRPr sz="14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38" indent="-160338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-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75" indent="-155575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Cliquer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3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4800" y="6357600"/>
            <a:ext cx="7297600" cy="2167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1050" b="1" i="0" kern="1200" cap="all" normalizeH="0" baseline="0" dirty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Lucida Sans" pitchFamily="34" charset="0"/>
              </a:defRPr>
            </a:lvl1pPr>
          </a:lstStyle>
          <a:p>
            <a:pPr lvl="0"/>
            <a:r>
              <a:rPr lang="fr-FR"/>
              <a:t>TITRE de la présentation ou de la PARTIE</a:t>
            </a:r>
          </a:p>
        </p:txBody>
      </p:sp>
    </p:spTree>
    <p:extLst>
      <p:ext uri="{BB962C8B-B14F-4D97-AF65-F5344CB8AC3E}">
        <p14:creationId xmlns:p14="http://schemas.microsoft.com/office/powerpoint/2010/main" val="1302624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01714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47600" y="327600"/>
            <a:ext cx="648023" cy="46161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2800" b="1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640800" y="320400"/>
            <a:ext cx="7776864" cy="347846"/>
          </a:xfrm>
          <a:prstGeom prst="rect">
            <a:avLst/>
          </a:prstGeom>
          <a:noFill/>
        </p:spPr>
        <p:txBody>
          <a:bodyPr vert="horz" wrap="square" anchor="t" anchorCtr="0">
            <a:noAutofit/>
          </a:bodyPr>
          <a:lstStyle>
            <a:lvl1pPr algn="l">
              <a:defRPr sz="1600" b="1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Titre de la diapo</a:t>
            </a:r>
          </a:p>
        </p:txBody>
      </p:sp>
      <p:sp>
        <p:nvSpPr>
          <p:cNvPr id="12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4800" y="6357600"/>
            <a:ext cx="7297600" cy="2167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1050" b="1" i="0" kern="1200" cap="all" baseline="0" dirty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Lucida Sans" pitchFamily="34" charset="0"/>
              </a:defRPr>
            </a:lvl1pPr>
          </a:lstStyle>
          <a:p>
            <a:pPr lvl="0"/>
            <a:r>
              <a:rPr lang="fr-FR"/>
              <a:t>TITRE de la présentation ou de la PARTIE</a:t>
            </a:r>
          </a:p>
        </p:txBody>
      </p:sp>
    </p:spTree>
    <p:extLst>
      <p:ext uri="{BB962C8B-B14F-4D97-AF65-F5344CB8AC3E}">
        <p14:creationId xmlns:p14="http://schemas.microsoft.com/office/powerpoint/2010/main" val="3669207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45AA12-23A9-4719-991B-7E6BEBE30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4C1003-E84D-4133-96BB-DFDCBCD7E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BED09AA-9F0F-4717-BF8C-8CFAC87E1F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C5AD525-DF6A-4385-978F-BB716A087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0271B-9DB3-480D-BCA4-F86A31B021B2}" type="datetime1">
              <a:rPr lang="fr-FR" smtClean="0"/>
              <a:t>10/02/2025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92C48FC-09BC-4482-9CF1-3424CBAD9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0B2A0D8-D4DD-47AC-8B9C-6026E946D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F981-C277-4BD7-B90D-03A39C1D23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5828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6874B7-92B3-434C-9102-81897ACBC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23BC132-45E3-4056-82B7-ADA84C85D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351AE77-8503-430B-B4CD-A455FBBC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C3C7D6B-A712-43DF-A2DC-A6D8512F26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D89A9B8-D583-41E2-99C2-804DD2204B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795385E-126C-41C7-A01C-BCC224202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121F9-4CB5-48CD-ADC1-3F40A56D348A}" type="datetime1">
              <a:rPr lang="fr-FR" smtClean="0"/>
              <a:t>10/02/2025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AEE7AB5-6876-4CBB-A2F3-C7E1B0ABD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5359672-FA14-4005-AC85-5C9F72357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F981-C277-4BD7-B90D-03A39C1D23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9920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20065FA-B2D0-4623-A1A6-6172A40A4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30C9-EE1E-4C4A-A88D-467A9C2AE725}" type="datetime1">
              <a:rPr lang="fr-FR" smtClean="0"/>
              <a:t>10/02/2025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1D675C1-EC59-4EEA-9916-DB9365E0F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62104EF-C5D2-4996-8E6A-FBBA667DE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F981-C277-4BD7-B90D-03A39C1D235D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Espace réservé de la date 1">
            <a:extLst>
              <a:ext uri="{FF2B5EF4-FFF2-40B4-BE49-F238E27FC236}">
                <a16:creationId xmlns:a16="http://schemas.microsoft.com/office/drawing/2014/main" id="{E5BFA12D-43CD-422E-8B84-03B196000617}"/>
              </a:ext>
            </a:extLst>
          </p:cNvPr>
          <p:cNvSpPr txBox="1">
            <a:spLocks/>
          </p:cNvSpPr>
          <p:nvPr userDrawn="1"/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52EE0C-8E4B-410E-ADC9-186366BB05F4}" type="datetimeFigureOut">
              <a:rPr lang="fr-FR" smtClean="0"/>
              <a:pPr/>
              <a:t>10/02/2025</a:t>
            </a:fld>
            <a:endParaRPr lang="fr-FR"/>
          </a:p>
        </p:txBody>
      </p:sp>
      <p:sp>
        <p:nvSpPr>
          <p:cNvPr id="7" name="Espace réservé du numéro de diapositive 3">
            <a:extLst>
              <a:ext uri="{FF2B5EF4-FFF2-40B4-BE49-F238E27FC236}">
                <a16:creationId xmlns:a16="http://schemas.microsoft.com/office/drawing/2014/main" id="{01081D74-864D-432C-B6EF-AE3B896F02B8}"/>
              </a:ext>
            </a:extLst>
          </p:cNvPr>
          <p:cNvSpPr txBox="1">
            <a:spLocks/>
          </p:cNvSpPr>
          <p:nvPr userDrawn="1"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C9DF981-C277-4BD7-B90D-03A39C1D235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Google Shape;314;p40">
            <a:extLst>
              <a:ext uri="{FF2B5EF4-FFF2-40B4-BE49-F238E27FC236}">
                <a16:creationId xmlns:a16="http://schemas.microsoft.com/office/drawing/2014/main" id="{7F09A5ED-BD96-43BB-BF8B-212060DBEE1F}"/>
              </a:ext>
            </a:extLst>
          </p:cNvPr>
          <p:cNvSpPr txBox="1"/>
          <p:nvPr userDrawn="1"/>
        </p:nvSpPr>
        <p:spPr>
          <a:xfrm rot="10800000" flipH="1">
            <a:off x="1" y="6767520"/>
            <a:ext cx="9144000" cy="90487"/>
          </a:xfrm>
          <a:prstGeom prst="rect">
            <a:avLst/>
          </a:prstGeom>
          <a:solidFill>
            <a:srgbClr val="134399"/>
          </a:solidFill>
          <a:ln w="9525" cap="flat" cmpd="sng">
            <a:solidFill>
              <a:srgbClr val="4A7EB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315;p40">
            <a:extLst>
              <a:ext uri="{FF2B5EF4-FFF2-40B4-BE49-F238E27FC236}">
                <a16:creationId xmlns:a16="http://schemas.microsoft.com/office/drawing/2014/main" id="{C4E10763-1D06-43AD-98AC-B7FC665FF2C6}"/>
              </a:ext>
            </a:extLst>
          </p:cNvPr>
          <p:cNvSpPr txBox="1"/>
          <p:nvPr userDrawn="1"/>
        </p:nvSpPr>
        <p:spPr>
          <a:xfrm>
            <a:off x="2143125" y="5558765"/>
            <a:ext cx="4826000" cy="104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404040"/>
              </a:buClr>
              <a:buSzPts val="1400"/>
            </a:pPr>
            <a:r>
              <a:rPr lang="en-US" sz="1200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44 avenue Marcelin Berthelot - 38100 Grenoble</a:t>
            </a:r>
            <a:endParaRPr sz="1600"/>
          </a:p>
          <a:p>
            <a:pPr algn="ctr">
              <a:buClr>
                <a:srgbClr val="404040"/>
              </a:buClr>
              <a:buSzPts val="1400"/>
            </a:pPr>
            <a:r>
              <a:rPr lang="en-US" sz="1200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Tél. 04 76 28 86 39</a:t>
            </a:r>
            <a:endParaRPr lang="fr-FR" sz="1600"/>
          </a:p>
          <a:p>
            <a:pPr algn="ctr">
              <a:buClr>
                <a:srgbClr val="404040"/>
              </a:buClr>
              <a:buSzPts val="1400"/>
            </a:pPr>
            <a:r>
              <a:rPr lang="fr-FR" sz="1200" i="1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epscot@scot-region-grenoble.org</a:t>
            </a:r>
            <a:endParaRPr lang="fr-FR" sz="1600"/>
          </a:p>
          <a:p>
            <a:pPr algn="ctr">
              <a:buClr>
                <a:srgbClr val="961B2E"/>
              </a:buClr>
              <a:buSzPts val="1600"/>
            </a:pPr>
            <a:r>
              <a:rPr lang="en-US" sz="1400" b="1">
                <a:solidFill>
                  <a:srgbClr val="961B2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www.scot-region-grenoble.org</a:t>
            </a:r>
            <a:endParaRPr sz="1600"/>
          </a:p>
          <a:p>
            <a:endParaRPr sz="1400" b="1">
              <a:solidFill>
                <a:srgbClr val="961B2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06FA910-FF51-4600-8347-4B76BA80C1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72955" y="2060799"/>
            <a:ext cx="5766339" cy="1578733"/>
          </a:xfrm>
          <a:prstGeom prst="rect">
            <a:avLst/>
          </a:prstGeom>
        </p:spPr>
      </p:pic>
      <p:sp>
        <p:nvSpPr>
          <p:cNvPr id="11" name="Google Shape;10;p1">
            <a:extLst>
              <a:ext uri="{FF2B5EF4-FFF2-40B4-BE49-F238E27FC236}">
                <a16:creationId xmlns:a16="http://schemas.microsoft.com/office/drawing/2014/main" id="{1E23AD80-8F37-4025-AA4A-CC06998C43F2}"/>
              </a:ext>
            </a:extLst>
          </p:cNvPr>
          <p:cNvSpPr txBox="1"/>
          <p:nvPr userDrawn="1"/>
        </p:nvSpPr>
        <p:spPr>
          <a:xfrm>
            <a:off x="8113712" y="63504"/>
            <a:ext cx="1003300" cy="157163"/>
          </a:xfrm>
          <a:prstGeom prst="rect">
            <a:avLst/>
          </a:prstGeom>
          <a:solidFill>
            <a:srgbClr val="961B2E"/>
          </a:solidFill>
          <a:ln>
            <a:noFill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11;p1" descr="Logo">
            <a:extLst>
              <a:ext uri="{FF2B5EF4-FFF2-40B4-BE49-F238E27FC236}">
                <a16:creationId xmlns:a16="http://schemas.microsoft.com/office/drawing/2014/main" id="{3912A06C-EB13-40C0-8438-DE75990E6E1D}"/>
              </a:ext>
            </a:extLst>
          </p:cNvPr>
          <p:cNvPicPr preferRelativeResize="0"/>
          <p:nvPr userDrawn="1"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88" y="25638"/>
            <a:ext cx="884237" cy="29051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2;p1">
            <a:extLst>
              <a:ext uri="{FF2B5EF4-FFF2-40B4-BE49-F238E27FC236}">
                <a16:creationId xmlns:a16="http://schemas.microsoft.com/office/drawing/2014/main" id="{B63B379C-948E-4D8B-9AEC-D871BD8ACAC3}"/>
              </a:ext>
            </a:extLst>
          </p:cNvPr>
          <p:cNvSpPr txBox="1"/>
          <p:nvPr userDrawn="1"/>
        </p:nvSpPr>
        <p:spPr>
          <a:xfrm>
            <a:off x="952500" y="89137"/>
            <a:ext cx="5505450" cy="157163"/>
          </a:xfrm>
          <a:prstGeom prst="rect">
            <a:avLst/>
          </a:prstGeom>
          <a:solidFill>
            <a:srgbClr val="961B2E"/>
          </a:solidFill>
          <a:ln>
            <a:noFill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8566D6C7-5560-4635-BF3B-898CB30A17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37300" y="25400"/>
            <a:ext cx="1854200" cy="3651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algn="ctr">
              <a:buClr>
                <a:schemeClr val="dk1"/>
              </a:buClr>
              <a:buSzPts val="1100"/>
            </a:pPr>
            <a:r>
              <a:rPr lang="en-US" sz="1200">
                <a:solidFill>
                  <a:schemeClr val="tx1"/>
                </a:solidFill>
                <a:latin typeface="Monda"/>
                <a:ea typeface="Monda"/>
                <a:cs typeface="Monda"/>
                <a:sym typeface="Monda"/>
              </a:rPr>
              <a:t>CS du 20 </a:t>
            </a:r>
            <a:r>
              <a:rPr lang="en-US" sz="1200" err="1">
                <a:solidFill>
                  <a:schemeClr val="tx1"/>
                </a:solidFill>
                <a:latin typeface="Monda"/>
                <a:ea typeface="Monda"/>
                <a:cs typeface="Monda"/>
                <a:sym typeface="Monda"/>
              </a:rPr>
              <a:t>décembre</a:t>
            </a:r>
            <a:r>
              <a:rPr lang="en-US" sz="1200">
                <a:solidFill>
                  <a:schemeClr val="tx1"/>
                </a:solidFill>
                <a:latin typeface="Monda"/>
                <a:ea typeface="Monda"/>
                <a:cs typeface="Monda"/>
                <a:sym typeface="Monda"/>
              </a:rPr>
              <a:t> 2023</a:t>
            </a:r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0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850F90-F59A-44AF-9CEB-27D16C19B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DD33D4-0A16-44EE-B001-5F7067287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9378E21-75D0-4C70-A70D-40A19EFE40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5C2D94D-A3BD-4064-81D6-1F02836D6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A0DC4-E68D-4D98-A453-E096FA983FE7}" type="datetime1">
              <a:rPr lang="fr-FR" smtClean="0"/>
              <a:t>10/02/2025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7FC9119-BCD1-4E93-B53F-5D770D8AF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B058008-F66A-494F-AD11-239BB7A49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F981-C277-4BD7-B90D-03A39C1D23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0386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05853D-35C7-49B0-A5A8-48F2CD06A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05EAF14-4587-4149-A237-AF8D9AC010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01A9A63-D234-445F-87E9-FF76347557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9C667BA-AA50-4985-A8F0-13E458702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0AE1A-1B69-41BE-A88F-683275F2B081}" type="datetime1">
              <a:rPr lang="fr-FR" smtClean="0"/>
              <a:t>10/02/2025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763AF54-806A-4C4A-8437-FACE63BAC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9466528-9D67-4414-BCFC-B80E6BAD5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F981-C277-4BD7-B90D-03A39C1D23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8961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image" Target="../media/image7.jpe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image" Target="../media/image7.jpe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E0D3320-A42E-4860-A8DF-BE10CEB62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3BD607A-31EC-42CB-A6AE-C65E5A4ED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76F389-0B56-4568-8B4F-9A4DF37D2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AFEE8-F6FD-42FF-B663-F26AE38531FF}" type="datetime1">
              <a:rPr lang="fr-FR" smtClean="0"/>
              <a:t>10/02/2025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125B4B9-39DD-4F17-B75B-3468945C9F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FF6E80-001A-4100-B4D4-E6E34C38C2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DF981-C277-4BD7-B90D-03A39C1D23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6045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1" r:id="rId2"/>
    <p:sldLayoutId id="2147483710" r:id="rId3"/>
    <p:sldLayoutId id="2147483715" r:id="rId4"/>
    <p:sldLayoutId id="2147483712" r:id="rId5"/>
    <p:sldLayoutId id="2147483713" r:id="rId6"/>
    <p:sldLayoutId id="2147483714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E0D3320-A42E-4860-A8DF-BE10CEB62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3BD607A-31EC-42CB-A6AE-C65E5A4ED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76F389-0B56-4568-8B4F-9A4DF37D2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AFEE8-F6FD-42FF-B663-F26AE38531FF}" type="datetime1">
              <a:rPr lang="fr-FR" smtClean="0"/>
              <a:t>10/02/2025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125B4B9-39DD-4F17-B75B-3468945C9F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FF6E80-001A-4100-B4D4-E6E34C38C2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DF981-C277-4BD7-B90D-03A39C1D23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9379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33600" y="6401294"/>
            <a:ext cx="576064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7FD3E6-ACF0-428A-B60F-DA723752A576}" type="slidenum">
              <a:rPr lang="fr-FR" sz="1000" b="0" i="1" smtClean="0">
                <a:solidFill>
                  <a:schemeClr val="accent1"/>
                </a:solidFill>
                <a:latin typeface="+mj-lt"/>
                <a:cs typeface="Lucida Sans" pitchFamily="34" charset="0"/>
              </a:rPr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lang="fr-FR" sz="800" b="0" i="1">
              <a:solidFill>
                <a:schemeClr val="accent1"/>
              </a:solidFill>
              <a:latin typeface="+mj-lt"/>
              <a:cs typeface="Lucida Sans" pitchFamily="34" charset="0"/>
            </a:endParaRPr>
          </a:p>
        </p:txBody>
      </p:sp>
      <p:grpSp>
        <p:nvGrpSpPr>
          <p:cNvPr id="17" name="Groupe 16"/>
          <p:cNvGrpSpPr/>
          <p:nvPr userDrawn="1"/>
        </p:nvGrpSpPr>
        <p:grpSpPr>
          <a:xfrm>
            <a:off x="726848" y="687600"/>
            <a:ext cx="8035552" cy="92114"/>
            <a:chOff x="726848" y="654178"/>
            <a:chExt cx="8035552" cy="92114"/>
          </a:xfrm>
        </p:grpSpPr>
        <p:cxnSp>
          <p:nvCxnSpPr>
            <p:cNvPr id="7" name="Connecteur droit 6"/>
            <p:cNvCxnSpPr/>
            <p:nvPr userDrawn="1"/>
          </p:nvCxnSpPr>
          <p:spPr>
            <a:xfrm>
              <a:off x="726848" y="665920"/>
              <a:ext cx="676800" cy="0"/>
            </a:xfrm>
            <a:prstGeom prst="line">
              <a:avLst/>
            </a:prstGeom>
            <a:ln w="6350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/>
            <p:nvPr userDrawn="1"/>
          </p:nvCxnSpPr>
          <p:spPr>
            <a:xfrm>
              <a:off x="1598400" y="665920"/>
              <a:ext cx="7164000" cy="0"/>
            </a:xfrm>
            <a:prstGeom prst="line">
              <a:avLst/>
            </a:prstGeom>
            <a:ln w="6350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e 8"/>
            <p:cNvGrpSpPr/>
            <p:nvPr userDrawn="1"/>
          </p:nvGrpSpPr>
          <p:grpSpPr>
            <a:xfrm>
              <a:off x="1465200" y="654178"/>
              <a:ext cx="79161" cy="92114"/>
              <a:chOff x="-10458" y="-1694"/>
              <a:chExt cx="79200" cy="92114"/>
            </a:xfrm>
          </p:grpSpPr>
          <p:sp>
            <p:nvSpPr>
              <p:cNvPr id="10" name="Triangle isocèle 9"/>
              <p:cNvSpPr/>
              <p:nvPr userDrawn="1"/>
            </p:nvSpPr>
            <p:spPr>
              <a:xfrm rot="10800000">
                <a:off x="-10458" y="7620"/>
                <a:ext cx="79200" cy="82800"/>
              </a:xfrm>
              <a:prstGeom prst="triangle">
                <a:avLst/>
              </a:prstGeom>
              <a:ln w="11430">
                <a:solidFill>
                  <a:srgbClr val="007896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11" name="Triangle isocèle 10"/>
              <p:cNvSpPr/>
              <p:nvPr userDrawn="1"/>
            </p:nvSpPr>
            <p:spPr>
              <a:xfrm rot="10800000">
                <a:off x="-9506" y="-1694"/>
                <a:ext cx="77294" cy="77294"/>
              </a:xfrm>
              <a:prstGeom prst="triangle">
                <a:avLst/>
              </a:prstGeom>
              <a:solidFill>
                <a:schemeClr val="bg2"/>
              </a:solidFill>
              <a:ln w="889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2" name="Connecteur droit 11"/>
          <p:cNvCxnSpPr/>
          <p:nvPr userDrawn="1"/>
        </p:nvCxnSpPr>
        <p:spPr>
          <a:xfrm>
            <a:off x="633600" y="6381328"/>
            <a:ext cx="8128800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/>
          <p:cNvPicPr>
            <a:picLocks noChangeAspect="1"/>
          </p:cNvPicPr>
          <p:nvPr userDrawn="1"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7200" y="6390000"/>
            <a:ext cx="569738" cy="144000"/>
          </a:xfrm>
          <a:prstGeom prst="rect">
            <a:avLst/>
          </a:prstGeom>
        </p:spPr>
      </p:pic>
      <p:pic>
        <p:nvPicPr>
          <p:cNvPr id="3" name="Google Shape;11;p1" descr="Logo">
            <a:extLst>
              <a:ext uri="{FF2B5EF4-FFF2-40B4-BE49-F238E27FC236}">
                <a16:creationId xmlns:a16="http://schemas.microsoft.com/office/drawing/2014/main" id="{C088DA41-154C-8368-915C-A9416F00DE51}"/>
              </a:ext>
            </a:extLst>
          </p:cNvPr>
          <p:cNvPicPr preferRelativeResize="0"/>
          <p:nvPr userDrawn="1"/>
        </p:nvPicPr>
        <p:blipFill rotWithShape="1">
          <a:blip r:embed="rId1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8392386" y="419403"/>
            <a:ext cx="884237" cy="290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7CAF93C0-A6FB-A719-BC75-7B743ED0B42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123022" y="122541"/>
            <a:ext cx="593658" cy="5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422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608" y="93646"/>
            <a:ext cx="2642216" cy="1321108"/>
          </a:xfrm>
          <a:prstGeom prst="rect">
            <a:avLst/>
          </a:prstGeom>
          <a:ln>
            <a:noFill/>
          </a:ln>
        </p:spPr>
      </p:pic>
      <p:grpSp>
        <p:nvGrpSpPr>
          <p:cNvPr id="3" name="Groupe 2"/>
          <p:cNvGrpSpPr/>
          <p:nvPr userDrawn="1"/>
        </p:nvGrpSpPr>
        <p:grpSpPr>
          <a:xfrm>
            <a:off x="2915816" y="360000"/>
            <a:ext cx="5860984" cy="92114"/>
            <a:chOff x="870864" y="654178"/>
            <a:chExt cx="5860984" cy="92114"/>
          </a:xfrm>
        </p:grpSpPr>
        <p:cxnSp>
          <p:nvCxnSpPr>
            <p:cNvPr id="5" name="Connecteur droit 4"/>
            <p:cNvCxnSpPr/>
            <p:nvPr userDrawn="1"/>
          </p:nvCxnSpPr>
          <p:spPr>
            <a:xfrm flipV="1">
              <a:off x="870864" y="664978"/>
              <a:ext cx="536584" cy="942"/>
            </a:xfrm>
            <a:prstGeom prst="line">
              <a:avLst/>
            </a:prstGeom>
            <a:ln w="6350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cteur droit 5"/>
            <p:cNvCxnSpPr/>
            <p:nvPr userDrawn="1"/>
          </p:nvCxnSpPr>
          <p:spPr>
            <a:xfrm>
              <a:off x="1594648" y="665920"/>
              <a:ext cx="5137200" cy="0"/>
            </a:xfrm>
            <a:prstGeom prst="line">
              <a:avLst/>
            </a:prstGeom>
            <a:ln w="6350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e 6"/>
            <p:cNvGrpSpPr/>
            <p:nvPr userDrawn="1"/>
          </p:nvGrpSpPr>
          <p:grpSpPr>
            <a:xfrm>
              <a:off x="1465200" y="654178"/>
              <a:ext cx="79161" cy="92114"/>
              <a:chOff x="-10458" y="-1694"/>
              <a:chExt cx="79200" cy="92114"/>
            </a:xfrm>
          </p:grpSpPr>
          <p:sp>
            <p:nvSpPr>
              <p:cNvPr id="8" name="Triangle isocèle 7"/>
              <p:cNvSpPr/>
              <p:nvPr userDrawn="1"/>
            </p:nvSpPr>
            <p:spPr>
              <a:xfrm rot="10800000">
                <a:off x="-10458" y="7620"/>
                <a:ext cx="79200" cy="82800"/>
              </a:xfrm>
              <a:prstGeom prst="triangle">
                <a:avLst/>
              </a:prstGeom>
              <a:ln w="11430">
                <a:solidFill>
                  <a:schemeClr val="accent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9" name="Triangle isocèle 8"/>
              <p:cNvSpPr/>
              <p:nvPr userDrawn="1"/>
            </p:nvSpPr>
            <p:spPr>
              <a:xfrm rot="10800000">
                <a:off x="-9506" y="-1694"/>
                <a:ext cx="77294" cy="77294"/>
              </a:xfrm>
              <a:prstGeom prst="triangle">
                <a:avLst/>
              </a:prstGeom>
              <a:solidFill>
                <a:schemeClr val="bg2"/>
              </a:solidFill>
              <a:ln w="889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</p:grpSp>
      </p:grpSp>
      <p:sp>
        <p:nvSpPr>
          <p:cNvPr id="14" name="ZoneTexte 13"/>
          <p:cNvSpPr txBox="1"/>
          <p:nvPr userDrawn="1"/>
        </p:nvSpPr>
        <p:spPr>
          <a:xfrm>
            <a:off x="467544" y="6381328"/>
            <a:ext cx="576064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7FD3E6-ACF0-428A-B60F-DA723752A576}" type="slidenum">
              <a:rPr lang="fr-FR" sz="1000" b="0" i="1" smtClean="0">
                <a:solidFill>
                  <a:schemeClr val="accent1"/>
                </a:solidFill>
                <a:latin typeface="+mj-lt"/>
                <a:cs typeface="Lucida Sans" pitchFamily="34" charset="0"/>
              </a:rPr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lang="fr-FR" sz="800" b="0" i="1">
              <a:solidFill>
                <a:schemeClr val="accent1"/>
              </a:solidFill>
              <a:latin typeface="+mj-lt"/>
              <a:cs typeface="Lucida Sans" pitchFamily="34" charset="0"/>
            </a:endParaRPr>
          </a:p>
        </p:txBody>
      </p:sp>
      <p:sp>
        <p:nvSpPr>
          <p:cNvPr id="4" name="Google Shape;60;p7">
            <a:extLst>
              <a:ext uri="{FF2B5EF4-FFF2-40B4-BE49-F238E27FC236}">
                <a16:creationId xmlns:a16="http://schemas.microsoft.com/office/drawing/2014/main" id="{7E2138D8-51AF-A894-4DDD-BBCEAE1B3DFC}"/>
              </a:ext>
            </a:extLst>
          </p:cNvPr>
          <p:cNvSpPr txBox="1"/>
          <p:nvPr userDrawn="1"/>
        </p:nvSpPr>
        <p:spPr>
          <a:xfrm rot="5400000">
            <a:off x="5354636" y="3068638"/>
            <a:ext cx="6858001" cy="72072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  <a:effectLst>
            <a:outerShdw blurRad="63500" dist="38100" dir="2700000">
              <a:srgbClr val="808080">
                <a:alpha val="3960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464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33600" y="6401294"/>
            <a:ext cx="576064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7FD3E6-ACF0-428A-B60F-DA723752A576}" type="slidenum">
              <a:rPr lang="fr-FR" sz="1000" b="0" i="1" smtClean="0">
                <a:solidFill>
                  <a:schemeClr val="accent1"/>
                </a:solidFill>
                <a:latin typeface="+mj-lt"/>
                <a:cs typeface="Lucida Sans" pitchFamily="34" charset="0"/>
              </a:rPr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lang="fr-FR" sz="800" b="0" i="1">
              <a:solidFill>
                <a:schemeClr val="accent1"/>
              </a:solidFill>
              <a:latin typeface="+mj-lt"/>
              <a:cs typeface="Lucida Sans" pitchFamily="34" charset="0"/>
            </a:endParaRPr>
          </a:p>
        </p:txBody>
      </p:sp>
      <p:grpSp>
        <p:nvGrpSpPr>
          <p:cNvPr id="17" name="Groupe 16"/>
          <p:cNvGrpSpPr/>
          <p:nvPr userDrawn="1"/>
        </p:nvGrpSpPr>
        <p:grpSpPr>
          <a:xfrm>
            <a:off x="726848" y="687600"/>
            <a:ext cx="8035552" cy="92114"/>
            <a:chOff x="726848" y="654178"/>
            <a:chExt cx="8035552" cy="92114"/>
          </a:xfrm>
        </p:grpSpPr>
        <p:cxnSp>
          <p:nvCxnSpPr>
            <p:cNvPr id="7" name="Connecteur droit 6"/>
            <p:cNvCxnSpPr/>
            <p:nvPr userDrawn="1"/>
          </p:nvCxnSpPr>
          <p:spPr>
            <a:xfrm>
              <a:off x="726848" y="665920"/>
              <a:ext cx="676800" cy="0"/>
            </a:xfrm>
            <a:prstGeom prst="line">
              <a:avLst/>
            </a:prstGeom>
            <a:ln w="6350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/>
            <p:nvPr userDrawn="1"/>
          </p:nvCxnSpPr>
          <p:spPr>
            <a:xfrm>
              <a:off x="1598400" y="665920"/>
              <a:ext cx="7164000" cy="0"/>
            </a:xfrm>
            <a:prstGeom prst="line">
              <a:avLst/>
            </a:prstGeom>
            <a:ln w="6350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e 8"/>
            <p:cNvGrpSpPr/>
            <p:nvPr userDrawn="1"/>
          </p:nvGrpSpPr>
          <p:grpSpPr>
            <a:xfrm>
              <a:off x="1465200" y="654178"/>
              <a:ext cx="79161" cy="92114"/>
              <a:chOff x="-10458" y="-1694"/>
              <a:chExt cx="79200" cy="92114"/>
            </a:xfrm>
          </p:grpSpPr>
          <p:sp>
            <p:nvSpPr>
              <p:cNvPr id="10" name="Triangle isocèle 9"/>
              <p:cNvSpPr/>
              <p:nvPr userDrawn="1"/>
            </p:nvSpPr>
            <p:spPr>
              <a:xfrm rot="10800000">
                <a:off x="-10458" y="7620"/>
                <a:ext cx="79200" cy="82800"/>
              </a:xfrm>
              <a:prstGeom prst="triangle">
                <a:avLst/>
              </a:prstGeom>
              <a:ln w="11430">
                <a:solidFill>
                  <a:srgbClr val="007896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11" name="Triangle isocèle 10"/>
              <p:cNvSpPr/>
              <p:nvPr userDrawn="1"/>
            </p:nvSpPr>
            <p:spPr>
              <a:xfrm rot="10800000">
                <a:off x="-9506" y="-1694"/>
                <a:ext cx="77294" cy="77294"/>
              </a:xfrm>
              <a:prstGeom prst="triangle">
                <a:avLst/>
              </a:prstGeom>
              <a:solidFill>
                <a:schemeClr val="bg2"/>
              </a:solidFill>
              <a:ln w="889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2" name="Connecteur droit 11"/>
          <p:cNvCxnSpPr/>
          <p:nvPr userDrawn="1"/>
        </p:nvCxnSpPr>
        <p:spPr>
          <a:xfrm>
            <a:off x="633600" y="6381328"/>
            <a:ext cx="8128800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/>
          <p:cNvPicPr>
            <a:picLocks noChangeAspect="1"/>
          </p:cNvPicPr>
          <p:nvPr userDrawn="1"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7200" y="6390000"/>
            <a:ext cx="569738" cy="144000"/>
          </a:xfrm>
          <a:prstGeom prst="rect">
            <a:avLst/>
          </a:prstGeom>
        </p:spPr>
      </p:pic>
      <p:pic>
        <p:nvPicPr>
          <p:cNvPr id="3" name="Google Shape;11;p1" descr="Logo">
            <a:extLst>
              <a:ext uri="{FF2B5EF4-FFF2-40B4-BE49-F238E27FC236}">
                <a16:creationId xmlns:a16="http://schemas.microsoft.com/office/drawing/2014/main" id="{C088DA41-154C-8368-915C-A9416F00DE51}"/>
              </a:ext>
            </a:extLst>
          </p:cNvPr>
          <p:cNvPicPr preferRelativeResize="0"/>
          <p:nvPr userDrawn="1"/>
        </p:nvPicPr>
        <p:blipFill rotWithShape="1">
          <a:blip r:embed="rId1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06259" y="273237"/>
            <a:ext cx="884237" cy="290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4824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slide" Target="slide1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png"/><Relationship Id="rId5" Type="http://schemas.openxmlformats.org/officeDocument/2006/relationships/image" Target="../media/image19.png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8.png"/><Relationship Id="rId7" Type="http://schemas.openxmlformats.org/officeDocument/2006/relationships/slide" Target="slide16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openxmlformats.org/officeDocument/2006/relationships/image" Target="../media/image19.png"/><Relationship Id="rId10" Type="http://schemas.openxmlformats.org/officeDocument/2006/relationships/image" Target="../media/image31.png"/><Relationship Id="rId4" Type="http://schemas.openxmlformats.org/officeDocument/2006/relationships/slide" Target="slide15.xml"/><Relationship Id="rId9" Type="http://schemas.openxmlformats.org/officeDocument/2006/relationships/slide" Target="slide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35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jpe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0.jpeg"/><Relationship Id="rId2" Type="http://schemas.openxmlformats.org/officeDocument/2006/relationships/hyperlink" Target="https://aurg38b.sharepoint.com/:b:/s/SCoTGReG/EYXvvjD3Ys5Mp30k199OKUIBgWiGVlEy2MnbpPrf028O4g?e=HJEbeD" TargetMode="Externa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8.xml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6" Type="http://schemas.openxmlformats.org/officeDocument/2006/relationships/slide" Target="slide9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6CC8B5-58CA-4668-8932-FCD18E0F34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/>
              <a:t>Bilan du SCoT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4E97582-A6AF-4333-AB52-8640CE8640B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33601" y="4287232"/>
            <a:ext cx="5873750" cy="1932594"/>
          </a:xfrm>
        </p:spPr>
        <p:txBody>
          <a:bodyPr>
            <a:normAutofit lnSpcReduction="10000"/>
          </a:bodyPr>
          <a:lstStyle/>
          <a:p>
            <a:r>
              <a:rPr lang="fr-FR"/>
              <a:t>Habitat</a:t>
            </a:r>
          </a:p>
          <a:p>
            <a:endParaRPr lang="fr-FR"/>
          </a:p>
          <a:p>
            <a:endParaRPr lang="fr-FR"/>
          </a:p>
          <a:p>
            <a:r>
              <a:rPr lang="fr-FR" b="0" u="none">
                <a:cs typeface="Calibri"/>
              </a:rPr>
              <a:t>Pour les éléments d’ordre méthodologique,</a:t>
            </a:r>
          </a:p>
          <a:p>
            <a:r>
              <a:rPr lang="fr-FR" b="0" u="none">
                <a:cs typeface="Calibri"/>
              </a:rPr>
              <a:t>se reporter au dossier Organisation générale.</a:t>
            </a:r>
          </a:p>
          <a:p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A0BB164-F9F1-4CBD-A45B-A1AEE186798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/>
              <a:t>20 décembre 2023</a:t>
            </a:r>
          </a:p>
        </p:txBody>
      </p:sp>
    </p:spTree>
    <p:extLst>
      <p:ext uri="{BB962C8B-B14F-4D97-AF65-F5344CB8AC3E}">
        <p14:creationId xmlns:p14="http://schemas.microsoft.com/office/powerpoint/2010/main" val="2554732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FCA9D2CC-559F-3FDB-D255-96F75DB711D8}"/>
              </a:ext>
            </a:extLst>
          </p:cNvPr>
          <p:cNvGraphicFramePr>
            <a:graphicFrameLocks/>
          </p:cNvGraphicFramePr>
          <p:nvPr/>
        </p:nvGraphicFramePr>
        <p:xfrm>
          <a:off x="515732" y="1050272"/>
          <a:ext cx="6571783" cy="3642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re 2">
            <a:extLst>
              <a:ext uri="{FF2B5EF4-FFF2-40B4-BE49-F238E27FC236}">
                <a16:creationId xmlns:a16="http://schemas.microsoft.com/office/drawing/2014/main" id="{CFB7F8C0-5520-D84C-6FE1-B17FBE2E2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800" y="320400"/>
            <a:ext cx="7297600" cy="347846"/>
          </a:xfrm>
        </p:spPr>
        <p:txBody>
          <a:bodyPr/>
          <a:lstStyle/>
          <a:p>
            <a:r>
              <a:rPr lang="fr-FR" sz="1400" b="0"/>
              <a:t>Evolution de la production moyenne de logements par type de pôle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878A646-2BD7-F85B-4F8C-CE8FFA1872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/>
              <a:t>Eléments d’analyse détaillée </a:t>
            </a:r>
            <a:r>
              <a:rPr lang="fr-FR" b="0"/>
              <a:t>– habitat • emploi</a:t>
            </a:r>
          </a:p>
        </p:txBody>
      </p:sp>
      <p:sp>
        <p:nvSpPr>
          <p:cNvPr id="7" name="Bouton d'action : Retour 6">
            <a:hlinkClick r:id="rId3" action="ppaction://hlinksldjump"/>
            <a:extLst>
              <a:ext uri="{FF2B5EF4-FFF2-40B4-BE49-F238E27FC236}">
                <a16:creationId xmlns:a16="http://schemas.microsoft.com/office/drawing/2014/main" id="{F7259CA8-68DE-C19C-C338-01E6B4D4A846}"/>
              </a:ext>
            </a:extLst>
          </p:cNvPr>
          <p:cNvSpPr/>
          <p:nvPr/>
        </p:nvSpPr>
        <p:spPr>
          <a:xfrm rot="16200000">
            <a:off x="8342694" y="714675"/>
            <a:ext cx="359924" cy="457813"/>
          </a:xfrm>
          <a:prstGeom prst="actionButtonReturn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222221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FED87EA-9E44-F7EC-2EAD-1C2DEDDD2489}"/>
              </a:ext>
            </a:extLst>
          </p:cNvPr>
          <p:cNvSpPr txBox="1"/>
          <p:nvPr/>
        </p:nvSpPr>
        <p:spPr>
          <a:xfrm>
            <a:off x="8247548" y="1123544"/>
            <a:ext cx="5629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retour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A74DF-98FA-9D4C-3AEC-58AF24AC0020}"/>
              </a:ext>
            </a:extLst>
          </p:cNvPr>
          <p:cNvSpPr txBox="1"/>
          <p:nvPr/>
        </p:nvSpPr>
        <p:spPr>
          <a:xfrm>
            <a:off x="515732" y="4648601"/>
            <a:ext cx="910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0799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À retenir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EC07952-2A58-47BD-18AB-C4C680F4BC14}"/>
              </a:ext>
            </a:extLst>
          </p:cNvPr>
          <p:cNvSpPr txBox="1"/>
          <p:nvPr/>
        </p:nvSpPr>
        <p:spPr>
          <a:xfrm>
            <a:off x="2495835" y="873757"/>
            <a:ext cx="3611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b="1">
                <a:solidFill>
                  <a:srgbClr val="222221">
                    <a:lumMod val="75000"/>
                    <a:lumOff val="2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Evolution du taux de vacance (au sens Insee)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>
                <a:solidFill>
                  <a:srgbClr val="222221">
                    <a:lumMod val="75000"/>
                    <a:lumOff val="2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Années 2008, 2013 et 2019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222221">
                  <a:lumMod val="75000"/>
                  <a:lumOff val="25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Espace réservé du contenu 3">
            <a:extLst>
              <a:ext uri="{FF2B5EF4-FFF2-40B4-BE49-F238E27FC236}">
                <a16:creationId xmlns:a16="http://schemas.microsoft.com/office/drawing/2014/main" id="{41B30E4A-BDDD-A696-9968-338EDD6DC3F9}"/>
              </a:ext>
            </a:extLst>
          </p:cNvPr>
          <p:cNvSpPr txBox="1">
            <a:spLocks/>
          </p:cNvSpPr>
          <p:nvPr/>
        </p:nvSpPr>
        <p:spPr>
          <a:xfrm>
            <a:off x="1152905" y="5007224"/>
            <a:ext cx="7094643" cy="1083584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342900" indent="-34290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Open Sans" panose="020B0606030504020204" pitchFamily="34" charset="0"/>
              <a:buChar char="&gt;"/>
              <a:defRPr sz="1400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17145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38" indent="-160338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-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75" indent="-155575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SzTx/>
              <a:buFont typeface="Open Sans" panose="020B0606030504020204" pitchFamily="34" charset="0"/>
              <a:buChar char="&gt;"/>
              <a:tabLst/>
              <a:defRPr/>
            </a:pPr>
            <a:r>
              <a:rPr lang="fr-FR" sz="1200" kern="0">
                <a:solidFill>
                  <a:srgbClr val="222221"/>
                </a:solidFill>
              </a:rPr>
              <a:t>La vacance est passée de  5,6 % en 2008, à 7,2 % pour atteindre 8,3 % en 2019 (au sens INSEE)</a:t>
            </a:r>
          </a:p>
          <a:p>
            <a:pPr algn="just"/>
            <a:r>
              <a:rPr lang="fr-FR" sz="1200" kern="0">
                <a:solidFill>
                  <a:srgbClr val="222221"/>
                </a:solidFill>
              </a:rPr>
              <a:t>Cette hausse continue est le signe d’une détente du marché immobilier, sur le locatif comme sur l’achat</a:t>
            </a:r>
          </a:p>
          <a:p>
            <a:pPr algn="just"/>
            <a:r>
              <a:rPr lang="fr-FR" sz="1200" kern="0">
                <a:solidFill>
                  <a:srgbClr val="222221"/>
                </a:solidFill>
              </a:rPr>
              <a:t>La vacance offre un potentiel de rénovation urbaine. Les </a:t>
            </a:r>
            <a:r>
              <a:rPr lang="fr-FR" sz="1200" kern="0" err="1">
                <a:solidFill>
                  <a:srgbClr val="222221"/>
                </a:solidFill>
              </a:rPr>
              <a:t>PLH</a:t>
            </a:r>
            <a:r>
              <a:rPr lang="fr-FR" sz="1200" kern="0">
                <a:solidFill>
                  <a:srgbClr val="222221"/>
                </a:solidFill>
              </a:rPr>
              <a:t> peuvent s’appuyer sur ce potentiel afin de répondre à l’objectif SCoT</a:t>
            </a:r>
          </a:p>
          <a:p>
            <a:pPr algn="just"/>
            <a:endParaRPr lang="fr-FR" sz="1200" kern="0">
              <a:solidFill>
                <a:srgbClr val="222221"/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SzTx/>
              <a:buFont typeface="Open Sans" panose="020B0606030504020204" pitchFamily="34" charset="0"/>
              <a:buChar char="&gt;"/>
              <a:tabLst/>
              <a:defRPr/>
            </a:pPr>
            <a:endParaRPr kumimoji="0" lang="fr-FR" sz="1400" b="0" i="0" u="none" strike="noStrike" kern="0" cap="none" spc="0" normalizeH="0" baseline="0" noProof="0">
              <a:ln>
                <a:noFill/>
              </a:ln>
              <a:solidFill>
                <a:srgbClr val="22222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6FF1162-AA14-A6BD-47D9-BB2667DDB1B9}"/>
              </a:ext>
            </a:extLst>
          </p:cNvPr>
          <p:cNvSpPr txBox="1"/>
          <p:nvPr/>
        </p:nvSpPr>
        <p:spPr>
          <a:xfrm>
            <a:off x="7087515" y="1577167"/>
            <a:ext cx="1904085" cy="131099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tIns="0" bIns="0" rtlCol="0">
            <a:spAutoFit/>
          </a:bodyPr>
          <a:lstStyle/>
          <a:p>
            <a:pPr lvl="0" algn="ctr" eaLnBrk="1" hangingPunct="1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</a:pPr>
            <a:r>
              <a:rPr lang="fr-FR" sz="1100" ker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 est communément admis qu’une part de vacance située entre 5 et 7 % est normale et nécessaire, permettant de fluidifier les parcours résidentiels</a:t>
            </a:r>
            <a:endParaRPr lang="fr-FR" sz="11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F50E912-FA5A-577C-3B8B-127AC479EAD1}"/>
              </a:ext>
            </a:extLst>
          </p:cNvPr>
          <p:cNvSpPr txBox="1"/>
          <p:nvPr/>
        </p:nvSpPr>
        <p:spPr>
          <a:xfrm>
            <a:off x="4837566" y="4384374"/>
            <a:ext cx="2148350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900" i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Sources : Insee RP 2008, 2013 et 2019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893AE51-E40F-6107-1FB0-E0EE17684D25}"/>
              </a:ext>
            </a:extLst>
          </p:cNvPr>
          <p:cNvSpPr txBox="1"/>
          <p:nvPr/>
        </p:nvSpPr>
        <p:spPr>
          <a:xfrm>
            <a:off x="7165354" y="3014151"/>
            <a:ext cx="182624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00" i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Une partie de la vacance est liée à la construction. Elle est donc artificielle car les logements ne sont pas encore occupés (car pas livrés). </a:t>
            </a:r>
          </a:p>
          <a:p>
            <a:r>
              <a:rPr lang="fr-FR" sz="1000" i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 démolitions dans le cadre du renouvellement urbain produisent aussi de la vacance. </a:t>
            </a:r>
          </a:p>
        </p:txBody>
      </p:sp>
    </p:spTree>
    <p:extLst>
      <p:ext uri="{BB962C8B-B14F-4D97-AF65-F5344CB8AC3E}">
        <p14:creationId xmlns:p14="http://schemas.microsoft.com/office/powerpoint/2010/main" val="1003467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0D13FA-F39F-F8FC-5648-DA9041674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</a:t>
            </a:r>
            <a:r>
              <a:rPr lang="fr-FR" sz="2000"/>
              <a:t>’offre en logements permet-elle de répondre aux besoins ?</a:t>
            </a:r>
            <a:br>
              <a:rPr lang="fr-FR"/>
            </a:br>
            <a:r>
              <a:rPr lang="fr-FR"/>
              <a:t>Principaux enseignements du bilan </a:t>
            </a:r>
            <a:r>
              <a:rPr lang="fr-FR" u="sng"/>
              <a:t>2023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B296D01-05C6-E0BF-C081-0C9C6317C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9DF981-C277-4BD7-B90D-03A39C1D235D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83189C5-76FF-B2C8-498C-82B7335313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499" y="9579"/>
            <a:ext cx="766753" cy="254850"/>
          </a:xfrm>
          <a:prstGeom prst="rect">
            <a:avLst/>
          </a:prstGeom>
          <a:ln>
            <a:noFill/>
          </a:ln>
        </p:spPr>
      </p:pic>
      <p:sp>
        <p:nvSpPr>
          <p:cNvPr id="19" name="ZoneTexte 13">
            <a:extLst>
              <a:ext uri="{FF2B5EF4-FFF2-40B4-BE49-F238E27FC236}">
                <a16:creationId xmlns:a16="http://schemas.microsoft.com/office/drawing/2014/main" id="{049A5DC4-9781-0AFF-A7AE-F3B1A5D15A85}"/>
              </a:ext>
            </a:extLst>
          </p:cNvPr>
          <p:cNvSpPr txBox="1"/>
          <p:nvPr/>
        </p:nvSpPr>
        <p:spPr>
          <a:xfrm>
            <a:off x="8221541" y="343647"/>
            <a:ext cx="744986" cy="641619"/>
          </a:xfrm>
          <a:prstGeom prst="rect">
            <a:avLst/>
          </a:prstGeom>
          <a:noFill/>
        </p:spPr>
        <p:txBody>
          <a:bodyPr wrap="square" numCol="1" rtlCol="0">
            <a:prstTxWarp prst="textDeflateInflateDeflat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solidFill>
                    <a:srgbClr val="961B2E"/>
                  </a:solidFill>
                </a:ln>
                <a:solidFill>
                  <a:srgbClr val="961B2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Bilan SCoT 2024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0A0FDBDC-7B8B-ECA7-4BBD-C3100EF35D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014" y="3938257"/>
            <a:ext cx="2602269" cy="1408844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8208B8C2-E812-0959-7F15-95270A8C92FE}"/>
              </a:ext>
            </a:extLst>
          </p:cNvPr>
          <p:cNvSpPr txBox="1"/>
          <p:nvPr/>
        </p:nvSpPr>
        <p:spPr>
          <a:xfrm>
            <a:off x="3820948" y="3863231"/>
            <a:ext cx="501165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marR="0" lvl="0" indent="-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 objectifs fixés par le SCoT en termes de diversification des formes bâties ont été atteints 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dans presque tous les territoires de la Greg, ou sont en voie d’être atteints prochainement. Les tendances positives relevées lors du bilan de 2018 se confirment donc.</a:t>
            </a:r>
          </a:p>
          <a:p>
            <a:pPr marL="36195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Même dans les territoires où la production d’habitat individuel isolé demeure prépondérante, l’offre en logements s’est diversifiée pour répondre à d’autres demandes.</a:t>
            </a:r>
          </a:p>
        </p:txBody>
      </p:sp>
      <p:pic>
        <p:nvPicPr>
          <p:cNvPr id="22" name="Image 21">
            <a:hlinkClick r:id="rId4" action="ppaction://hlinksldjump"/>
            <a:extLst>
              <a:ext uri="{FF2B5EF4-FFF2-40B4-BE49-F238E27FC236}">
                <a16:creationId xmlns:a16="http://schemas.microsoft.com/office/drawing/2014/main" id="{FDD533DD-EA62-64BD-0F15-C13081DBD4A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9118" y="5078448"/>
            <a:ext cx="581106" cy="585869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4E4C388B-C753-E916-1636-48349CDD954F}"/>
              </a:ext>
            </a:extLst>
          </p:cNvPr>
          <p:cNvSpPr txBox="1"/>
          <p:nvPr/>
        </p:nvSpPr>
        <p:spPr>
          <a:xfrm>
            <a:off x="2390748" y="5486659"/>
            <a:ext cx="14302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1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Voir l’analyse détaillée</a:t>
            </a:r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41679CED-4D77-8D74-64FA-35D61AF11170}"/>
              </a:ext>
            </a:extLst>
          </p:cNvPr>
          <p:cNvCxnSpPr>
            <a:cxnSpLocks/>
          </p:cNvCxnSpPr>
          <p:nvPr/>
        </p:nvCxnSpPr>
        <p:spPr bwMode="auto">
          <a:xfrm>
            <a:off x="4171833" y="4349298"/>
            <a:ext cx="0" cy="12125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5" name="Image 24">
            <a:extLst>
              <a:ext uri="{FF2B5EF4-FFF2-40B4-BE49-F238E27FC236}">
                <a16:creationId xmlns:a16="http://schemas.microsoft.com/office/drawing/2014/main" id="{9719753A-733E-312B-A6C1-3BCCB09AE2F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1185" y="1876989"/>
            <a:ext cx="3081768" cy="144488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533F0B6B-2E28-160F-1944-6E6AE8C0156E}"/>
              </a:ext>
            </a:extLst>
          </p:cNvPr>
          <p:cNvSpPr txBox="1"/>
          <p:nvPr/>
        </p:nvSpPr>
        <p:spPr>
          <a:xfrm>
            <a:off x="874800" y="1793012"/>
            <a:ext cx="441157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marR="0" lvl="0" indent="-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Une redynamisation de l’accueil résidentiel dans les pôles principaux et secondaires</a:t>
            </a:r>
          </a:p>
          <a:p>
            <a:pPr marL="360363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Dans les pôles principaux et les pôles secondaires, la production annuelle moyenne de logements pour 1000 habitants a sensiblement progressé au cours de la dernière décennie. Elle s’est stabilisée à un niveau assez élevé dans les pôles d’appui et diminue dans les villes centres et les pôles locaux.</a:t>
            </a: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22222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7" name="Image 26">
            <a:hlinkClick r:id="rId7" action="ppaction://hlinksldjump"/>
            <a:extLst>
              <a:ext uri="{FF2B5EF4-FFF2-40B4-BE49-F238E27FC236}">
                <a16:creationId xmlns:a16="http://schemas.microsoft.com/office/drawing/2014/main" id="{DDEC0E1F-5C09-1FE7-20BF-05AC92D07DF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2936631"/>
            <a:ext cx="581106" cy="585869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5B7BF122-6B8B-08AC-51C2-57AAAEB73600}"/>
              </a:ext>
            </a:extLst>
          </p:cNvPr>
          <p:cNvSpPr txBox="1"/>
          <p:nvPr/>
        </p:nvSpPr>
        <p:spPr>
          <a:xfrm>
            <a:off x="7234030" y="3344842"/>
            <a:ext cx="14302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1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Voir l’analyse détaillée</a:t>
            </a:r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4B9AE1CE-015E-DA61-C10B-CE58E41D11D5}"/>
              </a:ext>
            </a:extLst>
          </p:cNvPr>
          <p:cNvCxnSpPr>
            <a:cxnSpLocks/>
          </p:cNvCxnSpPr>
          <p:nvPr/>
        </p:nvCxnSpPr>
        <p:spPr bwMode="auto">
          <a:xfrm>
            <a:off x="1225685" y="2317179"/>
            <a:ext cx="0" cy="113784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ABB99CF0-30BE-F63C-7CFA-DEDD8DD721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57950" y="25318"/>
            <a:ext cx="1655762" cy="290512"/>
          </a:xfrm>
        </p:spPr>
        <p:txBody>
          <a:bodyPr/>
          <a:lstStyle/>
          <a:p>
            <a:r>
              <a:rPr lang="fr-FR"/>
              <a:t>CS du 20 décembre 2023</a:t>
            </a:r>
          </a:p>
        </p:txBody>
      </p:sp>
    </p:spTree>
    <p:extLst>
      <p:ext uri="{BB962C8B-B14F-4D97-AF65-F5344CB8AC3E}">
        <p14:creationId xmlns:p14="http://schemas.microsoft.com/office/powerpoint/2010/main" val="20084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CFB7F8C0-5520-D84C-6FE1-B17FBE2E2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800" y="320400"/>
            <a:ext cx="7297600" cy="347846"/>
          </a:xfrm>
        </p:spPr>
        <p:txBody>
          <a:bodyPr/>
          <a:lstStyle/>
          <a:p>
            <a:r>
              <a:rPr lang="fr-FR" sz="1400" b="0"/>
              <a:t>Evolution de la production moyenne de logements par type de pôle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878A646-2BD7-F85B-4F8C-CE8FFA1872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/>
              <a:t>Eléments d’analyse détaillée </a:t>
            </a:r>
            <a:r>
              <a:rPr lang="fr-FR" b="0"/>
              <a:t>– habitat • emploi</a:t>
            </a:r>
          </a:p>
        </p:txBody>
      </p:sp>
      <p:sp>
        <p:nvSpPr>
          <p:cNvPr id="7" name="Bouton d'action : Retour 6">
            <a:hlinkClick r:id="rId2" action="ppaction://hlinksldjump"/>
            <a:extLst>
              <a:ext uri="{FF2B5EF4-FFF2-40B4-BE49-F238E27FC236}">
                <a16:creationId xmlns:a16="http://schemas.microsoft.com/office/drawing/2014/main" id="{F7259CA8-68DE-C19C-C338-01E6B4D4A846}"/>
              </a:ext>
            </a:extLst>
          </p:cNvPr>
          <p:cNvSpPr/>
          <p:nvPr/>
        </p:nvSpPr>
        <p:spPr>
          <a:xfrm rot="16200000">
            <a:off x="8342694" y="714675"/>
            <a:ext cx="359924" cy="457813"/>
          </a:xfrm>
          <a:prstGeom prst="actionButtonReturn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222221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FED87EA-9E44-F7EC-2EAD-1C2DEDDD2489}"/>
              </a:ext>
            </a:extLst>
          </p:cNvPr>
          <p:cNvSpPr txBox="1"/>
          <p:nvPr/>
        </p:nvSpPr>
        <p:spPr>
          <a:xfrm>
            <a:off x="8247548" y="1123544"/>
            <a:ext cx="5629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retour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A74DF-98FA-9D4C-3AEC-58AF24AC0020}"/>
              </a:ext>
            </a:extLst>
          </p:cNvPr>
          <p:cNvSpPr txBox="1"/>
          <p:nvPr/>
        </p:nvSpPr>
        <p:spPr>
          <a:xfrm>
            <a:off x="691786" y="4408352"/>
            <a:ext cx="910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0799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À retenir</a:t>
            </a: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F39D268F-4B51-387D-7599-F390FA305EC9}"/>
              </a:ext>
            </a:extLst>
          </p:cNvPr>
          <p:cNvGraphicFramePr>
            <a:graphicFrameLocks/>
          </p:cNvGraphicFramePr>
          <p:nvPr/>
        </p:nvGraphicFramePr>
        <p:xfrm>
          <a:off x="874800" y="1415144"/>
          <a:ext cx="6543741" cy="2690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ZoneTexte 10">
            <a:extLst>
              <a:ext uri="{FF2B5EF4-FFF2-40B4-BE49-F238E27FC236}">
                <a16:creationId xmlns:a16="http://schemas.microsoft.com/office/drawing/2014/main" id="{4EC07952-2A58-47BD-18AB-C4C680F4BC14}"/>
              </a:ext>
            </a:extLst>
          </p:cNvPr>
          <p:cNvSpPr txBox="1"/>
          <p:nvPr/>
        </p:nvSpPr>
        <p:spPr>
          <a:xfrm>
            <a:off x="1725459" y="988057"/>
            <a:ext cx="5152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222221">
                    <a:lumMod val="75000"/>
                    <a:lumOff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Production annuelle moyenne de logements pour 1000 habitants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222221">
                    <a:lumMod val="75000"/>
                    <a:lumOff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Périodes 2012-2016 et 2017-2021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668907A-A8F7-5FC9-FDB4-F0329570E14B}"/>
              </a:ext>
            </a:extLst>
          </p:cNvPr>
          <p:cNvSpPr txBox="1"/>
          <p:nvPr/>
        </p:nvSpPr>
        <p:spPr>
          <a:xfrm>
            <a:off x="7364286" y="3190241"/>
            <a:ext cx="152410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1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Sources : Sit@del2, logements commencés, traitements OFPI 2022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1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Insee RP 2013 et 2019</a:t>
            </a:r>
          </a:p>
        </p:txBody>
      </p:sp>
      <p:sp>
        <p:nvSpPr>
          <p:cNvPr id="14" name="Espace réservé du contenu 3">
            <a:extLst>
              <a:ext uri="{FF2B5EF4-FFF2-40B4-BE49-F238E27FC236}">
                <a16:creationId xmlns:a16="http://schemas.microsoft.com/office/drawing/2014/main" id="{41B30E4A-BDDD-A696-9968-338EDD6DC3F9}"/>
              </a:ext>
            </a:extLst>
          </p:cNvPr>
          <p:cNvSpPr txBox="1">
            <a:spLocks/>
          </p:cNvSpPr>
          <p:nvPr/>
        </p:nvSpPr>
        <p:spPr>
          <a:xfrm>
            <a:off x="1630596" y="4456014"/>
            <a:ext cx="7008579" cy="1335592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342900" indent="-34290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Open Sans" panose="020B0606030504020204" pitchFamily="34" charset="0"/>
              <a:buChar char="&gt;"/>
              <a:defRPr sz="1400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17145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38" indent="-160338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-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75" indent="-155575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SzTx/>
              <a:buFont typeface="Open Sans" panose="020B0606030504020204" pitchFamily="34" charset="0"/>
              <a:buChar char="&gt;"/>
              <a:tabLst/>
              <a:defRPr/>
            </a:pPr>
            <a:r>
              <a: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Une production de logements qui tend à diminuer, relativement à la population, dans : </a:t>
            </a:r>
          </a:p>
          <a:p>
            <a:pPr marL="628650" marR="0" lvl="1" indent="-171450" algn="just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222221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000" b="0" i="0" u="none" strike="noStrike" kern="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 villes centre : baisse conjointe de la population et de la construction </a:t>
            </a:r>
          </a:p>
          <a:p>
            <a:pPr marL="628650" marR="0" lvl="1" indent="-171450" algn="just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222221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000" b="0" i="0" u="none" strike="noStrike" kern="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 pôles locaux : augmentation de la population et diminution de la construction</a:t>
            </a:r>
            <a:endParaRPr kumimoji="0" lang="fr-FR" sz="1200" b="0" i="0" u="none" strike="noStrike" kern="0" cap="none" spc="0" normalizeH="0" baseline="0" noProof="0">
              <a:ln>
                <a:noFill/>
              </a:ln>
              <a:solidFill>
                <a:srgbClr val="22222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SzTx/>
              <a:buFont typeface="Open Sans" panose="020B0606030504020204" pitchFamily="34" charset="0"/>
              <a:buChar char="&gt;"/>
              <a:tabLst/>
              <a:defRPr/>
            </a:pPr>
            <a:r>
              <a: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Une forte hausse de la production de logements dans les pôles principaux et secondaires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SzTx/>
              <a:buFont typeface="Open Sans" panose="020B0606030504020204" pitchFamily="34" charset="0"/>
              <a:buChar char="&gt;"/>
              <a:tabLst/>
              <a:defRPr/>
            </a:pPr>
            <a:r>
              <a: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Une stabilité pour les pôles d’appui</a:t>
            </a:r>
            <a:endParaRPr kumimoji="0" lang="fr-FR" sz="1400" b="0" i="0" u="none" strike="noStrike" kern="0" cap="none" spc="0" normalizeH="0" baseline="0" noProof="0">
              <a:ln>
                <a:noFill/>
              </a:ln>
              <a:solidFill>
                <a:srgbClr val="22222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966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Graphique 16">
            <a:extLst>
              <a:ext uri="{FF2B5EF4-FFF2-40B4-BE49-F238E27FC236}">
                <a16:creationId xmlns:a16="http://schemas.microsoft.com/office/drawing/2014/main" id="{68A2FA46-A2A8-DD41-FBC9-838104DC46C1}"/>
              </a:ext>
            </a:extLst>
          </p:cNvPr>
          <p:cNvGraphicFramePr>
            <a:graphicFrameLocks/>
          </p:cNvGraphicFramePr>
          <p:nvPr/>
        </p:nvGraphicFramePr>
        <p:xfrm>
          <a:off x="654708" y="932681"/>
          <a:ext cx="7944543" cy="3542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re 2">
            <a:extLst>
              <a:ext uri="{FF2B5EF4-FFF2-40B4-BE49-F238E27FC236}">
                <a16:creationId xmlns:a16="http://schemas.microsoft.com/office/drawing/2014/main" id="{CFB7F8C0-5520-D84C-6FE1-B17FBE2E2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800" y="320400"/>
            <a:ext cx="7297600" cy="347846"/>
          </a:xfrm>
        </p:spPr>
        <p:txBody>
          <a:bodyPr/>
          <a:lstStyle/>
          <a:p>
            <a:r>
              <a:rPr lang="fr-FR" sz="1400" b="0"/>
              <a:t>Typologie des logements construits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878A646-2BD7-F85B-4F8C-CE8FFA1872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/>
              <a:t>Eléments d’analyse détaillée </a:t>
            </a:r>
            <a:r>
              <a:rPr lang="fr-FR" b="0"/>
              <a:t>– emploi • habitat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FED87EA-9E44-F7EC-2EAD-1C2DEDDD2489}"/>
              </a:ext>
            </a:extLst>
          </p:cNvPr>
          <p:cNvSpPr txBox="1"/>
          <p:nvPr/>
        </p:nvSpPr>
        <p:spPr>
          <a:xfrm>
            <a:off x="8247548" y="1123544"/>
            <a:ext cx="5629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retour</a:t>
            </a:r>
          </a:p>
        </p:txBody>
      </p:sp>
      <p:sp>
        <p:nvSpPr>
          <p:cNvPr id="7" name="Bouton d'action : Retour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F7259CA8-68DE-C19C-C338-01E6B4D4A846}"/>
              </a:ext>
            </a:extLst>
          </p:cNvPr>
          <p:cNvSpPr/>
          <p:nvPr/>
        </p:nvSpPr>
        <p:spPr>
          <a:xfrm rot="16200000">
            <a:off x="8342694" y="734553"/>
            <a:ext cx="359924" cy="457813"/>
          </a:xfrm>
          <a:prstGeom prst="actionButtonReturn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222221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8" name="Espace réservé du contenu 3">
            <a:extLst>
              <a:ext uri="{FF2B5EF4-FFF2-40B4-BE49-F238E27FC236}">
                <a16:creationId xmlns:a16="http://schemas.microsoft.com/office/drawing/2014/main" id="{93012598-12E3-B2CF-9F62-2029E5CBCB3C}"/>
              </a:ext>
            </a:extLst>
          </p:cNvPr>
          <p:cNvSpPr txBox="1">
            <a:spLocks/>
          </p:cNvSpPr>
          <p:nvPr/>
        </p:nvSpPr>
        <p:spPr>
          <a:xfrm>
            <a:off x="1608703" y="4572499"/>
            <a:ext cx="6773297" cy="1698617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342900" indent="-34290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Open Sans" panose="020B0606030504020204" pitchFamily="34" charset="0"/>
              <a:buChar char="&gt;"/>
              <a:defRPr sz="1400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17145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38" indent="-160338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-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75" indent="-155575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76B8C"/>
              </a:buClr>
              <a:buSzTx/>
              <a:buFont typeface="Open Sans" panose="020B0606030504020204" pitchFamily="34" charset="0"/>
              <a:buChar char="&gt;"/>
              <a:tabLst/>
              <a:defRPr/>
            </a:pPr>
            <a:r>
              <a: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Une production de logements collectifs portée majoritairement par la Métropole et le Voironnais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76B8C"/>
              </a:buClr>
              <a:buSzTx/>
              <a:buFont typeface="Open Sans" panose="020B0606030504020204" pitchFamily="34" charset="0"/>
              <a:buChar char="&gt;"/>
              <a:tabLst/>
              <a:defRPr/>
            </a:pPr>
            <a:r>
              <a: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 objectifs de production individuelle respectés dans l’ex-Sud Grenoblois (maxi 60%), le Grésivaudan et le Voironnais (maxi 40%).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76B8C"/>
              </a:buClr>
              <a:buSzTx/>
              <a:buFont typeface="Open Sans" panose="020B0606030504020204" pitchFamily="34" charset="0"/>
              <a:buChar char="&gt;"/>
              <a:tabLst/>
              <a:defRPr/>
            </a:pPr>
            <a:r>
              <a: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Bièvre Isère, Bièvre Est améliorent leur situation par rapport à 2011-2016, et parviennent désormais à atteindre l’objectif fixé par le SCoT (60% maxi d’individuel isolé). SMVIC est très proche d’atteindre également cet objectif.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76B8C"/>
              </a:buClr>
              <a:buSzTx/>
              <a:buFont typeface="Open Sans" panose="020B0606030504020204" pitchFamily="34" charset="0"/>
              <a:buChar char="&gt;"/>
              <a:tabLst/>
              <a:defRPr/>
            </a:pPr>
            <a:r>
              <a: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logement individuel conforte sa prédominance dans le Trièves, mais les objectifs fixés par le SCoT (maxi 70%) ont là aussi été atteints.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7583ACB-9FFB-D151-309D-DF82DDF45DD3}"/>
              </a:ext>
            </a:extLst>
          </p:cNvPr>
          <p:cNvSpPr txBox="1"/>
          <p:nvPr/>
        </p:nvSpPr>
        <p:spPr>
          <a:xfrm>
            <a:off x="691786" y="4550698"/>
            <a:ext cx="910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0799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À retenir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034EF06A-C792-9184-B299-2DF496EA9876}"/>
              </a:ext>
            </a:extLst>
          </p:cNvPr>
          <p:cNvSpPr txBox="1"/>
          <p:nvPr/>
        </p:nvSpPr>
        <p:spPr>
          <a:xfrm>
            <a:off x="6907989" y="4095058"/>
            <a:ext cx="206082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1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 : Sit@del2, logements commencés, traitements OFPI 2022</a:t>
            </a:r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E5139BCA-D027-60FF-E1FA-BAE3E8B42F08}"/>
              </a:ext>
            </a:extLst>
          </p:cNvPr>
          <p:cNvGrpSpPr/>
          <p:nvPr/>
        </p:nvGrpSpPr>
        <p:grpSpPr>
          <a:xfrm>
            <a:off x="7353381" y="3594308"/>
            <a:ext cx="295774" cy="93294"/>
            <a:chOff x="7750946" y="1979911"/>
            <a:chExt cx="421454" cy="132936"/>
          </a:xfrm>
          <a:solidFill>
            <a:schemeClr val="tx1"/>
          </a:solidFill>
        </p:grpSpPr>
        <p:sp>
          <p:nvSpPr>
            <p:cNvPr id="25" name="Triangle isocèle 24">
              <a:extLst>
                <a:ext uri="{FF2B5EF4-FFF2-40B4-BE49-F238E27FC236}">
                  <a16:creationId xmlns:a16="http://schemas.microsoft.com/office/drawing/2014/main" id="{C7646397-D788-B860-FB46-A3A830E6F3A0}"/>
                </a:ext>
              </a:extLst>
            </p:cNvPr>
            <p:cNvSpPr/>
            <p:nvPr/>
          </p:nvSpPr>
          <p:spPr>
            <a:xfrm rot="5400000">
              <a:off x="7750970" y="1979887"/>
              <a:ext cx="128320" cy="128368"/>
            </a:xfrm>
            <a:prstGeom prst="triangle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6" name="Triangle isocèle 25">
              <a:extLst>
                <a:ext uri="{FF2B5EF4-FFF2-40B4-BE49-F238E27FC236}">
                  <a16:creationId xmlns:a16="http://schemas.microsoft.com/office/drawing/2014/main" id="{8EDF68C2-7436-FF30-47B2-9649FE8026BB}"/>
                </a:ext>
              </a:extLst>
            </p:cNvPr>
            <p:cNvSpPr/>
            <p:nvPr/>
          </p:nvSpPr>
          <p:spPr>
            <a:xfrm rot="16200000">
              <a:off x="8044056" y="1984503"/>
              <a:ext cx="128320" cy="128368"/>
            </a:xfrm>
            <a:prstGeom prst="triangle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28" name="ZoneTexte 27">
            <a:extLst>
              <a:ext uri="{FF2B5EF4-FFF2-40B4-BE49-F238E27FC236}">
                <a16:creationId xmlns:a16="http://schemas.microsoft.com/office/drawing/2014/main" id="{D1D18048-1D56-BEF6-1EC0-D891F60243DD}"/>
              </a:ext>
            </a:extLst>
          </p:cNvPr>
          <p:cNvSpPr txBox="1"/>
          <p:nvPr/>
        </p:nvSpPr>
        <p:spPr>
          <a:xfrm>
            <a:off x="7720460" y="3499697"/>
            <a:ext cx="120788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 maxi d’habitat individuel ″isolé″ fixée par le SCoT </a:t>
            </a:r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D06998DB-9FAD-8BFF-0E79-5E9E03D464EC}"/>
              </a:ext>
            </a:extLst>
          </p:cNvPr>
          <p:cNvGrpSpPr/>
          <p:nvPr/>
        </p:nvGrpSpPr>
        <p:grpSpPr>
          <a:xfrm>
            <a:off x="3212076" y="3666780"/>
            <a:ext cx="469377" cy="148052"/>
            <a:chOff x="7750946" y="1979911"/>
            <a:chExt cx="421454" cy="132936"/>
          </a:xfrm>
          <a:solidFill>
            <a:schemeClr val="tx1"/>
          </a:solidFill>
        </p:grpSpPr>
        <p:sp>
          <p:nvSpPr>
            <p:cNvPr id="30" name="Triangle isocèle 29">
              <a:extLst>
                <a:ext uri="{FF2B5EF4-FFF2-40B4-BE49-F238E27FC236}">
                  <a16:creationId xmlns:a16="http://schemas.microsoft.com/office/drawing/2014/main" id="{3F091043-89F6-8042-E401-6C7C77394FCE}"/>
                </a:ext>
              </a:extLst>
            </p:cNvPr>
            <p:cNvSpPr/>
            <p:nvPr/>
          </p:nvSpPr>
          <p:spPr>
            <a:xfrm rot="5400000">
              <a:off x="7750970" y="1979887"/>
              <a:ext cx="128320" cy="128368"/>
            </a:xfrm>
            <a:prstGeom prst="triangle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31" name="Triangle isocèle 30">
              <a:extLst>
                <a:ext uri="{FF2B5EF4-FFF2-40B4-BE49-F238E27FC236}">
                  <a16:creationId xmlns:a16="http://schemas.microsoft.com/office/drawing/2014/main" id="{406C55D7-B641-2467-6109-C0D271A00A81}"/>
                </a:ext>
              </a:extLst>
            </p:cNvPr>
            <p:cNvSpPr/>
            <p:nvPr/>
          </p:nvSpPr>
          <p:spPr>
            <a:xfrm rot="16200000">
              <a:off x="8044056" y="1984503"/>
              <a:ext cx="128320" cy="128368"/>
            </a:xfrm>
            <a:prstGeom prst="triangle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500C65D7-E832-88B8-5D91-C93BA2D5BFAB}"/>
              </a:ext>
            </a:extLst>
          </p:cNvPr>
          <p:cNvGrpSpPr/>
          <p:nvPr/>
        </p:nvGrpSpPr>
        <p:grpSpPr>
          <a:xfrm>
            <a:off x="3895197" y="2864811"/>
            <a:ext cx="469377" cy="148052"/>
            <a:chOff x="7750946" y="1979911"/>
            <a:chExt cx="421454" cy="132936"/>
          </a:xfrm>
          <a:solidFill>
            <a:schemeClr val="tx1"/>
          </a:solidFill>
        </p:grpSpPr>
        <p:sp>
          <p:nvSpPr>
            <p:cNvPr id="33" name="Triangle isocèle 32">
              <a:extLst>
                <a:ext uri="{FF2B5EF4-FFF2-40B4-BE49-F238E27FC236}">
                  <a16:creationId xmlns:a16="http://schemas.microsoft.com/office/drawing/2014/main" id="{B395ADF5-74B7-5735-D9B1-F2F84DC20FE8}"/>
                </a:ext>
              </a:extLst>
            </p:cNvPr>
            <p:cNvSpPr/>
            <p:nvPr/>
          </p:nvSpPr>
          <p:spPr>
            <a:xfrm rot="5400000">
              <a:off x="7750970" y="1979887"/>
              <a:ext cx="128320" cy="128368"/>
            </a:xfrm>
            <a:prstGeom prst="triangle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34" name="Triangle isocèle 33">
              <a:extLst>
                <a:ext uri="{FF2B5EF4-FFF2-40B4-BE49-F238E27FC236}">
                  <a16:creationId xmlns:a16="http://schemas.microsoft.com/office/drawing/2014/main" id="{294F4D25-4A22-5100-9D7D-097E1360FD93}"/>
                </a:ext>
              </a:extLst>
            </p:cNvPr>
            <p:cNvSpPr/>
            <p:nvPr/>
          </p:nvSpPr>
          <p:spPr>
            <a:xfrm rot="16200000">
              <a:off x="8044056" y="1984503"/>
              <a:ext cx="128320" cy="128368"/>
            </a:xfrm>
            <a:prstGeom prst="triangle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0A6F03A3-290A-6CAF-C176-B71E033FA814}"/>
              </a:ext>
            </a:extLst>
          </p:cNvPr>
          <p:cNvGrpSpPr/>
          <p:nvPr/>
        </p:nvGrpSpPr>
        <p:grpSpPr>
          <a:xfrm>
            <a:off x="5904911" y="2859670"/>
            <a:ext cx="469377" cy="148052"/>
            <a:chOff x="7750946" y="1979911"/>
            <a:chExt cx="421454" cy="132936"/>
          </a:xfrm>
          <a:solidFill>
            <a:schemeClr val="tx1"/>
          </a:solidFill>
        </p:grpSpPr>
        <p:sp>
          <p:nvSpPr>
            <p:cNvPr id="36" name="Triangle isocèle 35">
              <a:extLst>
                <a:ext uri="{FF2B5EF4-FFF2-40B4-BE49-F238E27FC236}">
                  <a16:creationId xmlns:a16="http://schemas.microsoft.com/office/drawing/2014/main" id="{B044FA44-28E9-F3A4-6E61-85B6E4490878}"/>
                </a:ext>
              </a:extLst>
            </p:cNvPr>
            <p:cNvSpPr/>
            <p:nvPr/>
          </p:nvSpPr>
          <p:spPr>
            <a:xfrm rot="5400000">
              <a:off x="7750970" y="1979887"/>
              <a:ext cx="128320" cy="128368"/>
            </a:xfrm>
            <a:prstGeom prst="triangle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37" name="Triangle isocèle 36">
              <a:extLst>
                <a:ext uri="{FF2B5EF4-FFF2-40B4-BE49-F238E27FC236}">
                  <a16:creationId xmlns:a16="http://schemas.microsoft.com/office/drawing/2014/main" id="{B406E47E-485E-BFC3-BDF1-AE75839EBB12}"/>
                </a:ext>
              </a:extLst>
            </p:cNvPr>
            <p:cNvSpPr/>
            <p:nvPr/>
          </p:nvSpPr>
          <p:spPr>
            <a:xfrm rot="16200000">
              <a:off x="8044056" y="1984503"/>
              <a:ext cx="128320" cy="128368"/>
            </a:xfrm>
            <a:prstGeom prst="triangle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06433F02-77CD-2132-455B-64F30ED16477}"/>
              </a:ext>
            </a:extLst>
          </p:cNvPr>
          <p:cNvCxnSpPr>
            <a:cxnSpLocks/>
          </p:cNvCxnSpPr>
          <p:nvPr/>
        </p:nvCxnSpPr>
        <p:spPr bwMode="auto">
          <a:xfrm>
            <a:off x="6476574" y="1499873"/>
            <a:ext cx="39757" cy="237241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F1CA2DCB-7D09-63AC-8F3B-BE8A2752B401}"/>
              </a:ext>
            </a:extLst>
          </p:cNvPr>
          <p:cNvGrpSpPr/>
          <p:nvPr/>
        </p:nvGrpSpPr>
        <p:grpSpPr>
          <a:xfrm>
            <a:off x="2536849" y="2379218"/>
            <a:ext cx="469377" cy="148052"/>
            <a:chOff x="7750946" y="1979911"/>
            <a:chExt cx="421454" cy="132936"/>
          </a:xfrm>
          <a:solidFill>
            <a:schemeClr val="tx1"/>
          </a:solidFill>
        </p:grpSpPr>
        <p:sp>
          <p:nvSpPr>
            <p:cNvPr id="43" name="Triangle isocèle 42">
              <a:extLst>
                <a:ext uri="{FF2B5EF4-FFF2-40B4-BE49-F238E27FC236}">
                  <a16:creationId xmlns:a16="http://schemas.microsoft.com/office/drawing/2014/main" id="{14D9CA28-1856-EE3B-800E-4DF0F321C741}"/>
                </a:ext>
              </a:extLst>
            </p:cNvPr>
            <p:cNvSpPr/>
            <p:nvPr/>
          </p:nvSpPr>
          <p:spPr>
            <a:xfrm rot="5400000">
              <a:off x="7750970" y="1979887"/>
              <a:ext cx="128320" cy="128368"/>
            </a:xfrm>
            <a:prstGeom prst="triangle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44" name="Triangle isocèle 43">
              <a:extLst>
                <a:ext uri="{FF2B5EF4-FFF2-40B4-BE49-F238E27FC236}">
                  <a16:creationId xmlns:a16="http://schemas.microsoft.com/office/drawing/2014/main" id="{7AE14B3D-F7B0-BFC5-B758-9238B09A77D4}"/>
                </a:ext>
              </a:extLst>
            </p:cNvPr>
            <p:cNvSpPr/>
            <p:nvPr/>
          </p:nvSpPr>
          <p:spPr>
            <a:xfrm rot="16200000">
              <a:off x="8044056" y="1984503"/>
              <a:ext cx="128320" cy="128368"/>
            </a:xfrm>
            <a:prstGeom prst="triangle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C8A15328-B5E9-6976-DB7C-4CA6EC18E902}"/>
              </a:ext>
            </a:extLst>
          </p:cNvPr>
          <p:cNvGrpSpPr/>
          <p:nvPr/>
        </p:nvGrpSpPr>
        <p:grpSpPr>
          <a:xfrm>
            <a:off x="1876976" y="2374077"/>
            <a:ext cx="469377" cy="148052"/>
            <a:chOff x="7750946" y="1979911"/>
            <a:chExt cx="421454" cy="132936"/>
          </a:xfrm>
          <a:solidFill>
            <a:schemeClr val="tx1"/>
          </a:solidFill>
        </p:grpSpPr>
        <p:sp>
          <p:nvSpPr>
            <p:cNvPr id="46" name="Triangle isocèle 45">
              <a:extLst>
                <a:ext uri="{FF2B5EF4-FFF2-40B4-BE49-F238E27FC236}">
                  <a16:creationId xmlns:a16="http://schemas.microsoft.com/office/drawing/2014/main" id="{1B6EAE76-AFBB-F290-7302-8D8432C39647}"/>
                </a:ext>
              </a:extLst>
            </p:cNvPr>
            <p:cNvSpPr/>
            <p:nvPr/>
          </p:nvSpPr>
          <p:spPr>
            <a:xfrm rot="5400000">
              <a:off x="7750970" y="1979887"/>
              <a:ext cx="128320" cy="128368"/>
            </a:xfrm>
            <a:prstGeom prst="triangle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47" name="Triangle isocèle 46">
              <a:extLst>
                <a:ext uri="{FF2B5EF4-FFF2-40B4-BE49-F238E27FC236}">
                  <a16:creationId xmlns:a16="http://schemas.microsoft.com/office/drawing/2014/main" id="{A82DA47E-9F65-7CBE-7122-88ED709EA07F}"/>
                </a:ext>
              </a:extLst>
            </p:cNvPr>
            <p:cNvSpPr/>
            <p:nvPr/>
          </p:nvSpPr>
          <p:spPr>
            <a:xfrm rot="16200000">
              <a:off x="8044056" y="1984503"/>
              <a:ext cx="128320" cy="128368"/>
            </a:xfrm>
            <a:prstGeom prst="triangle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14D185B9-9E74-6429-DBE7-535DFEF046BC}"/>
              </a:ext>
            </a:extLst>
          </p:cNvPr>
          <p:cNvGrpSpPr/>
          <p:nvPr/>
        </p:nvGrpSpPr>
        <p:grpSpPr>
          <a:xfrm>
            <a:off x="1189755" y="2367689"/>
            <a:ext cx="469377" cy="148052"/>
            <a:chOff x="7750946" y="1979911"/>
            <a:chExt cx="421454" cy="132936"/>
          </a:xfrm>
          <a:solidFill>
            <a:schemeClr val="tx1"/>
          </a:solidFill>
        </p:grpSpPr>
        <p:sp>
          <p:nvSpPr>
            <p:cNvPr id="49" name="Triangle isocèle 48">
              <a:extLst>
                <a:ext uri="{FF2B5EF4-FFF2-40B4-BE49-F238E27FC236}">
                  <a16:creationId xmlns:a16="http://schemas.microsoft.com/office/drawing/2014/main" id="{BED16643-F3E6-C3D0-55EB-DCA6D849DBBA}"/>
                </a:ext>
              </a:extLst>
            </p:cNvPr>
            <p:cNvSpPr/>
            <p:nvPr/>
          </p:nvSpPr>
          <p:spPr>
            <a:xfrm rot="5400000">
              <a:off x="7750970" y="1979887"/>
              <a:ext cx="128320" cy="128368"/>
            </a:xfrm>
            <a:prstGeom prst="triangle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50" name="Triangle isocèle 49">
              <a:extLst>
                <a:ext uri="{FF2B5EF4-FFF2-40B4-BE49-F238E27FC236}">
                  <a16:creationId xmlns:a16="http://schemas.microsoft.com/office/drawing/2014/main" id="{33F2E95F-9F16-A11D-C734-67DCBA55065C}"/>
                </a:ext>
              </a:extLst>
            </p:cNvPr>
            <p:cNvSpPr/>
            <p:nvPr/>
          </p:nvSpPr>
          <p:spPr>
            <a:xfrm rot="16200000">
              <a:off x="8044056" y="1984503"/>
              <a:ext cx="128320" cy="128368"/>
            </a:xfrm>
            <a:prstGeom prst="triangle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8F258D4D-1AF0-92A6-2F1C-98E42F0A559F}"/>
              </a:ext>
            </a:extLst>
          </p:cNvPr>
          <p:cNvGrpSpPr/>
          <p:nvPr/>
        </p:nvGrpSpPr>
        <p:grpSpPr>
          <a:xfrm>
            <a:off x="4564049" y="2366384"/>
            <a:ext cx="469377" cy="148052"/>
            <a:chOff x="7750946" y="1979911"/>
            <a:chExt cx="421454" cy="132936"/>
          </a:xfrm>
          <a:solidFill>
            <a:schemeClr val="tx1"/>
          </a:solidFill>
        </p:grpSpPr>
        <p:sp>
          <p:nvSpPr>
            <p:cNvPr id="52" name="Triangle isocèle 51">
              <a:extLst>
                <a:ext uri="{FF2B5EF4-FFF2-40B4-BE49-F238E27FC236}">
                  <a16:creationId xmlns:a16="http://schemas.microsoft.com/office/drawing/2014/main" id="{B8162E51-A0B4-429C-1440-B2484113FC18}"/>
                </a:ext>
              </a:extLst>
            </p:cNvPr>
            <p:cNvSpPr/>
            <p:nvPr/>
          </p:nvSpPr>
          <p:spPr>
            <a:xfrm rot="5400000">
              <a:off x="7750970" y="1979887"/>
              <a:ext cx="128320" cy="128368"/>
            </a:xfrm>
            <a:prstGeom prst="triangle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53" name="Triangle isocèle 52">
              <a:extLst>
                <a:ext uri="{FF2B5EF4-FFF2-40B4-BE49-F238E27FC236}">
                  <a16:creationId xmlns:a16="http://schemas.microsoft.com/office/drawing/2014/main" id="{0FAE9A10-F5F1-46E7-3321-111E543426A8}"/>
                </a:ext>
              </a:extLst>
            </p:cNvPr>
            <p:cNvSpPr/>
            <p:nvPr/>
          </p:nvSpPr>
          <p:spPr>
            <a:xfrm rot="16200000">
              <a:off x="8044056" y="1984503"/>
              <a:ext cx="128320" cy="128368"/>
            </a:xfrm>
            <a:prstGeom prst="triangle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42646243-6918-DD39-DD8F-B6D46771E4B9}"/>
              </a:ext>
            </a:extLst>
          </p:cNvPr>
          <p:cNvGrpSpPr/>
          <p:nvPr/>
        </p:nvGrpSpPr>
        <p:grpSpPr>
          <a:xfrm>
            <a:off x="5237620" y="2159420"/>
            <a:ext cx="469377" cy="148052"/>
            <a:chOff x="7750946" y="1979911"/>
            <a:chExt cx="421454" cy="132936"/>
          </a:xfrm>
          <a:solidFill>
            <a:schemeClr val="tx1"/>
          </a:solidFill>
        </p:grpSpPr>
        <p:sp>
          <p:nvSpPr>
            <p:cNvPr id="55" name="Triangle isocèle 54">
              <a:extLst>
                <a:ext uri="{FF2B5EF4-FFF2-40B4-BE49-F238E27FC236}">
                  <a16:creationId xmlns:a16="http://schemas.microsoft.com/office/drawing/2014/main" id="{EEDC1705-B5ED-00AD-52BA-72D82879930C}"/>
                </a:ext>
              </a:extLst>
            </p:cNvPr>
            <p:cNvSpPr/>
            <p:nvPr/>
          </p:nvSpPr>
          <p:spPr>
            <a:xfrm rot="5400000">
              <a:off x="7750970" y="1979887"/>
              <a:ext cx="128320" cy="128368"/>
            </a:xfrm>
            <a:prstGeom prst="triangle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56" name="Triangle isocèle 55">
              <a:extLst>
                <a:ext uri="{FF2B5EF4-FFF2-40B4-BE49-F238E27FC236}">
                  <a16:creationId xmlns:a16="http://schemas.microsoft.com/office/drawing/2014/main" id="{C3ACEB65-ADFC-287E-E4D4-AD3B0A063ED9}"/>
                </a:ext>
              </a:extLst>
            </p:cNvPr>
            <p:cNvSpPr/>
            <p:nvPr/>
          </p:nvSpPr>
          <p:spPr>
            <a:xfrm rot="16200000">
              <a:off x="8044056" y="1984503"/>
              <a:ext cx="128320" cy="128368"/>
            </a:xfrm>
            <a:prstGeom prst="triangle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pic>
        <p:nvPicPr>
          <p:cNvPr id="58" name="Image 57">
            <a:extLst>
              <a:ext uri="{FF2B5EF4-FFF2-40B4-BE49-F238E27FC236}">
                <a16:creationId xmlns:a16="http://schemas.microsoft.com/office/drawing/2014/main" id="{B2E5F22B-2B12-C25C-C399-822592F7F5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1230" y="4116341"/>
            <a:ext cx="351935" cy="315707"/>
          </a:xfrm>
          <a:prstGeom prst="rect">
            <a:avLst/>
          </a:prstGeom>
        </p:spPr>
      </p:pic>
      <p:pic>
        <p:nvPicPr>
          <p:cNvPr id="59" name="Image 58">
            <a:extLst>
              <a:ext uri="{FF2B5EF4-FFF2-40B4-BE49-F238E27FC236}">
                <a16:creationId xmlns:a16="http://schemas.microsoft.com/office/drawing/2014/main" id="{AF2DF47D-FD8B-61B7-1C68-26E76E0E326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9434" y="4116341"/>
            <a:ext cx="351935" cy="315707"/>
          </a:xfrm>
          <a:prstGeom prst="rect">
            <a:avLst/>
          </a:prstGeom>
        </p:spPr>
      </p:pic>
      <p:pic>
        <p:nvPicPr>
          <p:cNvPr id="60" name="Image 59">
            <a:extLst>
              <a:ext uri="{FF2B5EF4-FFF2-40B4-BE49-F238E27FC236}">
                <a16:creationId xmlns:a16="http://schemas.microsoft.com/office/drawing/2014/main" id="{F2D7FC63-779F-38ED-1F66-863D329466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808" y="4239447"/>
            <a:ext cx="351935" cy="315707"/>
          </a:xfrm>
          <a:prstGeom prst="rect">
            <a:avLst/>
          </a:prstGeom>
        </p:spPr>
      </p:pic>
      <p:pic>
        <p:nvPicPr>
          <p:cNvPr id="61" name="Image 60">
            <a:extLst>
              <a:ext uri="{FF2B5EF4-FFF2-40B4-BE49-F238E27FC236}">
                <a16:creationId xmlns:a16="http://schemas.microsoft.com/office/drawing/2014/main" id="{2D965A67-FF3C-7130-DB47-C2B5DDFC8F6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6680" y="4128789"/>
            <a:ext cx="351935" cy="315707"/>
          </a:xfrm>
          <a:prstGeom prst="rect">
            <a:avLst/>
          </a:prstGeom>
        </p:spPr>
      </p:pic>
      <p:pic>
        <p:nvPicPr>
          <p:cNvPr id="62" name="Image 61">
            <a:extLst>
              <a:ext uri="{FF2B5EF4-FFF2-40B4-BE49-F238E27FC236}">
                <a16:creationId xmlns:a16="http://schemas.microsoft.com/office/drawing/2014/main" id="{CEF06966-8B5C-1625-1684-B5DFA7C84F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0138" y="4141237"/>
            <a:ext cx="351935" cy="315707"/>
          </a:xfrm>
          <a:prstGeom prst="rect">
            <a:avLst/>
          </a:prstGeom>
        </p:spPr>
      </p:pic>
      <p:pic>
        <p:nvPicPr>
          <p:cNvPr id="63" name="Image 62">
            <a:extLst>
              <a:ext uri="{FF2B5EF4-FFF2-40B4-BE49-F238E27FC236}">
                <a16:creationId xmlns:a16="http://schemas.microsoft.com/office/drawing/2014/main" id="{5A3811D9-DAF6-6C2D-C9A0-84EA49986FE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2158" y="4137558"/>
            <a:ext cx="351935" cy="315707"/>
          </a:xfrm>
          <a:prstGeom prst="rect">
            <a:avLst/>
          </a:prstGeom>
        </p:spPr>
      </p:pic>
      <p:pic>
        <p:nvPicPr>
          <p:cNvPr id="65" name="Image 64">
            <a:extLst>
              <a:ext uri="{FF2B5EF4-FFF2-40B4-BE49-F238E27FC236}">
                <a16:creationId xmlns:a16="http://schemas.microsoft.com/office/drawing/2014/main" id="{E35FDC6E-8DE8-98CB-E18A-E511CC20C84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7230" y="4095950"/>
            <a:ext cx="344604" cy="35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296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0D13FA-F39F-F8FC-5648-DA9041674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</a:t>
            </a:r>
            <a:r>
              <a:rPr lang="fr-FR" sz="2000"/>
              <a:t>’offre en logements permet-elle de répondre aux besoins ?</a:t>
            </a:r>
            <a:br>
              <a:rPr lang="fr-FR"/>
            </a:br>
            <a:r>
              <a:rPr lang="fr-FR"/>
              <a:t>Principaux enseignements du bilan </a:t>
            </a:r>
            <a:r>
              <a:rPr lang="fr-FR" u="sng"/>
              <a:t>2023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B296D01-05C6-E0BF-C081-0C9C6317C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9DF981-C277-4BD7-B90D-03A39C1D235D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83189C5-76FF-B2C8-498C-82B7335313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499" y="9579"/>
            <a:ext cx="766753" cy="254850"/>
          </a:xfrm>
          <a:prstGeom prst="rect">
            <a:avLst/>
          </a:prstGeom>
          <a:ln>
            <a:noFill/>
          </a:ln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232584C0-5DF0-EEC1-F6C6-81AAB9644B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6012" y="1633739"/>
            <a:ext cx="2759173" cy="141730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6BD837A2-AB0E-C8DA-0947-29BC6C77A8D8}"/>
              </a:ext>
            </a:extLst>
          </p:cNvPr>
          <p:cNvSpPr txBox="1"/>
          <p:nvPr/>
        </p:nvSpPr>
        <p:spPr>
          <a:xfrm>
            <a:off x="874799" y="1302865"/>
            <a:ext cx="482561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marR="0" lvl="0" indent="-3603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Une progression globale de l’offre en logements sociaux, avec de fortes disparités spatiales</a:t>
            </a:r>
          </a:p>
          <a:p>
            <a:pPr marL="3603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 2021, le taux de logements sociaux est de 16,8%, soit </a:t>
            </a: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+ 1 point sur 6 ans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L’essentiel de la production s’est concentré dans les territoires soumis aux objectifs de la loi </a:t>
            </a: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SRU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60363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L’agglomération grenobloise et le Voironnais sont ainsi les seuls secteurs à atteindre l’objectif qui leur avait été fixé par le SCoT.</a:t>
            </a:r>
          </a:p>
        </p:txBody>
      </p:sp>
      <p:pic>
        <p:nvPicPr>
          <p:cNvPr id="21" name="Image 20">
            <a:hlinkClick r:id="rId4" action="ppaction://hlinksldjump"/>
            <a:extLst>
              <a:ext uri="{FF2B5EF4-FFF2-40B4-BE49-F238E27FC236}">
                <a16:creationId xmlns:a16="http://schemas.microsoft.com/office/drawing/2014/main" id="{E65C2297-26B2-D4F9-B815-35E49CC6252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9932" y="2853407"/>
            <a:ext cx="581106" cy="585869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9C3081DE-8719-896C-2B0F-45D56F082C0E}"/>
              </a:ext>
            </a:extLst>
          </p:cNvPr>
          <p:cNvSpPr txBox="1"/>
          <p:nvPr/>
        </p:nvSpPr>
        <p:spPr>
          <a:xfrm>
            <a:off x="7253828" y="3248675"/>
            <a:ext cx="14302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Voir l’analyse détaillée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5D5E65E-D31D-720E-8E30-D3AB7188A0CD}"/>
              </a:ext>
            </a:extLst>
          </p:cNvPr>
          <p:cNvSpPr txBox="1"/>
          <p:nvPr/>
        </p:nvSpPr>
        <p:spPr>
          <a:xfrm>
            <a:off x="874800" y="3085200"/>
            <a:ext cx="5584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part de logements sociaux est à la baisse dans trois territoires :</a:t>
            </a:r>
          </a:p>
          <a:p>
            <a:pPr marL="3603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Grésivaudan, Saint-Marcellin Vercors Isère Communauté et </a:t>
            </a: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Trièves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3AD1ADC4-454C-C19F-FFB1-07D4656134D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779" y="3827775"/>
            <a:ext cx="2514493" cy="134374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5" name="Image 24">
            <a:hlinkClick r:id="rId7" action="ppaction://hlinksldjump"/>
            <a:extLst>
              <a:ext uri="{FF2B5EF4-FFF2-40B4-BE49-F238E27FC236}">
                <a16:creationId xmlns:a16="http://schemas.microsoft.com/office/drawing/2014/main" id="{B8164A61-F6A7-9A67-760A-7C12EDADE6C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5248" y="4822330"/>
            <a:ext cx="581106" cy="585869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BF1AB83B-E9D0-BC93-4629-1B39D947DC3E}"/>
              </a:ext>
            </a:extLst>
          </p:cNvPr>
          <p:cNvSpPr txBox="1"/>
          <p:nvPr/>
        </p:nvSpPr>
        <p:spPr>
          <a:xfrm>
            <a:off x="1605563" y="5251451"/>
            <a:ext cx="2120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Voir l’analyse détaillée concernant le volume des transactions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2CB4FB02-0DDD-86DB-5C5E-653F3F7FA808}"/>
              </a:ext>
            </a:extLst>
          </p:cNvPr>
          <p:cNvSpPr txBox="1"/>
          <p:nvPr/>
        </p:nvSpPr>
        <p:spPr>
          <a:xfrm>
            <a:off x="3864491" y="3792760"/>
            <a:ext cx="4917559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marR="0" lvl="0" indent="-3603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volume des transactions et les prix de l’immobilier de nouveau à la hausse</a:t>
            </a: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603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Après l’accalmie de la période 2012-2016, le marché de l’immobilier s’est redynamisé, tant par les volumes de transactions que par les prix des maisons.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7283A78C-79A2-09D1-1263-5F8ECE1F770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2748" y="5200096"/>
            <a:ext cx="2277737" cy="107500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9" name="Image 28">
            <a:hlinkClick r:id="rId9" action="ppaction://hlinksldjump"/>
            <a:extLst>
              <a:ext uri="{FF2B5EF4-FFF2-40B4-BE49-F238E27FC236}">
                <a16:creationId xmlns:a16="http://schemas.microsoft.com/office/drawing/2014/main" id="{CD3B5119-B89C-0490-8268-B67633B9C2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9932" y="5877342"/>
            <a:ext cx="581106" cy="585869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4DB577FC-ECDA-D044-98E4-F98A1287BF47}"/>
              </a:ext>
            </a:extLst>
          </p:cNvPr>
          <p:cNvSpPr txBox="1"/>
          <p:nvPr/>
        </p:nvSpPr>
        <p:spPr>
          <a:xfrm>
            <a:off x="5119624" y="6306463"/>
            <a:ext cx="35909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Voir l’analyse détaillée concernant les prix de l’immobilier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47E54D32-27D9-B2D2-3F54-5901D42DBD50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0" y="5200096"/>
            <a:ext cx="1904775" cy="107500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32" name="ZoneTexte 13">
            <a:extLst>
              <a:ext uri="{FF2B5EF4-FFF2-40B4-BE49-F238E27FC236}">
                <a16:creationId xmlns:a16="http://schemas.microsoft.com/office/drawing/2014/main" id="{4526B5B6-2CAF-5D1E-A7F1-109692C18A46}"/>
              </a:ext>
            </a:extLst>
          </p:cNvPr>
          <p:cNvSpPr txBox="1"/>
          <p:nvPr/>
        </p:nvSpPr>
        <p:spPr>
          <a:xfrm>
            <a:off x="8221541" y="343647"/>
            <a:ext cx="744986" cy="641619"/>
          </a:xfrm>
          <a:prstGeom prst="rect">
            <a:avLst/>
          </a:prstGeom>
          <a:noFill/>
        </p:spPr>
        <p:txBody>
          <a:bodyPr wrap="square" numCol="1" rtlCol="0">
            <a:prstTxWarp prst="textDeflateInflateDeflat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solidFill>
                    <a:srgbClr val="961B2E"/>
                  </a:solidFill>
                </a:ln>
                <a:solidFill>
                  <a:srgbClr val="961B2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Bilan SCoT 2024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053226B2-7C53-0E94-E549-4F9F2D8946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57950" y="25318"/>
            <a:ext cx="1655762" cy="290512"/>
          </a:xfrm>
        </p:spPr>
        <p:txBody>
          <a:bodyPr/>
          <a:lstStyle/>
          <a:p>
            <a:r>
              <a:rPr lang="fr-FR"/>
              <a:t>CS du 20 décembre 2023</a:t>
            </a:r>
          </a:p>
        </p:txBody>
      </p:sp>
    </p:spTree>
    <p:extLst>
      <p:ext uri="{BB962C8B-B14F-4D97-AF65-F5344CB8AC3E}">
        <p14:creationId xmlns:p14="http://schemas.microsoft.com/office/powerpoint/2010/main" val="61802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CFB7F8C0-5520-D84C-6FE1-B17FBE2E2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800" y="320400"/>
            <a:ext cx="7297600" cy="347846"/>
          </a:xfrm>
        </p:spPr>
        <p:txBody>
          <a:bodyPr/>
          <a:lstStyle/>
          <a:p>
            <a:r>
              <a:rPr lang="fr-FR" sz="1400" b="0"/>
              <a:t>Evolution de l’offre en logements sociaux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878A646-2BD7-F85B-4F8C-CE8FFA1872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/>
              <a:t>Eléments d’analyse détaillée </a:t>
            </a:r>
            <a:r>
              <a:rPr lang="fr-FR" b="0"/>
              <a:t>– habitat • emploi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FED87EA-9E44-F7EC-2EAD-1C2DEDDD2489}"/>
              </a:ext>
            </a:extLst>
          </p:cNvPr>
          <p:cNvSpPr txBox="1"/>
          <p:nvPr/>
        </p:nvSpPr>
        <p:spPr>
          <a:xfrm>
            <a:off x="8247548" y="1123544"/>
            <a:ext cx="5629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retour</a:t>
            </a:r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48B3C6A7-7795-B7B2-BD96-458EC2E057FD}"/>
              </a:ext>
            </a:extLst>
          </p:cNvPr>
          <p:cNvGraphicFramePr>
            <a:graphicFrameLocks/>
          </p:cNvGraphicFramePr>
          <p:nvPr/>
        </p:nvGraphicFramePr>
        <p:xfrm>
          <a:off x="686108" y="885213"/>
          <a:ext cx="7917693" cy="3586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1783E92E-AEC9-23E1-FEE1-98A64CE9AC6D}"/>
              </a:ext>
            </a:extLst>
          </p:cNvPr>
          <p:cNvSpPr txBox="1"/>
          <p:nvPr/>
        </p:nvSpPr>
        <p:spPr>
          <a:xfrm rot="16200000">
            <a:off x="6672566" y="4229816"/>
            <a:ext cx="3712937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1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Sources : Insee RP 2013 et 2019 / RPLS (DREAL agrégé) 2015 et 2021</a:t>
            </a:r>
          </a:p>
        </p:txBody>
      </p:sp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id="{EA8D486F-388A-9FF6-8D4F-02469A01CB0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86108" y="4635645"/>
            <a:ext cx="7607641" cy="1644549"/>
          </a:xfrm>
          <a:noFill/>
          <a:ln>
            <a:noFill/>
          </a:ln>
        </p:spPr>
        <p:txBody>
          <a:bodyPr/>
          <a:lstStyle/>
          <a:p>
            <a:pPr indent="-166688"/>
            <a:r>
              <a:rPr lang="fr-FR" sz="1200">
                <a:solidFill>
                  <a:schemeClr val="tx1"/>
                </a:solidFill>
              </a:rPr>
              <a:t>En 2021, le taux de logements sociaux est de </a:t>
            </a:r>
            <a:r>
              <a:rPr lang="fr-FR" sz="1200" b="1">
                <a:solidFill>
                  <a:schemeClr val="tx1"/>
                </a:solidFill>
              </a:rPr>
              <a:t>16,8 % dans l’ensemble du SCOT</a:t>
            </a:r>
            <a:r>
              <a:rPr lang="fr-FR" sz="1200">
                <a:solidFill>
                  <a:schemeClr val="tx1"/>
                </a:solidFill>
              </a:rPr>
              <a:t>, en hausse de 1 point par rapport à 2015</a:t>
            </a:r>
          </a:p>
          <a:p>
            <a:pPr indent="-166688"/>
            <a:r>
              <a:rPr lang="fr-FR" sz="1200">
                <a:solidFill>
                  <a:schemeClr val="tx1"/>
                </a:solidFill>
              </a:rPr>
              <a:t>GAM (hors Sud grenoblois) compte le plus de logements sociaux (41 500 en 2021) et le plus fort taux (21,2 %) </a:t>
            </a:r>
          </a:p>
          <a:p>
            <a:pPr indent="-166688"/>
            <a:r>
              <a:rPr lang="fr-FR" sz="1200">
                <a:solidFill>
                  <a:schemeClr val="tx1"/>
                </a:solidFill>
              </a:rPr>
              <a:t>L’ensemble de GAM, ainsi que le Voironnais, ont connu une forte augmentation de leur taux de LLS</a:t>
            </a:r>
          </a:p>
          <a:p>
            <a:pPr indent="-166688"/>
            <a:r>
              <a:rPr lang="fr-FR" sz="1200">
                <a:solidFill>
                  <a:schemeClr val="tx1"/>
                </a:solidFill>
              </a:rPr>
              <a:t>À l’opposé, le Grésivaudan, SMVIC et le Trièves ont vu leurs résidences principales augmenter plus fortement que leurs LLS, ce qui fait baisser leur taux de logements sociaux</a:t>
            </a:r>
          </a:p>
        </p:txBody>
      </p:sp>
      <p:sp>
        <p:nvSpPr>
          <p:cNvPr id="7" name="Bouton d'action : Retour 6">
            <a:hlinkClick r:id="rId3" action="ppaction://hlinksldjump"/>
            <a:extLst>
              <a:ext uri="{FF2B5EF4-FFF2-40B4-BE49-F238E27FC236}">
                <a16:creationId xmlns:a16="http://schemas.microsoft.com/office/drawing/2014/main" id="{F7259CA8-68DE-C19C-C338-01E6B4D4A846}"/>
              </a:ext>
            </a:extLst>
          </p:cNvPr>
          <p:cNvSpPr/>
          <p:nvPr/>
        </p:nvSpPr>
        <p:spPr>
          <a:xfrm rot="16200000">
            <a:off x="8342694" y="714675"/>
            <a:ext cx="359924" cy="457813"/>
          </a:xfrm>
          <a:prstGeom prst="actionButtonReturn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222221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2326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CFB7F8C0-5520-D84C-6FE1-B17FBE2E2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800" y="320400"/>
            <a:ext cx="7297600" cy="347846"/>
          </a:xfrm>
        </p:spPr>
        <p:txBody>
          <a:bodyPr/>
          <a:lstStyle/>
          <a:p>
            <a:r>
              <a:rPr lang="fr-FR" sz="1400" b="0"/>
              <a:t>Evolution des volumes de transactions immobilières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878A646-2BD7-F85B-4F8C-CE8FFA1872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/>
              <a:t>Eléments d’analyse détaillée </a:t>
            </a:r>
            <a:r>
              <a:rPr lang="fr-FR" b="0"/>
              <a:t>– habitat • emploi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FED87EA-9E44-F7EC-2EAD-1C2DEDDD2489}"/>
              </a:ext>
            </a:extLst>
          </p:cNvPr>
          <p:cNvSpPr txBox="1"/>
          <p:nvPr/>
        </p:nvSpPr>
        <p:spPr>
          <a:xfrm>
            <a:off x="8247548" y="1123544"/>
            <a:ext cx="5629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retour</a:t>
            </a:r>
          </a:p>
        </p:txBody>
      </p:sp>
      <p:sp>
        <p:nvSpPr>
          <p:cNvPr id="7" name="Bouton d'action : Retour 6">
            <a:hlinkClick r:id="rId2" action="ppaction://hlinksldjump"/>
            <a:extLst>
              <a:ext uri="{FF2B5EF4-FFF2-40B4-BE49-F238E27FC236}">
                <a16:creationId xmlns:a16="http://schemas.microsoft.com/office/drawing/2014/main" id="{F7259CA8-68DE-C19C-C338-01E6B4D4A846}"/>
              </a:ext>
            </a:extLst>
          </p:cNvPr>
          <p:cNvSpPr/>
          <p:nvPr/>
        </p:nvSpPr>
        <p:spPr>
          <a:xfrm rot="16200000">
            <a:off x="8342694" y="714675"/>
            <a:ext cx="359924" cy="457813"/>
          </a:xfrm>
          <a:prstGeom prst="actionButtonReturn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222221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795AE44-3517-5568-CFD8-9652A0DEE6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9673" y="1231361"/>
            <a:ext cx="3772327" cy="223143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8016185-78E8-8958-F4E8-CC0634BB889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3504" y="3947712"/>
            <a:ext cx="3848496" cy="2231437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63E75A7E-E131-7E26-885A-B8503622D054}"/>
              </a:ext>
            </a:extLst>
          </p:cNvPr>
          <p:cNvSpPr txBox="1"/>
          <p:nvPr/>
        </p:nvSpPr>
        <p:spPr>
          <a:xfrm>
            <a:off x="2647752" y="908022"/>
            <a:ext cx="4344990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222221">
                    <a:lumMod val="75000"/>
                    <a:lumOff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Evolution des volumes de transaction d’appartements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0A0AED5-CC4E-ABBF-4E3A-C84AF7409530}"/>
              </a:ext>
            </a:extLst>
          </p:cNvPr>
          <p:cNvSpPr txBox="1"/>
          <p:nvPr/>
        </p:nvSpPr>
        <p:spPr>
          <a:xfrm>
            <a:off x="2647751" y="3604855"/>
            <a:ext cx="4344989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222221">
                    <a:lumMod val="75000"/>
                    <a:lumOff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Evolution des volumes de transaction de maisons</a:t>
            </a:r>
          </a:p>
        </p:txBody>
      </p:sp>
      <p:sp>
        <p:nvSpPr>
          <p:cNvPr id="17" name="Espace réservé du contenu 3">
            <a:extLst>
              <a:ext uri="{FF2B5EF4-FFF2-40B4-BE49-F238E27FC236}">
                <a16:creationId xmlns:a16="http://schemas.microsoft.com/office/drawing/2014/main" id="{1980B467-AE9C-06E4-75AA-66AB14BEB33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751580" y="1369765"/>
            <a:ext cx="4058943" cy="695471"/>
          </a:xfrm>
        </p:spPr>
        <p:txBody>
          <a:bodyPr/>
          <a:lstStyle/>
          <a:p>
            <a:pPr marL="273050" indent="-273050"/>
            <a:r>
              <a:rPr lang="fr-FR" sz="1150">
                <a:solidFill>
                  <a:schemeClr val="tx1"/>
                </a:solidFill>
              </a:rPr>
              <a:t>Près de 5 000 appartements vendus chaque année dans le territoire de la </a:t>
            </a:r>
            <a:r>
              <a:rPr lang="fr-FR" sz="1150" err="1">
                <a:solidFill>
                  <a:schemeClr val="tx1"/>
                </a:solidFill>
              </a:rPr>
              <a:t>GReG</a:t>
            </a:r>
            <a:r>
              <a:rPr lang="fr-FR" sz="1150">
                <a:solidFill>
                  <a:schemeClr val="tx1"/>
                </a:solidFill>
              </a:rPr>
              <a:t> depuis 2017 </a:t>
            </a:r>
            <a:r>
              <a:rPr lang="fr-FR" sz="1100">
                <a:solidFill>
                  <a:schemeClr val="tx1"/>
                </a:solidFill>
              </a:rPr>
              <a:t>(bien plus que sur la période précédente : 3 600 ventes annuelles)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BCA45E97-A7D4-B068-14CE-7D7E0CABCA6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2740" y="2065236"/>
            <a:ext cx="1817783" cy="1255001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22" name="Espace réservé du contenu 3">
            <a:extLst>
              <a:ext uri="{FF2B5EF4-FFF2-40B4-BE49-F238E27FC236}">
                <a16:creationId xmlns:a16="http://schemas.microsoft.com/office/drawing/2014/main" id="{BAD711B1-07A2-C2C6-61F4-D8D0BD513355}"/>
              </a:ext>
            </a:extLst>
          </p:cNvPr>
          <p:cNvSpPr txBox="1">
            <a:spLocks/>
          </p:cNvSpPr>
          <p:nvPr/>
        </p:nvSpPr>
        <p:spPr>
          <a:xfrm>
            <a:off x="4751580" y="2008179"/>
            <a:ext cx="2115460" cy="1135813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342900" indent="-34290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Open Sans" panose="020B0606030504020204" pitchFamily="34" charset="0"/>
              <a:buChar char="&gt;"/>
              <a:defRPr sz="1400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17145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38" indent="-160338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-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75" indent="-155575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SzTx/>
              <a:buFont typeface="Open Sans" panose="020B0606030504020204" pitchFamily="34" charset="0"/>
              <a:buChar char="&gt;"/>
              <a:tabLst/>
              <a:defRPr/>
            </a:pPr>
            <a:r>
              <a:rPr kumimoji="0" lang="fr-FR" sz="1150" b="0" i="0" u="none" strike="noStrike" kern="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Près de 80% concerne </a:t>
            </a:r>
            <a:r>
              <a:rPr kumimoji="0" lang="fr-FR" sz="1150" b="0" i="0" u="none" strike="noStrike" kern="0" cap="none" spc="-5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Grenoble Alpes Métropole </a:t>
            </a:r>
            <a:r>
              <a:rPr kumimoji="0" lang="fr-FR" sz="1150" b="0" i="0" u="none" strike="noStrike" kern="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 10% le Grésivaudan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SzTx/>
              <a:buFont typeface="Open Sans" panose="020B0606030504020204" pitchFamily="34" charset="0"/>
              <a:buChar char="&gt;"/>
              <a:tabLst/>
              <a:defRPr/>
            </a:pPr>
            <a:r>
              <a:rPr kumimoji="0" lang="fr-FR" sz="1150" b="0" i="0" u="none" strike="noStrike" kern="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répartition des ventes par EPCI évolue peu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7A468D17-3937-4D12-7EC5-6B2F384938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8731" y="3462798"/>
            <a:ext cx="820342" cy="125500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5" name="Espace réservé du contenu 3">
            <a:extLst>
              <a:ext uri="{FF2B5EF4-FFF2-40B4-BE49-F238E27FC236}">
                <a16:creationId xmlns:a16="http://schemas.microsoft.com/office/drawing/2014/main" id="{13ADE300-F802-7518-E13D-5CA98AF098A0}"/>
              </a:ext>
            </a:extLst>
          </p:cNvPr>
          <p:cNvSpPr txBox="1">
            <a:spLocks/>
          </p:cNvSpPr>
          <p:nvPr/>
        </p:nvSpPr>
        <p:spPr>
          <a:xfrm>
            <a:off x="4572000" y="4095961"/>
            <a:ext cx="4348264" cy="1854017"/>
          </a:xfrm>
          <a:prstGeom prst="rect">
            <a:avLst/>
          </a:prstGeom>
          <a:solidFill>
            <a:schemeClr val="bg1"/>
          </a:solidFill>
        </p:spPr>
        <p:txBody>
          <a:bodyPr vert="horz" lIns="36000" tIns="36000" rIns="36000" bIns="36000"/>
          <a:lstStyle>
            <a:lvl1pPr marL="342900" indent="-34290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Open Sans" panose="020B0606030504020204" pitchFamily="34" charset="0"/>
              <a:buChar char="&gt;"/>
              <a:defRPr sz="1400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17145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38" indent="-160338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-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75" indent="-155575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SzTx/>
              <a:buFont typeface="Open Sans" panose="020B0606030504020204" pitchFamily="34" charset="0"/>
              <a:buChar char="&gt;"/>
              <a:tabLst/>
              <a:defRPr/>
            </a:pPr>
            <a:r>
              <a: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Près de 3 000 maisons sont vendues chaque année dans le SCoT depuis 2017 (contre 2 100/an sur la période 2012-2016)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SzTx/>
              <a:buFont typeface="Open Sans" panose="020B0606030504020204" pitchFamily="34" charset="0"/>
              <a:buChar char="&gt;"/>
              <a:tabLst/>
              <a:defRPr/>
            </a:pPr>
            <a:r>
              <a: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marché de la maison en hausse dans tous les EPCI, mais des évolutions plus ou moins marquées selon les territoires : </a:t>
            </a:r>
          </a:p>
          <a:p>
            <a:pPr marL="541338" marR="0" lvl="1" indent="-17145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222221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050" b="0" i="0" u="none" strike="noStrike" kern="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poids de la CAPV sur le marché du SCoT tend à diminuer </a:t>
            </a:r>
            <a:r>
              <a:rPr kumimoji="0" lang="fr-FR" sz="1000" b="0" i="0" u="none" strike="noStrike" kern="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(les ventes de maisons de la CAPV représentaient 21 % du SCoT durant la période  2007-2011, contre 18 % en 2017-2021)</a:t>
            </a:r>
          </a:p>
          <a:p>
            <a:pPr marL="541338" marR="0" lvl="1" indent="-17145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222221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050" b="0" i="0" u="none" strike="noStrike" kern="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 au bénéfice de la Métropole (29 % aujourd’hui, contre 27 % sur la 1</a:t>
            </a:r>
            <a:r>
              <a:rPr kumimoji="0" lang="fr-FR" sz="1050" b="0" i="0" u="none" strike="noStrike" kern="0" cap="none" spc="0" normalizeH="0" baseline="3000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ère</a:t>
            </a:r>
            <a:r>
              <a:rPr kumimoji="0" lang="fr-FR" sz="1050" b="0" i="0" u="none" strike="noStrike" kern="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période) et de Bièvre Isère (15 % contre 13 %)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18B66A8-8126-F25A-CF6B-5A26BAAFACC1}"/>
              </a:ext>
            </a:extLst>
          </p:cNvPr>
          <p:cNvSpPr txBox="1"/>
          <p:nvPr/>
        </p:nvSpPr>
        <p:spPr>
          <a:xfrm>
            <a:off x="5227032" y="6094381"/>
            <a:ext cx="3583491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1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 : Perval 2006-2021, traitements OFPI 2022</a:t>
            </a:r>
          </a:p>
        </p:txBody>
      </p:sp>
    </p:spTree>
    <p:extLst>
      <p:ext uri="{BB962C8B-B14F-4D97-AF65-F5344CB8AC3E}">
        <p14:creationId xmlns:p14="http://schemas.microsoft.com/office/powerpoint/2010/main" val="4060569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CFB7F8C0-5520-D84C-6FE1-B17FBE2E2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800" y="320400"/>
            <a:ext cx="7297600" cy="347846"/>
          </a:xfrm>
        </p:spPr>
        <p:txBody>
          <a:bodyPr/>
          <a:lstStyle/>
          <a:p>
            <a:r>
              <a:rPr lang="fr-FR" sz="1400" b="0"/>
              <a:t>Evolution des prix immobiliers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878A646-2BD7-F85B-4F8C-CE8FFA1872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/>
              <a:t>Eléments d’analyse détaillée </a:t>
            </a:r>
            <a:r>
              <a:rPr lang="fr-FR" b="0"/>
              <a:t>– habitat • emploi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FED87EA-9E44-F7EC-2EAD-1C2DEDDD2489}"/>
              </a:ext>
            </a:extLst>
          </p:cNvPr>
          <p:cNvSpPr txBox="1"/>
          <p:nvPr/>
        </p:nvSpPr>
        <p:spPr>
          <a:xfrm>
            <a:off x="8247548" y="1123544"/>
            <a:ext cx="5629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retour</a:t>
            </a:r>
          </a:p>
        </p:txBody>
      </p:sp>
      <p:sp>
        <p:nvSpPr>
          <p:cNvPr id="7" name="Bouton d'action : Retour 6">
            <a:hlinkClick r:id="rId2" action="ppaction://hlinksldjump"/>
            <a:extLst>
              <a:ext uri="{FF2B5EF4-FFF2-40B4-BE49-F238E27FC236}">
                <a16:creationId xmlns:a16="http://schemas.microsoft.com/office/drawing/2014/main" id="{F7259CA8-68DE-C19C-C338-01E6B4D4A846}"/>
              </a:ext>
            </a:extLst>
          </p:cNvPr>
          <p:cNvSpPr/>
          <p:nvPr/>
        </p:nvSpPr>
        <p:spPr>
          <a:xfrm rot="16200000">
            <a:off x="8342694" y="714675"/>
            <a:ext cx="359924" cy="457813"/>
          </a:xfrm>
          <a:prstGeom prst="actionButtonReturn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222221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C798F0D-5343-5164-0906-386D61502145}"/>
              </a:ext>
            </a:extLst>
          </p:cNvPr>
          <p:cNvSpPr txBox="1"/>
          <p:nvPr/>
        </p:nvSpPr>
        <p:spPr>
          <a:xfrm>
            <a:off x="2540023" y="932100"/>
            <a:ext cx="4560444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222221">
                    <a:lumMod val="75000"/>
                    <a:lumOff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Evolution des prix médians des appartements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222221">
                    <a:lumMod val="75000"/>
                    <a:lumOff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(en €/m</a:t>
            </a:r>
            <a:r>
              <a:rPr kumimoji="0" lang="fr-FR" sz="1200" b="0" i="0" u="none" strike="noStrike" kern="1200" cap="none" spc="0" normalizeH="0" baseline="30000" noProof="0">
                <a:ln>
                  <a:noFill/>
                </a:ln>
                <a:solidFill>
                  <a:srgbClr val="222221">
                    <a:lumMod val="75000"/>
                    <a:lumOff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222221">
                    <a:lumMod val="75000"/>
                    <a:lumOff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E1B4EFC-15D1-B105-A4C5-30663C2BAF92}"/>
              </a:ext>
            </a:extLst>
          </p:cNvPr>
          <p:cNvSpPr txBox="1"/>
          <p:nvPr/>
        </p:nvSpPr>
        <p:spPr>
          <a:xfrm>
            <a:off x="2540023" y="3724854"/>
            <a:ext cx="4560444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222221">
                    <a:lumMod val="75000"/>
                    <a:lumOff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Evolution des prix médians des maisons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222221">
                    <a:lumMod val="75000"/>
                    <a:lumOff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(en €/m</a:t>
            </a:r>
            <a:r>
              <a:rPr kumimoji="0" lang="fr-FR" sz="1200" b="0" i="0" u="none" strike="noStrike" kern="1200" cap="none" spc="0" normalizeH="0" baseline="30000" noProof="0">
                <a:ln>
                  <a:noFill/>
                </a:ln>
                <a:solidFill>
                  <a:srgbClr val="222221">
                    <a:lumMod val="75000"/>
                    <a:lumOff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222221">
                    <a:lumMod val="75000"/>
                    <a:lumOff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222221">
                  <a:lumMod val="75000"/>
                  <a:lumOff val="25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1D9BD86-786F-F6BA-0D6D-1ACB5DDC1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800" y="1246654"/>
            <a:ext cx="4200385" cy="2233599"/>
          </a:xfrm>
          <a:prstGeom prst="rect">
            <a:avLst/>
          </a:prstGeom>
        </p:spPr>
      </p:pic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id="{7BFA1BCD-EF8C-B372-D2D5-25E5B251ADC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915100" y="1431339"/>
            <a:ext cx="3752245" cy="2181685"/>
          </a:xfrm>
        </p:spPr>
        <p:txBody>
          <a:bodyPr/>
          <a:lstStyle/>
          <a:p>
            <a:pPr marL="273050" indent="-273050"/>
            <a:r>
              <a:rPr lang="fr-FR" sz="1100">
                <a:solidFill>
                  <a:schemeClr val="tx1"/>
                </a:solidFill>
              </a:rPr>
              <a:t>Un marché d’appartements </a:t>
            </a:r>
            <a:r>
              <a:rPr lang="fr-FR" sz="1100" b="1">
                <a:solidFill>
                  <a:schemeClr val="tx1"/>
                </a:solidFill>
              </a:rPr>
              <a:t>relativement stable </a:t>
            </a:r>
            <a:r>
              <a:rPr lang="fr-FR" sz="1100">
                <a:solidFill>
                  <a:schemeClr val="tx1"/>
                </a:solidFill>
              </a:rPr>
              <a:t>en moyenne sur le périmètre SCoT (</a:t>
            </a:r>
            <a:r>
              <a:rPr lang="fr-FR" sz="1100" b="1">
                <a:solidFill>
                  <a:schemeClr val="tx1"/>
                </a:solidFill>
              </a:rPr>
              <a:t>+0,7 % </a:t>
            </a:r>
            <a:r>
              <a:rPr lang="fr-FR" sz="1100">
                <a:solidFill>
                  <a:schemeClr val="tx1"/>
                </a:solidFill>
              </a:rPr>
              <a:t>entre les périodes 2012-2016 et 2017-2021) </a:t>
            </a:r>
          </a:p>
          <a:p>
            <a:pPr marL="273050" indent="-273050"/>
            <a:r>
              <a:rPr lang="fr-FR" sz="1100">
                <a:solidFill>
                  <a:schemeClr val="tx1"/>
                </a:solidFill>
              </a:rPr>
              <a:t>Mais des </a:t>
            </a:r>
            <a:r>
              <a:rPr lang="fr-FR" sz="1100" b="1">
                <a:solidFill>
                  <a:schemeClr val="tx1"/>
                </a:solidFill>
              </a:rPr>
              <a:t>évolutions disparates entre les EPCI </a:t>
            </a:r>
            <a:r>
              <a:rPr lang="fr-FR" sz="1100">
                <a:solidFill>
                  <a:schemeClr val="tx1"/>
                </a:solidFill>
              </a:rPr>
              <a:t>: </a:t>
            </a:r>
          </a:p>
          <a:p>
            <a:pPr marL="534988" lvl="1">
              <a:spcBef>
                <a:spcPts val="0"/>
              </a:spcBef>
            </a:pPr>
            <a:r>
              <a:rPr lang="fr-FR" sz="1050">
                <a:solidFill>
                  <a:schemeClr val="tx1"/>
                </a:solidFill>
              </a:rPr>
              <a:t>Hausse pour le Grésivaudan, Bièvre Isère, SMVIC et le Trièves</a:t>
            </a:r>
          </a:p>
          <a:p>
            <a:pPr marL="534988" lvl="1">
              <a:spcBef>
                <a:spcPts val="0"/>
              </a:spcBef>
            </a:pPr>
            <a:r>
              <a:rPr lang="fr-FR" sz="1050">
                <a:solidFill>
                  <a:schemeClr val="tx1"/>
                </a:solidFill>
              </a:rPr>
              <a:t>Faible baisse ou stabilité pour GAM (</a:t>
            </a:r>
            <a:r>
              <a:rPr lang="fr-FR"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ré-augmentation depuis 2 ans</a:t>
            </a:r>
            <a:r>
              <a:rPr lang="fr-FR" sz="1050">
                <a:solidFill>
                  <a:schemeClr val="tx1"/>
                </a:solidFill>
              </a:rPr>
              <a:t>), la CAPV et Bièvre Est</a:t>
            </a:r>
          </a:p>
          <a:p>
            <a:pPr marL="273050" indent="-273050"/>
            <a:r>
              <a:rPr lang="fr-FR" sz="1100">
                <a:solidFill>
                  <a:schemeClr val="tx1"/>
                </a:solidFill>
              </a:rPr>
              <a:t>2 160 €/m² en moyenne sur la période récente,  variant entre 1 500 €/m² (Trièves) et 2 430 €/m² (Grésivaudan)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364BC55-7FEF-96DF-C556-53646FCA2C5B}"/>
              </a:ext>
            </a:extLst>
          </p:cNvPr>
          <p:cNvSpPr txBox="1"/>
          <p:nvPr/>
        </p:nvSpPr>
        <p:spPr>
          <a:xfrm>
            <a:off x="5918921" y="6042365"/>
            <a:ext cx="2891602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1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 : </a:t>
            </a:r>
            <a:r>
              <a:rPr kumimoji="0" lang="fr-FR" sz="900" b="0" i="1" u="none" strike="noStrike" kern="1200" cap="none" spc="0" normalizeH="0" baseline="0" noProof="0" err="1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Perval</a:t>
            </a:r>
            <a:r>
              <a:rPr kumimoji="0" lang="fr-FR" sz="900" b="0" i="1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2006-2021, traitements OFPI 2022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5D96F4D3-9582-890A-04E8-0C1D41F7F6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800" y="4030379"/>
            <a:ext cx="4166515" cy="225331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E42DF9DE-1D8E-9766-638D-1B8982568B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7315" y="5045192"/>
            <a:ext cx="820342" cy="125500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5" name="Espace réservé du contenu 3">
            <a:extLst>
              <a:ext uri="{FF2B5EF4-FFF2-40B4-BE49-F238E27FC236}">
                <a16:creationId xmlns:a16="http://schemas.microsoft.com/office/drawing/2014/main" id="{7A4D8FCB-890D-60C2-13EC-5BA486AD4E15}"/>
              </a:ext>
            </a:extLst>
          </p:cNvPr>
          <p:cNvSpPr txBox="1">
            <a:spLocks/>
          </p:cNvSpPr>
          <p:nvPr/>
        </p:nvSpPr>
        <p:spPr>
          <a:xfrm>
            <a:off x="4915100" y="4113683"/>
            <a:ext cx="3752246" cy="799310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342900" indent="-34290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Open Sans" panose="020B0606030504020204" pitchFamily="34" charset="0"/>
              <a:buChar char="&gt;"/>
              <a:defRPr sz="1400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17145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38" indent="-160338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-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75" indent="-155575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SzTx/>
              <a:buFont typeface="Open Sans" panose="020B0606030504020204" pitchFamily="34" charset="0"/>
              <a:buChar char="&gt;"/>
              <a:tabLst/>
              <a:defRPr/>
            </a:pPr>
            <a:r>
              <a:rPr kumimoji="0" lang="fr-FR" sz="1100" b="1" i="0" u="none" strike="noStrike" kern="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Augmentation générale du prix des maisons</a:t>
            </a:r>
            <a:r>
              <a: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passant de 230 000 € à 246 600 €, soit </a:t>
            </a:r>
            <a:r>
              <a:rPr kumimoji="0" lang="fr-FR" sz="1100" b="1" i="0" u="none" strike="noStrike" kern="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+7 %</a:t>
            </a:r>
            <a:endParaRPr kumimoji="0" lang="fr-FR" sz="1100" b="0" i="0" u="none" strike="noStrike" kern="0" cap="none" spc="0" normalizeH="0" baseline="0" noProof="0">
              <a:ln>
                <a:noFill/>
              </a:ln>
              <a:solidFill>
                <a:srgbClr val="22222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SzTx/>
              <a:buFont typeface="Open Sans" panose="020B0606030504020204" pitchFamily="34" charset="0"/>
              <a:buChar char="&gt;"/>
              <a:tabLst/>
              <a:defRPr/>
            </a:pPr>
            <a:r>
              <a: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 prix de maisons très hiérarchisés selon les EPCI, mais avec une même évolution à la hausse</a:t>
            </a:r>
          </a:p>
        </p:txBody>
      </p:sp>
      <p:sp>
        <p:nvSpPr>
          <p:cNvPr id="16" name="Espace réservé du contenu 3">
            <a:extLst>
              <a:ext uri="{FF2B5EF4-FFF2-40B4-BE49-F238E27FC236}">
                <a16:creationId xmlns:a16="http://schemas.microsoft.com/office/drawing/2014/main" id="{25A8E907-07B2-CA51-FFD7-97618F83D3E9}"/>
              </a:ext>
            </a:extLst>
          </p:cNvPr>
          <p:cNvSpPr txBox="1">
            <a:spLocks/>
          </p:cNvSpPr>
          <p:nvPr/>
        </p:nvSpPr>
        <p:spPr>
          <a:xfrm>
            <a:off x="5775743" y="4951898"/>
            <a:ext cx="2891601" cy="911300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342900" indent="-34290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Open Sans" panose="020B0606030504020204" pitchFamily="34" charset="0"/>
              <a:buChar char="&gt;"/>
              <a:defRPr sz="1400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17145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38" indent="-160338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-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75" indent="-155575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SzTx/>
              <a:buFont typeface="Open Sans" panose="020B0606030504020204" pitchFamily="34" charset="0"/>
              <a:buChar char="&gt;"/>
              <a:tabLst/>
              <a:defRPr/>
            </a:pPr>
            <a:r>
              <a: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phénomène amorcé </a:t>
            </a:r>
            <a:r>
              <a:rPr kumimoji="0" lang="fr-FR" sz="1100" b="0" i="0" u="sng" strike="noStrike" kern="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avant la crise du COVID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SzTx/>
              <a:buFont typeface="Open Sans" panose="020B0606030504020204" pitchFamily="34" charset="0"/>
              <a:buChar char="&gt;"/>
              <a:tabLst/>
              <a:defRPr/>
            </a:pPr>
            <a:r>
              <a: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Trièves reste l’un des marchés les moins chers (170 k€)</a:t>
            </a:r>
          </a:p>
        </p:txBody>
      </p:sp>
    </p:spTree>
    <p:extLst>
      <p:ext uri="{BB962C8B-B14F-4D97-AF65-F5344CB8AC3E}">
        <p14:creationId xmlns:p14="http://schemas.microsoft.com/office/powerpoint/2010/main" val="2299645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5523BFAA-0956-46D5-8348-7C820F105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« Habitat - logements » : évolutions constatées en matière de répartition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4A621D82-5E5A-409D-8EBD-F59526135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235112"/>
            <a:ext cx="7886700" cy="52792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b="1"/>
              <a:t>Observer les évolutions du territoire au regard des principes fixés</a:t>
            </a:r>
          </a:p>
          <a:p>
            <a:pPr marL="0" indent="0">
              <a:buNone/>
            </a:pPr>
            <a:endParaRPr lang="fr-FR" sz="1800" b="1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130E222-256F-459F-AB99-9A126310E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9DF981-C277-4BD7-B90D-03A39C1D235D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ZoneTexte 13">
            <a:extLst>
              <a:ext uri="{FF2B5EF4-FFF2-40B4-BE49-F238E27FC236}">
                <a16:creationId xmlns:a16="http://schemas.microsoft.com/office/drawing/2014/main" id="{9B6B12B7-693E-610E-D8DA-38A2E972C397}"/>
              </a:ext>
            </a:extLst>
          </p:cNvPr>
          <p:cNvSpPr txBox="1"/>
          <p:nvPr/>
        </p:nvSpPr>
        <p:spPr>
          <a:xfrm>
            <a:off x="8221541" y="343647"/>
            <a:ext cx="744986" cy="641619"/>
          </a:xfrm>
          <a:prstGeom prst="rect">
            <a:avLst/>
          </a:prstGeom>
          <a:noFill/>
        </p:spPr>
        <p:txBody>
          <a:bodyPr wrap="square" numCol="1" rtlCol="0">
            <a:prstTxWarp prst="textDeflateInflateDeflat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solidFill>
                    <a:srgbClr val="961B2E"/>
                  </a:solidFill>
                </a:ln>
                <a:solidFill>
                  <a:srgbClr val="961B2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Bilan SCoT 2024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5773A90-9929-F5D8-88A3-5A8CD12999B0}"/>
              </a:ext>
            </a:extLst>
          </p:cNvPr>
          <p:cNvSpPr txBox="1"/>
          <p:nvPr/>
        </p:nvSpPr>
        <p:spPr>
          <a:xfrm>
            <a:off x="523875" y="4965889"/>
            <a:ext cx="80962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Une baisse globale de la production de logements neufs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répartition entre secteurs recherchée par le SCoT n’est que partiellement atteinte :</a:t>
            </a: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la convergence des dynamiques de production est globalement atteinte et illustre </a:t>
            </a:r>
            <a:b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 ralentissement de la périurbanisation</a:t>
            </a: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l’objectif de « pôle d’équilibre » du Voironnais se concrétise</a:t>
            </a: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le cœur d’agglomération n’a pas totalement atteint son objectif de renforcement de l’offre de logements, notamment du fait du moindre poids de Grenoble dans la production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C7D5D64-6A89-7956-18EB-A4DBA51218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647"/>
          <a:stretch/>
        </p:blipFill>
        <p:spPr bwMode="auto">
          <a:xfrm>
            <a:off x="611860" y="1588841"/>
            <a:ext cx="7166009" cy="328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12CDE39-2C24-2E9F-B583-3C92DF8ABD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499" y="9579"/>
            <a:ext cx="766753" cy="254850"/>
          </a:xfrm>
          <a:prstGeom prst="rect">
            <a:avLst/>
          </a:prstGeom>
          <a:ln>
            <a:noFill/>
          </a:ln>
        </p:spPr>
      </p:pic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088249CF-2AE7-4147-2238-DBFF2F5A27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57950" y="25318"/>
            <a:ext cx="1655762" cy="290512"/>
          </a:xfrm>
        </p:spPr>
        <p:txBody>
          <a:bodyPr/>
          <a:lstStyle/>
          <a:p>
            <a:r>
              <a:rPr lang="fr-FR"/>
              <a:t>CS du 20 décembre 2023</a:t>
            </a:r>
          </a:p>
        </p:txBody>
      </p:sp>
    </p:spTree>
    <p:extLst>
      <p:ext uri="{BB962C8B-B14F-4D97-AF65-F5344CB8AC3E}">
        <p14:creationId xmlns:p14="http://schemas.microsoft.com/office/powerpoint/2010/main" val="21640481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5523BFAA-0956-46D5-8348-7C820F105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« Habitat - logements » 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7446BA66-AB43-4DAA-8854-E60D058CC1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130E222-256F-459F-AB99-9A126310E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F981-C277-4BD7-B90D-03A39C1D235D}" type="slidenum">
              <a:rPr lang="fr-FR" smtClean="0"/>
              <a:t>19</a:t>
            </a:fld>
            <a:endParaRPr lang="fr-FR"/>
          </a:p>
        </p:txBody>
      </p:sp>
      <p:sp>
        <p:nvSpPr>
          <p:cNvPr id="2" name="ZoneTexte 13">
            <a:extLst>
              <a:ext uri="{FF2B5EF4-FFF2-40B4-BE49-F238E27FC236}">
                <a16:creationId xmlns:a16="http://schemas.microsoft.com/office/drawing/2014/main" id="{9B6B12B7-693E-610E-D8DA-38A2E972C397}"/>
              </a:ext>
            </a:extLst>
          </p:cNvPr>
          <p:cNvSpPr txBox="1"/>
          <p:nvPr/>
        </p:nvSpPr>
        <p:spPr>
          <a:xfrm>
            <a:off x="8221541" y="343647"/>
            <a:ext cx="744986" cy="641619"/>
          </a:xfrm>
          <a:prstGeom prst="rect">
            <a:avLst/>
          </a:prstGeom>
          <a:noFill/>
        </p:spPr>
        <p:txBody>
          <a:bodyPr wrap="square" numCol="1" rtlCol="0">
            <a:prstTxWarp prst="textDeflateInflateDeflat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ln>
                  <a:solidFill>
                    <a:srgbClr val="961B2E"/>
                  </a:solidFill>
                </a:ln>
                <a:solidFill>
                  <a:srgbClr val="961B2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Bilan SCoT 2024</a:t>
            </a:r>
          </a:p>
        </p:txBody>
      </p:sp>
      <p:pic>
        <p:nvPicPr>
          <p:cNvPr id="11" name="Espace réservé du contenu 10" descr="Brainstorming de groupe avec un remplissage uni">
            <a:extLst>
              <a:ext uri="{FF2B5EF4-FFF2-40B4-BE49-F238E27FC236}">
                <a16:creationId xmlns:a16="http://schemas.microsoft.com/office/drawing/2014/main" id="{68FA8787-F045-17CD-BBB2-7D9ABDD83C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47392" y="1954093"/>
            <a:ext cx="2146852" cy="2146852"/>
          </a:xfr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684623B-9C64-1554-B65C-8FC54C1AFE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499" y="9579"/>
            <a:ext cx="766753" cy="254850"/>
          </a:xfrm>
          <a:prstGeom prst="rect">
            <a:avLst/>
          </a:prstGeom>
          <a:ln>
            <a:noFill/>
          </a:ln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3861BFE4-8B6B-9FC0-224C-BA53FDC5FB2D}"/>
              </a:ext>
            </a:extLst>
          </p:cNvPr>
          <p:cNvSpPr txBox="1"/>
          <p:nvPr/>
        </p:nvSpPr>
        <p:spPr>
          <a:xfrm>
            <a:off x="395994" y="2111161"/>
            <a:ext cx="28809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fr-FR" sz="1400" i="1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Que retenez-vous des tendances à long terme en matière de production de logement ? </a:t>
            </a:r>
          </a:p>
          <a:p>
            <a:pPr lvl="0" algn="just"/>
            <a:r>
              <a:rPr lang="fr-FR" sz="1400" i="1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Quel regard ? Quels étonnements ? </a:t>
            </a:r>
            <a:endParaRPr lang="fr-FR" sz="1400" i="1">
              <a:solidFill>
                <a:srgbClr val="4472C4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AF643B5-FE01-92CE-3C51-4E416479EE23}"/>
              </a:ext>
            </a:extLst>
          </p:cNvPr>
          <p:cNvSpPr txBox="1"/>
          <p:nvPr/>
        </p:nvSpPr>
        <p:spPr>
          <a:xfrm>
            <a:off x="5492032" y="1811083"/>
            <a:ext cx="315549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fr-FR" sz="1400" i="1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Comment expliquez-vous ces tendances ? </a:t>
            </a:r>
          </a:p>
          <a:p>
            <a:pPr lvl="0" algn="just"/>
            <a:r>
              <a:rPr lang="fr-FR" sz="1400" i="1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Quels sont les dynamiques et facteurs pouvant expliquer des situations contrastées entre territoires ? </a:t>
            </a:r>
          </a:p>
          <a:p>
            <a:pPr lvl="0" algn="just"/>
            <a:r>
              <a:rPr lang="fr-FR" sz="1400" i="1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Quelle sont les principales politiques publiques, sur votre territoire ou à l’échelle de la Greg, qui ont pu contribuer à ce résultat ? </a:t>
            </a:r>
            <a:endParaRPr lang="fr-FR" sz="1400" i="1">
              <a:solidFill>
                <a:srgbClr val="4472C4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AEDD66C-059D-86E4-6B34-564AD8CD546A}"/>
              </a:ext>
            </a:extLst>
          </p:cNvPr>
          <p:cNvSpPr txBox="1"/>
          <p:nvPr/>
        </p:nvSpPr>
        <p:spPr>
          <a:xfrm>
            <a:off x="2262293" y="4166862"/>
            <a:ext cx="40242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fr-FR" sz="1400" i="1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Au-delà des chiffres bruts, comment appréciez-vous plus qualitativement les logements produits ? </a:t>
            </a:r>
          </a:p>
          <a:p>
            <a:pPr lvl="0" algn="just"/>
            <a:r>
              <a:rPr lang="fr-FR" sz="1400" i="1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Estimez-vous nécessaire l’intégration d’indicateurs complémentaires ?</a:t>
            </a:r>
            <a:endParaRPr lang="fr-FR" sz="1400" i="1">
              <a:solidFill>
                <a:srgbClr val="4472C4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728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5523BFAA-0956-46D5-8348-7C820F105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94" y="554208"/>
            <a:ext cx="7492805" cy="504872"/>
          </a:xfrm>
        </p:spPr>
        <p:txBody>
          <a:bodyPr/>
          <a:lstStyle/>
          <a:p>
            <a:pPr marL="0" indent="0" algn="just">
              <a:buNone/>
            </a:pPr>
            <a:r>
              <a:rPr lang="fr-FR" sz="2200" b="1"/>
              <a:t>Les principes défendus par les élus en 2012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7446BA66-AB43-4DAA-8854-E60D058CC1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130E222-256F-459F-AB99-9A126310E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F981-C277-4BD7-B90D-03A39C1D235D}" type="slidenum">
              <a:rPr lang="fr-FR" smtClean="0"/>
              <a:t>2</a:t>
            </a:fld>
            <a:endParaRPr lang="fr-FR"/>
          </a:p>
        </p:txBody>
      </p:sp>
      <p:sp>
        <p:nvSpPr>
          <p:cNvPr id="2" name="ZoneTexte 13">
            <a:extLst>
              <a:ext uri="{FF2B5EF4-FFF2-40B4-BE49-F238E27FC236}">
                <a16:creationId xmlns:a16="http://schemas.microsoft.com/office/drawing/2014/main" id="{9B6B12B7-693E-610E-D8DA-38A2E972C397}"/>
              </a:ext>
            </a:extLst>
          </p:cNvPr>
          <p:cNvSpPr txBox="1"/>
          <p:nvPr/>
        </p:nvSpPr>
        <p:spPr>
          <a:xfrm>
            <a:off x="8221541" y="343647"/>
            <a:ext cx="744986" cy="641619"/>
          </a:xfrm>
          <a:prstGeom prst="rect">
            <a:avLst/>
          </a:prstGeom>
          <a:noFill/>
        </p:spPr>
        <p:txBody>
          <a:bodyPr wrap="square" numCol="1" rtlCol="0">
            <a:prstTxWarp prst="textDeflateInflateDeflat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ln>
                  <a:solidFill>
                    <a:srgbClr val="961B2E"/>
                  </a:solidFill>
                </a:ln>
                <a:solidFill>
                  <a:srgbClr val="961B2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Bilan SCoT 2024</a:t>
            </a:r>
          </a:p>
        </p:txBody>
      </p:sp>
      <p:sp>
        <p:nvSpPr>
          <p:cNvPr id="13" name="Flèche : chevron 12">
            <a:extLst>
              <a:ext uri="{FF2B5EF4-FFF2-40B4-BE49-F238E27FC236}">
                <a16:creationId xmlns:a16="http://schemas.microsoft.com/office/drawing/2014/main" id="{8C79FC92-4612-56BD-1751-048318F3095F}"/>
              </a:ext>
            </a:extLst>
          </p:cNvPr>
          <p:cNvSpPr/>
          <p:nvPr/>
        </p:nvSpPr>
        <p:spPr>
          <a:xfrm>
            <a:off x="877597" y="2274778"/>
            <a:ext cx="266700" cy="285750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0766FB0-F79F-34D0-D121-8685E20B156A}"/>
              </a:ext>
            </a:extLst>
          </p:cNvPr>
          <p:cNvSpPr txBox="1"/>
          <p:nvPr/>
        </p:nvSpPr>
        <p:spPr>
          <a:xfrm>
            <a:off x="1200245" y="2202041"/>
            <a:ext cx="5938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>
                <a:solidFill>
                  <a:srgbClr val="961B2E"/>
                </a:solidFill>
              </a:rPr>
              <a:t>Parvenir à un nouvel équilibre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i="1">
                <a:solidFill>
                  <a:srgbClr val="961B2E"/>
                </a:solidFill>
              </a:rPr>
              <a:t>entre l’agglomération et les autres secteurs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i="1">
                <a:solidFill>
                  <a:srgbClr val="961B2E"/>
                </a:solidFill>
              </a:rPr>
              <a:t>entre les communes structurantes et les autres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F1C4DF5B-B979-B54F-EAFB-A25BA3CD7798}"/>
              </a:ext>
            </a:extLst>
          </p:cNvPr>
          <p:cNvSpPr txBox="1"/>
          <p:nvPr/>
        </p:nvSpPr>
        <p:spPr>
          <a:xfrm>
            <a:off x="877598" y="3159939"/>
            <a:ext cx="7011202" cy="5355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1" indent="0" algn="just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600">
                <a:solidFill>
                  <a:srgbClr val="222221"/>
                </a:solidFill>
                <a:ea typeface="ＭＳ Ｐゴシック" pitchFamily="34" charset="-128"/>
              </a:rPr>
              <a:t>F</a:t>
            </a:r>
            <a:r>
              <a:rPr kumimoji="0" lang="fr-FR" sz="1600" b="0" u="none" strike="noStrike" kern="1200" cap="none" spc="0" normalizeH="0" baseline="0" noProof="0" err="1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ea typeface="ＭＳ Ｐゴシック" pitchFamily="34" charset="-128"/>
                <a:cs typeface="+mn-cs"/>
              </a:rPr>
              <a:t>avoriser</a:t>
            </a:r>
            <a:r>
              <a:rPr kumimoji="0" lang="fr-FR" sz="1600" b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ea typeface="ＭＳ Ｐゴシック" pitchFamily="34" charset="-128"/>
                <a:cs typeface="+mn-cs"/>
              </a:rPr>
              <a:t> la </a:t>
            </a:r>
            <a:r>
              <a:rPr kumimoji="0" lang="fr-FR" sz="1600" b="1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ea typeface="ＭＳ Ｐゴシック" pitchFamily="34" charset="-128"/>
                <a:cs typeface="+mn-cs"/>
              </a:rPr>
              <a:t>création d’emplois </a:t>
            </a:r>
            <a:r>
              <a:rPr kumimoji="0" lang="fr-FR" sz="1600" b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ea typeface="ＭＳ Ｐゴシック" pitchFamily="34" charset="-128"/>
                <a:cs typeface="+mn-cs"/>
              </a:rPr>
              <a:t>dans les secteurs où le nombre d’actifs est nettement supérieur au nombre d’emplois </a:t>
            </a:r>
            <a:endParaRPr kumimoji="0" lang="fr-FR" sz="1600" b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24" name="Connecteur : en angle 23">
            <a:extLst>
              <a:ext uri="{FF2B5EF4-FFF2-40B4-BE49-F238E27FC236}">
                <a16:creationId xmlns:a16="http://schemas.microsoft.com/office/drawing/2014/main" id="{A5F2DADE-11FF-A2D3-3C96-B6794E0FF91F}"/>
              </a:ext>
            </a:extLst>
          </p:cNvPr>
          <p:cNvCxnSpPr>
            <a:cxnSpLocks/>
            <a:endCxn id="23" idx="1"/>
          </p:cNvCxnSpPr>
          <p:nvPr/>
        </p:nvCxnSpPr>
        <p:spPr>
          <a:xfrm rot="16200000" flipH="1">
            <a:off x="-195262" y="2354845"/>
            <a:ext cx="1684894" cy="460826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>
            <a:extLst>
              <a:ext uri="{FF2B5EF4-FFF2-40B4-BE49-F238E27FC236}">
                <a16:creationId xmlns:a16="http://schemas.microsoft.com/office/drawing/2014/main" id="{3212D78B-4BE2-B5FD-23CF-322308FD319A}"/>
              </a:ext>
            </a:extLst>
          </p:cNvPr>
          <p:cNvSpPr txBox="1"/>
          <p:nvPr/>
        </p:nvSpPr>
        <p:spPr>
          <a:xfrm>
            <a:off x="877597" y="4021711"/>
            <a:ext cx="7011202" cy="5355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1" indent="0" algn="just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600">
                <a:solidFill>
                  <a:srgbClr val="222221"/>
                </a:solidFill>
                <a:ea typeface="ＭＳ Ｐゴシック" pitchFamily="34" charset="-128"/>
              </a:rPr>
              <a:t>L</a:t>
            </a:r>
            <a:r>
              <a:rPr kumimoji="0" lang="fr-FR" sz="1600" b="0" u="none" strike="noStrike" kern="1200" cap="none" spc="0" normalizeH="0" baseline="0" noProof="0" err="1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ea typeface="ＭＳ Ｐゴシック" pitchFamily="34" charset="-128"/>
                <a:cs typeface="+mn-cs"/>
              </a:rPr>
              <a:t>ocaliser</a:t>
            </a:r>
            <a:r>
              <a:rPr kumimoji="0" lang="fr-FR" sz="1600" b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ea typeface="ＭＳ Ｐゴシック" pitchFamily="34" charset="-128"/>
                <a:cs typeface="+mn-cs"/>
              </a:rPr>
              <a:t> en priorité </a:t>
            </a:r>
            <a:r>
              <a:rPr kumimoji="0" lang="fr-FR" sz="1600" b="1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ea typeface="ＭＳ Ｐゴシック" pitchFamily="34" charset="-128"/>
                <a:cs typeface="+mn-cs"/>
              </a:rPr>
              <a:t>l’offre de logements </a:t>
            </a:r>
            <a:r>
              <a:rPr kumimoji="0" lang="fr-FR" sz="1600" b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ea typeface="ＭＳ Ｐゴシック" pitchFamily="34" charset="-128"/>
                <a:cs typeface="+mn-cs"/>
              </a:rPr>
              <a:t>dans les pôles les mieux équipés ou situés à proximité des pôles d’emplois </a:t>
            </a:r>
            <a:endParaRPr kumimoji="0" lang="fr-FR" sz="1600" b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34" name="Connecteur : en angle 33">
            <a:extLst>
              <a:ext uri="{FF2B5EF4-FFF2-40B4-BE49-F238E27FC236}">
                <a16:creationId xmlns:a16="http://schemas.microsoft.com/office/drawing/2014/main" id="{DE9DE743-BBAA-4ADD-AA0B-0B886933553F}"/>
              </a:ext>
            </a:extLst>
          </p:cNvPr>
          <p:cNvCxnSpPr>
            <a:cxnSpLocks/>
            <a:endCxn id="33" idx="1"/>
          </p:cNvCxnSpPr>
          <p:nvPr/>
        </p:nvCxnSpPr>
        <p:spPr>
          <a:xfrm rot="16200000" flipH="1">
            <a:off x="-193871" y="3218009"/>
            <a:ext cx="1682110" cy="460826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>
            <a:extLst>
              <a:ext uri="{FF2B5EF4-FFF2-40B4-BE49-F238E27FC236}">
                <a16:creationId xmlns:a16="http://schemas.microsoft.com/office/drawing/2014/main" id="{120FF199-F6A7-B857-6317-5CF62193F0C2}"/>
              </a:ext>
            </a:extLst>
          </p:cNvPr>
          <p:cNvSpPr txBox="1"/>
          <p:nvPr/>
        </p:nvSpPr>
        <p:spPr>
          <a:xfrm>
            <a:off x="1200244" y="4709108"/>
            <a:ext cx="67234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>
                <a:solidFill>
                  <a:schemeClr val="accent1"/>
                </a:solidFill>
              </a:rPr>
              <a:t>En s’appuyant sur une hiérarchie des communes, </a:t>
            </a:r>
            <a:r>
              <a:rPr lang="fr-FR" sz="1600" b="1" i="1">
                <a:solidFill>
                  <a:schemeClr val="accent1"/>
                </a:solidFill>
              </a:rPr>
              <a:t>l’armature urbaine, pour 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i="1">
                <a:solidFill>
                  <a:schemeClr val="accent1"/>
                </a:solidFill>
              </a:rPr>
              <a:t>répartir la production de logements neufs : objectifs mini/maxi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i="1">
                <a:solidFill>
                  <a:schemeClr val="accent1"/>
                </a:solidFill>
              </a:rPr>
              <a:t>localiser et dimensionner le développement commercial dans les centralités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i="1">
                <a:solidFill>
                  <a:schemeClr val="accent1"/>
                </a:solidFill>
              </a:rPr>
              <a:t>répartir les capacités foncières pour le développement économique, et ce en particulier hors agglomération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i="1">
                <a:solidFill>
                  <a:schemeClr val="accent1"/>
                </a:solidFill>
              </a:rPr>
              <a:t>développer une offre de transport alternative à l’automobile et fiabiliser les temps de transport</a:t>
            </a:r>
          </a:p>
          <a:p>
            <a:endParaRPr lang="fr-FR" sz="1600" i="1">
              <a:solidFill>
                <a:schemeClr val="accent1"/>
              </a:solidFill>
            </a:endParaRPr>
          </a:p>
        </p:txBody>
      </p:sp>
      <p:sp>
        <p:nvSpPr>
          <p:cNvPr id="40" name="Flèche : chevron 39">
            <a:extLst>
              <a:ext uri="{FF2B5EF4-FFF2-40B4-BE49-F238E27FC236}">
                <a16:creationId xmlns:a16="http://schemas.microsoft.com/office/drawing/2014/main" id="{D81B97B4-9351-1A67-8C66-656E0276FAD8}"/>
              </a:ext>
            </a:extLst>
          </p:cNvPr>
          <p:cNvSpPr/>
          <p:nvPr/>
        </p:nvSpPr>
        <p:spPr>
          <a:xfrm>
            <a:off x="877597" y="4795927"/>
            <a:ext cx="266700" cy="285750"/>
          </a:xfrm>
          <a:prstGeom prst="chevron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140EB2F-2E68-9833-6A10-5670F72D8436}"/>
              </a:ext>
            </a:extLst>
          </p:cNvPr>
          <p:cNvSpPr txBox="1"/>
          <p:nvPr/>
        </p:nvSpPr>
        <p:spPr>
          <a:xfrm>
            <a:off x="395994" y="1213550"/>
            <a:ext cx="7492806" cy="861774"/>
          </a:xfrm>
          <a:prstGeom prst="rect">
            <a:avLst/>
          </a:prstGeom>
          <a:solidFill>
            <a:srgbClr val="961B2E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fr-FR" sz="1600" b="1">
              <a:solidFill>
                <a:schemeClr val="bg1"/>
              </a:solidFill>
            </a:endParaRPr>
          </a:p>
          <a:p>
            <a:r>
              <a:rPr lang="fr-FR" b="1">
                <a:solidFill>
                  <a:schemeClr val="bg1"/>
                </a:solidFill>
              </a:rPr>
              <a:t>Réduire les dynamiques de périurbanisation et d’étalement urbain</a:t>
            </a:r>
          </a:p>
          <a:p>
            <a:endParaRPr lang="fr-FR" sz="1600">
              <a:solidFill>
                <a:schemeClr val="bg1"/>
              </a:solidFill>
            </a:endParaRPr>
          </a:p>
        </p:txBody>
      </p:sp>
      <p:sp>
        <p:nvSpPr>
          <p:cNvPr id="52" name="Bulle narrative : rectangle à coins arrondis 51">
            <a:extLst>
              <a:ext uri="{FF2B5EF4-FFF2-40B4-BE49-F238E27FC236}">
                <a16:creationId xmlns:a16="http://schemas.microsoft.com/office/drawing/2014/main" id="{4336CD9B-C6DF-B908-1BE2-CFA2915A1D05}"/>
              </a:ext>
            </a:extLst>
          </p:cNvPr>
          <p:cNvSpPr/>
          <p:nvPr/>
        </p:nvSpPr>
        <p:spPr>
          <a:xfrm>
            <a:off x="6834783" y="2069881"/>
            <a:ext cx="1518680" cy="537486"/>
          </a:xfrm>
          <a:prstGeom prst="wedgeRoundRectCallout">
            <a:avLst>
              <a:gd name="adj1" fmla="val -29723"/>
              <a:gd name="adj2" fmla="val -93092"/>
              <a:gd name="adj3" fmla="val 16667"/>
            </a:avLst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961B2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# équilibre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961B2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# polarisation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FA9716B-E33C-CF49-0FD0-28116E90A2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499" y="9579"/>
            <a:ext cx="766753" cy="25485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094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3" grpId="0" animBg="1"/>
      <p:bldP spid="38" grpId="0"/>
      <p:bldP spid="4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DE1A4827-3FF5-9AE9-4A71-85142B1C6C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30296" y="15485"/>
            <a:ext cx="1771906" cy="308979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9783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5523BFAA-0956-46D5-8348-7C820F105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94" y="543817"/>
            <a:ext cx="7886700" cy="504872"/>
          </a:xfrm>
        </p:spPr>
        <p:txBody>
          <a:bodyPr/>
          <a:lstStyle/>
          <a:p>
            <a:r>
              <a:rPr lang="fr-FR"/>
              <a:t>« Habitat - logements » : c</a:t>
            </a:r>
            <a:r>
              <a:rPr lang="fr-FR" sz="2000" b="1"/>
              <a:t>ontenu du SCoT de la Greg</a:t>
            </a:r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4A621D82-5E5A-409D-8EBD-F59526135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78" y="1114399"/>
            <a:ext cx="8119356" cy="36512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1800" b="1"/>
              <a:t>Les principes défendus par les élus en 2012 :</a:t>
            </a:r>
          </a:p>
          <a:p>
            <a:pPr marL="342900" lvl="1" indent="0">
              <a:buNone/>
            </a:pPr>
            <a:endParaRPr lang="fr-FR" sz="150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130E222-256F-459F-AB99-9A126310E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3712" y="6361169"/>
            <a:ext cx="42505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9DF981-C277-4BD7-B90D-03A39C1D235D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ZoneTexte 13">
            <a:extLst>
              <a:ext uri="{FF2B5EF4-FFF2-40B4-BE49-F238E27FC236}">
                <a16:creationId xmlns:a16="http://schemas.microsoft.com/office/drawing/2014/main" id="{9B6B12B7-693E-610E-D8DA-38A2E972C397}"/>
              </a:ext>
            </a:extLst>
          </p:cNvPr>
          <p:cNvSpPr txBox="1"/>
          <p:nvPr/>
        </p:nvSpPr>
        <p:spPr>
          <a:xfrm>
            <a:off x="8221541" y="343647"/>
            <a:ext cx="744986" cy="641619"/>
          </a:xfrm>
          <a:prstGeom prst="rect">
            <a:avLst/>
          </a:prstGeom>
          <a:noFill/>
        </p:spPr>
        <p:txBody>
          <a:bodyPr wrap="square" numCol="1" rtlCol="0">
            <a:prstTxWarp prst="textDeflateInflateDeflat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solidFill>
                    <a:srgbClr val="961B2E"/>
                  </a:solidFill>
                </a:ln>
                <a:solidFill>
                  <a:srgbClr val="961B2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Bilan SCoT 2024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140EB2F-2E68-9833-6A10-5670F72D8436}"/>
              </a:ext>
            </a:extLst>
          </p:cNvPr>
          <p:cNvSpPr txBox="1"/>
          <p:nvPr/>
        </p:nvSpPr>
        <p:spPr>
          <a:xfrm>
            <a:off x="561975" y="1523999"/>
            <a:ext cx="4352924" cy="830997"/>
          </a:xfrm>
          <a:prstGeom prst="rect">
            <a:avLst/>
          </a:prstGeom>
          <a:solidFill>
            <a:srgbClr val="961B2E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Poursuivre l’effort de production de logements en réduisant les dynamiques de périurbanisation et d’étalement urbain</a:t>
            </a: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B824BD8-3156-F184-645D-57B6C9018DC9}"/>
              </a:ext>
            </a:extLst>
          </p:cNvPr>
          <p:cNvSpPr txBox="1"/>
          <p:nvPr/>
        </p:nvSpPr>
        <p:spPr>
          <a:xfrm>
            <a:off x="1123950" y="2684385"/>
            <a:ext cx="4352924" cy="101566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Trouver un nouvel équilibre pour la répartition de logements neufs : produire </a:t>
            </a:r>
            <a:r>
              <a:rPr kumimoji="0" lang="fr-FR" sz="15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moins</a:t>
            </a:r>
            <a:r>
              <a:rPr kumimoji="0" lang="fr-FR" sz="15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5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 dehors de l’agglomération grenobloise, </a:t>
            </a:r>
            <a:r>
              <a:rPr kumimoji="0" lang="fr-FR" sz="15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produire</a:t>
            </a:r>
            <a:r>
              <a:rPr kumimoji="0" lang="fr-FR" sz="15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plus dans l’agglomération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9FF38AA-FEF1-C651-E6BF-C8AE710E1223}"/>
              </a:ext>
            </a:extLst>
          </p:cNvPr>
          <p:cNvSpPr txBox="1"/>
          <p:nvPr/>
        </p:nvSpPr>
        <p:spPr>
          <a:xfrm>
            <a:off x="1123948" y="3846349"/>
            <a:ext cx="4352924" cy="6740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1" indent="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Polariser la production </a:t>
            </a: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logements sur les communes les plus structurantes (desserte, services, emplois, </a:t>
            </a:r>
            <a:r>
              <a:rPr kumimoji="0" lang="fr-FR" sz="14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etc</a:t>
            </a: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et au sein des espaces déjà construits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9706C61-ABAA-AADA-01E1-B23F7D97CF25}"/>
              </a:ext>
            </a:extLst>
          </p:cNvPr>
          <p:cNvSpPr txBox="1"/>
          <p:nvPr/>
        </p:nvSpPr>
        <p:spPr>
          <a:xfrm>
            <a:off x="1123948" y="4668556"/>
            <a:ext cx="4352924" cy="4801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1" indent="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Freiner la dynamique de construction des </a:t>
            </a: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maisons individuelles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5C82AF1-2561-201F-1EB7-E876FC09F40E}"/>
              </a:ext>
            </a:extLst>
          </p:cNvPr>
          <p:cNvSpPr txBox="1"/>
          <p:nvPr/>
        </p:nvSpPr>
        <p:spPr>
          <a:xfrm>
            <a:off x="1123948" y="5298385"/>
            <a:ext cx="4352924" cy="4801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1" indent="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Apporter une réponse aux besoins en </a:t>
            </a: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logements abordables</a:t>
            </a: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dans les pôles urbains</a:t>
            </a:r>
          </a:p>
        </p:txBody>
      </p:sp>
      <p:sp>
        <p:nvSpPr>
          <p:cNvPr id="13" name="Flèche : chevron 12">
            <a:extLst>
              <a:ext uri="{FF2B5EF4-FFF2-40B4-BE49-F238E27FC236}">
                <a16:creationId xmlns:a16="http://schemas.microsoft.com/office/drawing/2014/main" id="{8C79FC92-4612-56BD-1751-048318F3095F}"/>
              </a:ext>
            </a:extLst>
          </p:cNvPr>
          <p:cNvSpPr/>
          <p:nvPr/>
        </p:nvSpPr>
        <p:spPr>
          <a:xfrm>
            <a:off x="5033962" y="1807467"/>
            <a:ext cx="266700" cy="285750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Connecteur : en angle 14">
            <a:extLst>
              <a:ext uri="{FF2B5EF4-FFF2-40B4-BE49-F238E27FC236}">
                <a16:creationId xmlns:a16="http://schemas.microsoft.com/office/drawing/2014/main" id="{6C4E7373-AC9B-60CB-B050-2A61A6CB6F56}"/>
              </a:ext>
            </a:extLst>
          </p:cNvPr>
          <p:cNvCxnSpPr>
            <a:cxnSpLocks/>
            <a:stCxn id="8" idx="1"/>
            <a:endCxn id="9" idx="1"/>
          </p:cNvCxnSpPr>
          <p:nvPr/>
        </p:nvCxnSpPr>
        <p:spPr>
          <a:xfrm rot="10800000" flipH="1" flipV="1">
            <a:off x="561974" y="1939497"/>
            <a:ext cx="561975" cy="1252719"/>
          </a:xfrm>
          <a:prstGeom prst="bentConnector3">
            <a:avLst>
              <a:gd name="adj1" fmla="val -40678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 : en angle 15">
            <a:extLst>
              <a:ext uri="{FF2B5EF4-FFF2-40B4-BE49-F238E27FC236}">
                <a16:creationId xmlns:a16="http://schemas.microsoft.com/office/drawing/2014/main" id="{AFA4A9F4-499D-F97D-35E2-446D21C96411}"/>
              </a:ext>
            </a:extLst>
          </p:cNvPr>
          <p:cNvCxnSpPr>
            <a:cxnSpLocks/>
            <a:endCxn id="10" idx="1"/>
          </p:cNvCxnSpPr>
          <p:nvPr/>
        </p:nvCxnSpPr>
        <p:spPr>
          <a:xfrm rot="16200000" flipH="1">
            <a:off x="-198309" y="2861108"/>
            <a:ext cx="1853936" cy="790578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 : en angle 18">
            <a:extLst>
              <a:ext uri="{FF2B5EF4-FFF2-40B4-BE49-F238E27FC236}">
                <a16:creationId xmlns:a16="http://schemas.microsoft.com/office/drawing/2014/main" id="{A834DFA6-65B0-46E6-A282-F25B5B5AE10C}"/>
              </a:ext>
            </a:extLst>
          </p:cNvPr>
          <p:cNvCxnSpPr>
            <a:cxnSpLocks/>
            <a:endCxn id="11" idx="1"/>
          </p:cNvCxnSpPr>
          <p:nvPr/>
        </p:nvCxnSpPr>
        <p:spPr>
          <a:xfrm rot="16200000" flipH="1">
            <a:off x="-261203" y="3523471"/>
            <a:ext cx="1979728" cy="790574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 : en angle 19">
            <a:extLst>
              <a:ext uri="{FF2B5EF4-FFF2-40B4-BE49-F238E27FC236}">
                <a16:creationId xmlns:a16="http://schemas.microsoft.com/office/drawing/2014/main" id="{D69EB7EB-3C4B-A916-638A-CB1AB847CC53}"/>
              </a:ext>
            </a:extLst>
          </p:cNvPr>
          <p:cNvCxnSpPr>
            <a:cxnSpLocks/>
            <a:endCxn id="12" idx="1"/>
          </p:cNvCxnSpPr>
          <p:nvPr/>
        </p:nvCxnSpPr>
        <p:spPr>
          <a:xfrm rot="16200000" flipH="1">
            <a:off x="-166227" y="4248276"/>
            <a:ext cx="1789774" cy="790576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40766FB0-F79F-34D0-D121-8685E20B156A}"/>
              </a:ext>
            </a:extLst>
          </p:cNvPr>
          <p:cNvSpPr txBox="1"/>
          <p:nvPr/>
        </p:nvSpPr>
        <p:spPr>
          <a:xfrm>
            <a:off x="5300662" y="1577481"/>
            <a:ext cx="3531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>
                <a:ln>
                  <a:noFill/>
                </a:ln>
                <a:solidFill>
                  <a:srgbClr val="961B2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Construire pour tous et mieux répondre aux enjeux sociaux et environnementaux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CD6C0353-B419-DA2F-C286-0FDD79B44342}"/>
              </a:ext>
            </a:extLst>
          </p:cNvPr>
          <p:cNvSpPr txBox="1"/>
          <p:nvPr/>
        </p:nvSpPr>
        <p:spPr>
          <a:xfrm>
            <a:off x="1038224" y="2357046"/>
            <a:ext cx="15816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1" i="1" u="sng" strike="noStrike" kern="1200" cap="none" spc="0" normalizeH="0" baseline="0" noProof="0">
                <a:ln>
                  <a:noFill/>
                </a:ln>
                <a:solidFill>
                  <a:srgbClr val="961B2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 orientations :</a:t>
            </a:r>
            <a:endParaRPr kumimoji="0" lang="fr-FR" sz="1500" b="1" i="1" u="none" strike="noStrike" kern="1200" cap="none" spc="0" normalizeH="0" baseline="0" noProof="0">
              <a:ln>
                <a:noFill/>
              </a:ln>
              <a:solidFill>
                <a:srgbClr val="961B2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622C0470-5F8D-885C-F45C-2E4491A801A8}"/>
              </a:ext>
            </a:extLst>
          </p:cNvPr>
          <p:cNvSpPr txBox="1"/>
          <p:nvPr/>
        </p:nvSpPr>
        <p:spPr>
          <a:xfrm>
            <a:off x="6070435" y="2439057"/>
            <a:ext cx="2690331" cy="3231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Produire </a:t>
            </a:r>
            <a:r>
              <a:rPr kumimoji="0" lang="fr-FR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4500 logements / an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0E725A2C-97C2-D43A-3506-C99AD8D837F4}"/>
              </a:ext>
            </a:extLst>
          </p:cNvPr>
          <p:cNvSpPr txBox="1"/>
          <p:nvPr/>
        </p:nvSpPr>
        <p:spPr>
          <a:xfrm>
            <a:off x="6070434" y="2840630"/>
            <a:ext cx="2690332" cy="12464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Répartir la production</a:t>
            </a:r>
          </a:p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entre secteurs de la Greg</a:t>
            </a:r>
          </a:p>
          <a:p>
            <a:pPr marL="182563" marR="0" lvl="1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82563" algn="l"/>
              </a:tabLst>
              <a:defRPr/>
            </a:pPr>
            <a:r>
              <a:rPr kumimoji="0" lang="fr-FR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 types de polarité</a:t>
            </a:r>
          </a:p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 priorité dans les centralités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7EB801F7-35A9-BFF1-B248-9568F3306F25}"/>
              </a:ext>
            </a:extLst>
          </p:cNvPr>
          <p:cNvSpPr txBox="1"/>
          <p:nvPr/>
        </p:nvSpPr>
        <p:spPr>
          <a:xfrm>
            <a:off x="6070434" y="4176721"/>
            <a:ext cx="2690331" cy="7848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Réduire de 20% la part de maisons individuelles </a:t>
            </a:r>
            <a:r>
              <a:rPr kumimoji="0" lang="fr-FR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dans la production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858C777D-EC65-3F0E-19B9-B2EF8C28D8C8}"/>
              </a:ext>
            </a:extLst>
          </p:cNvPr>
          <p:cNvSpPr txBox="1"/>
          <p:nvPr/>
        </p:nvSpPr>
        <p:spPr>
          <a:xfrm>
            <a:off x="6070433" y="5032755"/>
            <a:ext cx="2690331" cy="7848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Développer les logements abordables et </a:t>
            </a:r>
            <a:r>
              <a:rPr kumimoji="0" lang="fr-FR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augmenter la part de logement social</a:t>
            </a:r>
          </a:p>
        </p:txBody>
      </p:sp>
      <p:cxnSp>
        <p:nvCxnSpPr>
          <p:cNvPr id="39" name="Connecteur : en angle 38">
            <a:extLst>
              <a:ext uri="{FF2B5EF4-FFF2-40B4-BE49-F238E27FC236}">
                <a16:creationId xmlns:a16="http://schemas.microsoft.com/office/drawing/2014/main" id="{2157421C-3639-D89C-3B1F-4700DDEEE7E5}"/>
              </a:ext>
            </a:extLst>
          </p:cNvPr>
          <p:cNvCxnSpPr>
            <a:cxnSpLocks/>
            <a:stCxn id="8" idx="2"/>
            <a:endCxn id="28" idx="1"/>
          </p:cNvCxnSpPr>
          <p:nvPr/>
        </p:nvCxnSpPr>
        <p:spPr>
          <a:xfrm rot="16200000" flipH="1">
            <a:off x="4281614" y="811819"/>
            <a:ext cx="245644" cy="3331998"/>
          </a:xfrm>
          <a:prstGeom prst="bentConnector2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 : en angle 40">
            <a:extLst>
              <a:ext uri="{FF2B5EF4-FFF2-40B4-BE49-F238E27FC236}">
                <a16:creationId xmlns:a16="http://schemas.microsoft.com/office/drawing/2014/main" id="{EDBE144C-EA78-8D0F-A0AC-C1DF2BA24971}"/>
              </a:ext>
            </a:extLst>
          </p:cNvPr>
          <p:cNvCxnSpPr>
            <a:stCxn id="9" idx="3"/>
            <a:endCxn id="29" idx="1"/>
          </p:cNvCxnSpPr>
          <p:nvPr/>
        </p:nvCxnSpPr>
        <p:spPr>
          <a:xfrm>
            <a:off x="5476874" y="3192217"/>
            <a:ext cx="593560" cy="271661"/>
          </a:xfrm>
          <a:prstGeom prst="bentConnector3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 : en angle 42">
            <a:extLst>
              <a:ext uri="{FF2B5EF4-FFF2-40B4-BE49-F238E27FC236}">
                <a16:creationId xmlns:a16="http://schemas.microsoft.com/office/drawing/2014/main" id="{FD2B6A1F-A0A0-D785-F3C9-4FC4158D8DA9}"/>
              </a:ext>
            </a:extLst>
          </p:cNvPr>
          <p:cNvCxnSpPr>
            <a:cxnSpLocks/>
            <a:stCxn id="10" idx="3"/>
            <a:endCxn id="29" idx="1"/>
          </p:cNvCxnSpPr>
          <p:nvPr/>
        </p:nvCxnSpPr>
        <p:spPr>
          <a:xfrm flipV="1">
            <a:off x="5476872" y="3463878"/>
            <a:ext cx="593562" cy="719487"/>
          </a:xfrm>
          <a:prstGeom prst="bentConnector3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 : en angle 45">
            <a:extLst>
              <a:ext uri="{FF2B5EF4-FFF2-40B4-BE49-F238E27FC236}">
                <a16:creationId xmlns:a16="http://schemas.microsoft.com/office/drawing/2014/main" id="{88F5B40B-688B-A5E4-870C-AACBC781B58F}"/>
              </a:ext>
            </a:extLst>
          </p:cNvPr>
          <p:cNvCxnSpPr>
            <a:cxnSpLocks/>
            <a:stCxn id="11" idx="3"/>
            <a:endCxn id="30" idx="1"/>
          </p:cNvCxnSpPr>
          <p:nvPr/>
        </p:nvCxnSpPr>
        <p:spPr>
          <a:xfrm flipV="1">
            <a:off x="5476872" y="4569136"/>
            <a:ext cx="593562" cy="339486"/>
          </a:xfrm>
          <a:prstGeom prst="bentConnector3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 : en angle 47">
            <a:extLst>
              <a:ext uri="{FF2B5EF4-FFF2-40B4-BE49-F238E27FC236}">
                <a16:creationId xmlns:a16="http://schemas.microsoft.com/office/drawing/2014/main" id="{DB0E04A4-05C3-D5D7-5C01-4BC87A901429}"/>
              </a:ext>
            </a:extLst>
          </p:cNvPr>
          <p:cNvCxnSpPr>
            <a:cxnSpLocks/>
            <a:stCxn id="12" idx="3"/>
            <a:endCxn id="31" idx="1"/>
          </p:cNvCxnSpPr>
          <p:nvPr/>
        </p:nvCxnSpPr>
        <p:spPr>
          <a:xfrm flipV="1">
            <a:off x="5476872" y="5425170"/>
            <a:ext cx="593561" cy="113281"/>
          </a:xfrm>
          <a:prstGeom prst="bentConnector3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>
            <a:extLst>
              <a:ext uri="{FF2B5EF4-FFF2-40B4-BE49-F238E27FC236}">
                <a16:creationId xmlns:a16="http://schemas.microsoft.com/office/drawing/2014/main" id="{E62AEBE3-D5E6-3BD0-90B0-EABBB19222EE}"/>
              </a:ext>
            </a:extLst>
          </p:cNvPr>
          <p:cNvSpPr txBox="1"/>
          <p:nvPr/>
        </p:nvSpPr>
        <p:spPr>
          <a:xfrm>
            <a:off x="5984706" y="2119675"/>
            <a:ext cx="129029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1" i="1" u="sng" strike="noStrike" kern="1200" cap="none" spc="0" normalizeH="0" baseline="0" noProof="0">
                <a:ln>
                  <a:noFill/>
                </a:ln>
                <a:solidFill>
                  <a:srgbClr val="961B2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 objectifs :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27B1AE8-4D12-029D-12F5-D79EB119C96E}"/>
              </a:ext>
            </a:extLst>
          </p:cNvPr>
          <p:cNvSpPr txBox="1"/>
          <p:nvPr/>
        </p:nvSpPr>
        <p:spPr>
          <a:xfrm>
            <a:off x="1123948" y="5928214"/>
            <a:ext cx="4352924" cy="28623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1" indent="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Requalifier et améliorer le bâti existant</a:t>
            </a:r>
          </a:p>
        </p:txBody>
      </p:sp>
      <p:cxnSp>
        <p:nvCxnSpPr>
          <p:cNvPr id="17" name="Connecteur : en angle 16">
            <a:extLst>
              <a:ext uri="{FF2B5EF4-FFF2-40B4-BE49-F238E27FC236}">
                <a16:creationId xmlns:a16="http://schemas.microsoft.com/office/drawing/2014/main" id="{8DC6B73D-89E5-D47A-B8CB-A18BFC128640}"/>
              </a:ext>
            </a:extLst>
          </p:cNvPr>
          <p:cNvCxnSpPr>
            <a:cxnSpLocks/>
            <a:endCxn id="14" idx="1"/>
          </p:cNvCxnSpPr>
          <p:nvPr/>
        </p:nvCxnSpPr>
        <p:spPr>
          <a:xfrm rot="16200000" flipH="1">
            <a:off x="-37089" y="4910293"/>
            <a:ext cx="1531494" cy="790580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279BF900-E8EB-0683-3D29-C3EDB54C2C92}"/>
              </a:ext>
            </a:extLst>
          </p:cNvPr>
          <p:cNvSpPr txBox="1"/>
          <p:nvPr/>
        </p:nvSpPr>
        <p:spPr>
          <a:xfrm>
            <a:off x="1123948" y="6400616"/>
            <a:ext cx="4352924" cy="28623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1" indent="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Répondre aux besoins spécifiques </a:t>
            </a: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 populations </a:t>
            </a:r>
          </a:p>
        </p:txBody>
      </p:sp>
      <p:cxnSp>
        <p:nvCxnSpPr>
          <p:cNvPr id="25" name="Connecteur : en angle 24">
            <a:extLst>
              <a:ext uri="{FF2B5EF4-FFF2-40B4-BE49-F238E27FC236}">
                <a16:creationId xmlns:a16="http://schemas.microsoft.com/office/drawing/2014/main" id="{9DC29951-0C08-D6DD-B78C-9EFC6D201660}"/>
              </a:ext>
            </a:extLst>
          </p:cNvPr>
          <p:cNvCxnSpPr>
            <a:cxnSpLocks/>
            <a:endCxn id="24" idx="1"/>
          </p:cNvCxnSpPr>
          <p:nvPr/>
        </p:nvCxnSpPr>
        <p:spPr>
          <a:xfrm rot="16200000" flipH="1">
            <a:off x="-37089" y="5382695"/>
            <a:ext cx="1531494" cy="790580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age 25">
            <a:extLst>
              <a:ext uri="{FF2B5EF4-FFF2-40B4-BE49-F238E27FC236}">
                <a16:creationId xmlns:a16="http://schemas.microsoft.com/office/drawing/2014/main" id="{5F37FBA4-8503-BB8E-9BD5-806D449458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499" y="9579"/>
            <a:ext cx="766753" cy="254850"/>
          </a:xfrm>
          <a:prstGeom prst="rect">
            <a:avLst/>
          </a:prstGeom>
          <a:ln>
            <a:noFill/>
          </a:ln>
        </p:spPr>
      </p:pic>
      <p:pic>
        <p:nvPicPr>
          <p:cNvPr id="22" name="Image 21">
            <a:hlinkClick r:id="rId3" action="ppaction://hlinksldjump"/>
            <a:extLst>
              <a:ext uri="{FF2B5EF4-FFF2-40B4-BE49-F238E27FC236}">
                <a16:creationId xmlns:a16="http://schemas.microsoft.com/office/drawing/2014/main" id="{DF675C65-98B1-DFE7-C9DA-5B94E5D7C31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9903" y="3388970"/>
            <a:ext cx="356783" cy="359707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E7EC5C0B-F778-B1F1-0609-BCBE3B713284}"/>
              </a:ext>
            </a:extLst>
          </p:cNvPr>
          <p:cNvSpPr txBox="1"/>
          <p:nvPr/>
        </p:nvSpPr>
        <p:spPr>
          <a:xfrm>
            <a:off x="8020052" y="3722617"/>
            <a:ext cx="864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1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Voir carte associée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02CDCB9D-A19A-0A17-B394-D0F1C32BC228}"/>
              </a:ext>
            </a:extLst>
          </p:cNvPr>
          <p:cNvSpPr txBox="1"/>
          <p:nvPr/>
        </p:nvSpPr>
        <p:spPr>
          <a:xfrm>
            <a:off x="6070433" y="6149998"/>
            <a:ext cx="2690331" cy="32316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Absence d’objectif</a:t>
            </a:r>
            <a:endParaRPr kumimoji="0" lang="fr-FR" sz="1500" b="1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Accolade fermante 33">
            <a:extLst>
              <a:ext uri="{FF2B5EF4-FFF2-40B4-BE49-F238E27FC236}">
                <a16:creationId xmlns:a16="http://schemas.microsoft.com/office/drawing/2014/main" id="{65976470-14D1-BDF0-68F5-D2C2AC20F8B7}"/>
              </a:ext>
            </a:extLst>
          </p:cNvPr>
          <p:cNvSpPr/>
          <p:nvPr/>
        </p:nvSpPr>
        <p:spPr>
          <a:xfrm>
            <a:off x="5653924" y="5928214"/>
            <a:ext cx="194507" cy="758634"/>
          </a:xfrm>
          <a:prstGeom prst="rightBrac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AB41E46B-709C-2EA1-E283-9590F0A691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57950" y="25318"/>
            <a:ext cx="1655762" cy="290512"/>
          </a:xfrm>
        </p:spPr>
        <p:txBody>
          <a:bodyPr/>
          <a:lstStyle/>
          <a:p>
            <a:r>
              <a:rPr lang="fr-FR"/>
              <a:t>CS du 20 décembre 2023</a:t>
            </a:r>
          </a:p>
        </p:txBody>
      </p:sp>
    </p:spTree>
    <p:extLst>
      <p:ext uri="{BB962C8B-B14F-4D97-AF65-F5344CB8AC3E}">
        <p14:creationId xmlns:p14="http://schemas.microsoft.com/office/powerpoint/2010/main" val="210747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27" grpId="0"/>
      <p:bldP spid="28" grpId="0" animBg="1"/>
      <p:bldP spid="29" grpId="0" animBg="1"/>
      <p:bldP spid="30" grpId="0" animBg="1"/>
      <p:bldP spid="31" grpId="0" animBg="1"/>
      <p:bldP spid="54" grpId="0"/>
      <p:bldP spid="14" grpId="0" animBg="1"/>
      <p:bldP spid="24" grpId="0" animBg="1"/>
      <p:bldP spid="23" grpId="0"/>
      <p:bldP spid="33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rte, texte">
            <a:extLst>
              <a:ext uri="{FF2B5EF4-FFF2-40B4-BE49-F238E27FC236}">
                <a16:creationId xmlns:a16="http://schemas.microsoft.com/office/drawing/2014/main" id="{18C38B2B-0F2F-D3D3-1358-B202EA51FC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3947" y="1835590"/>
            <a:ext cx="4490053" cy="466274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5DAF27B-9E0D-6638-4E1E-8ADFA834D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Objectifs de construction de logements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CBDB7A2-0F87-D9E2-E2E5-81B05FC12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81563" y="6345198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9DF981-C277-4BD7-B90D-03A39C1D235D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Bouton d'action : Retour 24">
            <a:hlinkClick r:id="rId4" action="ppaction://hlinksldjump"/>
            <a:extLst>
              <a:ext uri="{FF2B5EF4-FFF2-40B4-BE49-F238E27FC236}">
                <a16:creationId xmlns:a16="http://schemas.microsoft.com/office/drawing/2014/main" id="{C303479C-45AE-4644-7A5C-E45751ADF7A8}"/>
              </a:ext>
            </a:extLst>
          </p:cNvPr>
          <p:cNvSpPr/>
          <p:nvPr/>
        </p:nvSpPr>
        <p:spPr>
          <a:xfrm rot="16200000">
            <a:off x="8609641" y="546564"/>
            <a:ext cx="359924" cy="457813"/>
          </a:xfrm>
          <a:prstGeom prst="actionButtonReturn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6" name="Tableau 25">
            <a:extLst>
              <a:ext uri="{FF2B5EF4-FFF2-40B4-BE49-F238E27FC236}">
                <a16:creationId xmlns:a16="http://schemas.microsoft.com/office/drawing/2014/main" id="{89C13689-3EB3-6208-EC5F-7E3A9DF64418}"/>
              </a:ext>
            </a:extLst>
          </p:cNvPr>
          <p:cNvGraphicFramePr>
            <a:graphicFrameLocks noGrp="1"/>
          </p:cNvGraphicFramePr>
          <p:nvPr/>
        </p:nvGraphicFramePr>
        <p:xfrm>
          <a:off x="495608" y="1076641"/>
          <a:ext cx="4076392" cy="558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5124">
                  <a:extLst>
                    <a:ext uri="{9D8B030D-6E8A-4147-A177-3AD203B41FA5}">
                      <a16:colId xmlns:a16="http://schemas.microsoft.com/office/drawing/2014/main" val="4229112204"/>
                    </a:ext>
                  </a:extLst>
                </a:gridCol>
                <a:gridCol w="1259476">
                  <a:extLst>
                    <a:ext uri="{9D8B030D-6E8A-4147-A177-3AD203B41FA5}">
                      <a16:colId xmlns:a16="http://schemas.microsoft.com/office/drawing/2014/main" val="2628228940"/>
                    </a:ext>
                  </a:extLst>
                </a:gridCol>
                <a:gridCol w="213065">
                  <a:extLst>
                    <a:ext uri="{9D8B030D-6E8A-4147-A177-3AD203B41FA5}">
                      <a16:colId xmlns:a16="http://schemas.microsoft.com/office/drawing/2014/main" val="178375205"/>
                    </a:ext>
                  </a:extLst>
                </a:gridCol>
                <a:gridCol w="573912">
                  <a:extLst>
                    <a:ext uri="{9D8B030D-6E8A-4147-A177-3AD203B41FA5}">
                      <a16:colId xmlns:a16="http://schemas.microsoft.com/office/drawing/2014/main" val="292522864"/>
                    </a:ext>
                  </a:extLst>
                </a:gridCol>
                <a:gridCol w="774815">
                  <a:extLst>
                    <a:ext uri="{9D8B030D-6E8A-4147-A177-3AD203B41FA5}">
                      <a16:colId xmlns:a16="http://schemas.microsoft.com/office/drawing/2014/main" val="525978673"/>
                    </a:ext>
                  </a:extLst>
                </a:gridCol>
              </a:tblGrid>
              <a:tr h="450863">
                <a:tc>
                  <a:txBody>
                    <a:bodyPr/>
                    <a:lstStyle/>
                    <a:p>
                      <a:pPr algn="ctr"/>
                      <a:r>
                        <a:rPr lang="fr-FR" sz="1000">
                          <a:latin typeface="+mj-lt"/>
                          <a:cs typeface="Arial" panose="020B0604020202020204" pitchFamily="34" charset="0"/>
                        </a:rPr>
                        <a:t>Secteurs de la région grenobloise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000">
                          <a:latin typeface="+mj-lt"/>
                          <a:cs typeface="Arial" panose="020B0604020202020204" pitchFamily="34" charset="0"/>
                        </a:rPr>
                        <a:t>Armature territoriale de</a:t>
                      </a:r>
                    </a:p>
                    <a:p>
                      <a:pPr algn="ctr"/>
                      <a:r>
                        <a:rPr lang="fr-FR" sz="1000">
                          <a:latin typeface="+mj-lt"/>
                          <a:cs typeface="Arial" panose="020B0604020202020204" pitchFamily="34" charset="0"/>
                        </a:rPr>
                        <a:t>la région grenobloise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000">
                          <a:latin typeface="+mj-lt"/>
                          <a:cs typeface="Arial" panose="020B0604020202020204" pitchFamily="34" charset="0"/>
                        </a:rPr>
                        <a:t>Objectifs moyens de construction par an</a:t>
                      </a:r>
                    </a:p>
                    <a:p>
                      <a:pPr algn="ctr"/>
                      <a:r>
                        <a:rPr lang="fr-FR" sz="1000">
                          <a:latin typeface="+mj-lt"/>
                          <a:cs typeface="Arial" panose="020B0604020202020204" pitchFamily="34" charset="0"/>
                        </a:rPr>
                        <a:t>et pour 1000 habitants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468397"/>
                  </a:ext>
                </a:extLst>
              </a:tr>
              <a:tr h="171762">
                <a:tc rowSpan="4">
                  <a:txBody>
                    <a:bodyPr/>
                    <a:lstStyle/>
                    <a:p>
                      <a:pPr algn="ctr"/>
                      <a:r>
                        <a:rPr lang="fr-FR" sz="1000" b="1">
                          <a:latin typeface="+mj-lt"/>
                          <a:cs typeface="Arial" panose="020B0604020202020204" pitchFamily="34" charset="0"/>
                        </a:rPr>
                        <a:t>Agglomération grenobloise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900" b="1">
                          <a:latin typeface="+mj-lt"/>
                        </a:rPr>
                        <a:t>Ville-centre</a:t>
                      </a:r>
                    </a:p>
                  </a:txBody>
                  <a:tcPr marT="18000" marB="1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DF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0D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b="1">
                        <a:latin typeface="+mj-lt"/>
                      </a:endParaRPr>
                    </a:p>
                  </a:txBody>
                  <a:tcPr marT="18000" marB="18000" anchor="ctr">
                    <a:lnL w="3175" cap="flat" cmpd="sng" algn="ctr">
                      <a:solidFill>
                        <a:srgbClr val="FDF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0D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fr-FR" sz="9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6,5 log.</a:t>
                      </a:r>
                    </a:p>
                  </a:txBody>
                  <a:tcPr marT="18000" marB="1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DF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0D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/>
                      <a:r>
                        <a:rPr lang="fr-FR" sz="9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au moins</a:t>
                      </a:r>
                    </a:p>
                  </a:txBody>
                  <a:tcPr marT="18000" marB="18000" anchor="ctr">
                    <a:lnL w="3175" cap="flat" cmpd="sng" algn="ctr">
                      <a:solidFill>
                        <a:srgbClr val="FDF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0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878165"/>
                  </a:ext>
                </a:extLst>
              </a:tr>
              <a:tr h="17176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b="1">
                          <a:latin typeface="+mj-lt"/>
                        </a:rPr>
                        <a:t>Cœur d’agglomération</a:t>
                      </a:r>
                    </a:p>
                  </a:txBody>
                  <a:tcPr marT="18000" marB="1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DF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0D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b="1">
                        <a:latin typeface="+mj-lt"/>
                      </a:endParaRPr>
                    </a:p>
                  </a:txBody>
                  <a:tcPr marT="18000" marB="18000" anchor="ctr">
                    <a:lnL w="3175" cap="flat" cmpd="sng" algn="ctr">
                      <a:solidFill>
                        <a:srgbClr val="FDF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0D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8311448"/>
                  </a:ext>
                </a:extLst>
              </a:tr>
              <a:tr h="30781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b="1">
                          <a:latin typeface="+mj-lt"/>
                        </a:rPr>
                        <a:t>Pôles principaux</a:t>
                      </a:r>
                    </a:p>
                    <a:p>
                      <a:r>
                        <a:rPr lang="fr-FR" sz="900" b="1">
                          <a:latin typeface="+mj-lt"/>
                        </a:rPr>
                        <a:t>Pôles d’appui</a:t>
                      </a:r>
                    </a:p>
                  </a:txBody>
                  <a:tcPr marT="18000" marB="1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DF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0D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b="1">
                        <a:latin typeface="+mj-lt"/>
                      </a:endParaRPr>
                    </a:p>
                  </a:txBody>
                  <a:tcPr marT="18000" marB="18000" anchor="ctr">
                    <a:lnL w="3175" cap="flat" cmpd="sng" algn="ctr">
                      <a:solidFill>
                        <a:srgbClr val="FDF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0D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765971"/>
                  </a:ext>
                </a:extLst>
              </a:tr>
              <a:tr h="30781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b="1">
                          <a:latin typeface="+mj-lt"/>
                        </a:rPr>
                        <a:t>Pôles secondaires</a:t>
                      </a:r>
                    </a:p>
                    <a:p>
                      <a:r>
                        <a:rPr lang="fr-FR" sz="900" b="1">
                          <a:latin typeface="+mj-lt"/>
                        </a:rPr>
                        <a:t>Pôles locaux</a:t>
                      </a:r>
                    </a:p>
                  </a:txBody>
                  <a:tcPr marT="18000" marB="1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DF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0D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b="1">
                        <a:latin typeface="+mj-lt"/>
                      </a:endParaRPr>
                    </a:p>
                  </a:txBody>
                  <a:tcPr marT="18000" marB="18000" anchor="ctr">
                    <a:lnL w="3175" cap="flat" cmpd="sng" algn="ctr">
                      <a:solidFill>
                        <a:srgbClr val="FDF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0D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9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5,5 log.</a:t>
                      </a:r>
                    </a:p>
                  </a:txBody>
                  <a:tcPr marT="18000" marB="1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DF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0D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3593054"/>
                  </a:ext>
                </a:extLst>
              </a:tr>
              <a:tr h="171762">
                <a:tc rowSpan="3"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fr-FR" sz="10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Grésivaudan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Pôles principaux</a:t>
                      </a:r>
                    </a:p>
                  </a:txBody>
                  <a:tcPr marT="18000" marB="1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DF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0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18000" marB="18000" anchor="ctr">
                    <a:lnL w="3175" cap="flat" cmpd="sng" algn="ctr">
                      <a:solidFill>
                        <a:srgbClr val="FDF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0D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9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6 log.</a:t>
                      </a:r>
                    </a:p>
                  </a:txBody>
                  <a:tcPr marT="18000" marB="1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DF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0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au moins</a:t>
                      </a:r>
                    </a:p>
                  </a:txBody>
                  <a:tcPr marT="18000" marB="18000" anchor="ctr">
                    <a:lnL w="3175" cap="flat" cmpd="sng" algn="ctr">
                      <a:solidFill>
                        <a:srgbClr val="FDF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0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0820371"/>
                  </a:ext>
                </a:extLst>
              </a:tr>
              <a:tr h="17176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Pôles d’appui</a:t>
                      </a:r>
                    </a:p>
                  </a:txBody>
                  <a:tcPr marT="18000" marB="1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DF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0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18000" marB="18000" anchor="ctr">
                    <a:lnL w="3175" cap="flat" cmpd="sng" algn="ctr">
                      <a:solidFill>
                        <a:srgbClr val="FDF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0D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9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6 log. </a:t>
                      </a:r>
                    </a:p>
                  </a:txBody>
                  <a:tcPr marT="18000" marB="1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DF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0D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9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au plus</a:t>
                      </a:r>
                    </a:p>
                  </a:txBody>
                  <a:tcPr marT="18000" marB="18000" anchor="ctr">
                    <a:lnL w="3175" cap="flat" cmpd="sng" algn="ctr">
                      <a:solidFill>
                        <a:srgbClr val="FDF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0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052269"/>
                  </a:ext>
                </a:extLst>
              </a:tr>
              <a:tr h="30781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fr-FR" sz="9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Pôles secondaires</a:t>
                      </a:r>
                    </a:p>
                    <a:p>
                      <a:pPr marL="0" algn="l" defTabSz="685800" rtl="0" eaLnBrk="1" latinLnBrk="0" hangingPunct="1"/>
                      <a:r>
                        <a:rPr lang="fr-FR" sz="9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Pôles locaux</a:t>
                      </a:r>
                    </a:p>
                  </a:txBody>
                  <a:tcPr marT="18000" marB="1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DF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0D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endParaRPr lang="fr-FR" sz="9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18000" marB="18000" anchor="ctr">
                    <a:lnL w="3175" cap="flat" cmpd="sng" algn="ctr">
                      <a:solidFill>
                        <a:srgbClr val="FDF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0D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rgbClr val="FDF0D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au moins</a:t>
                      </a:r>
                    </a:p>
                    <a:p>
                      <a:endParaRPr lang="fr-FR" sz="1100" b="1" kern="120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DF0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4851147"/>
                  </a:ext>
                </a:extLst>
              </a:tr>
              <a:tr h="171762">
                <a:tc rowSpan="4">
                  <a:txBody>
                    <a:bodyPr/>
                    <a:lstStyle/>
                    <a:p>
                      <a:pPr algn="ctr"/>
                      <a:r>
                        <a:rPr lang="fr-FR" sz="10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Voironnais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Ville-centre</a:t>
                      </a:r>
                    </a:p>
                  </a:txBody>
                  <a:tcPr marT="18000" marB="1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DF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0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18000" marB="18000" anchor="ctr">
                    <a:lnL w="3175" cap="flat" cmpd="sng" algn="ctr">
                      <a:solidFill>
                        <a:srgbClr val="FDF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0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6,5 log.</a:t>
                      </a:r>
                    </a:p>
                  </a:txBody>
                  <a:tcPr marT="18000" marB="1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DF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0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au moins</a:t>
                      </a:r>
                    </a:p>
                  </a:txBody>
                  <a:tcPr marT="18000" marB="18000" anchor="ctr">
                    <a:lnL w="3175" cap="flat" cmpd="sng" algn="ctr">
                      <a:solidFill>
                        <a:srgbClr val="FDF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0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934406"/>
                  </a:ext>
                </a:extLst>
              </a:tr>
              <a:tr h="17176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b="1">
                          <a:latin typeface="+mj-lt"/>
                        </a:rPr>
                        <a:t>Pôles principaux</a:t>
                      </a:r>
                      <a:endParaRPr lang="fr-FR" sz="900">
                        <a:latin typeface="+mj-lt"/>
                      </a:endParaRPr>
                    </a:p>
                  </a:txBody>
                  <a:tcPr marT="18000" marB="1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DF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0D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>
                        <a:latin typeface="+mj-lt"/>
                      </a:endParaRPr>
                    </a:p>
                  </a:txBody>
                  <a:tcPr marT="18000" marB="18000" anchor="ctr">
                    <a:lnL w="3175" cap="flat" cmpd="sng" algn="ctr">
                      <a:solidFill>
                        <a:srgbClr val="FDF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0D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fr-FR" sz="9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5,5 log.</a:t>
                      </a:r>
                    </a:p>
                  </a:txBody>
                  <a:tcPr marT="18000" marB="1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DF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0D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fr-FR" sz="9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au moins</a:t>
                      </a:r>
                    </a:p>
                  </a:txBody>
                  <a:tcPr marT="18000" marB="18000" anchor="ctr">
                    <a:lnL w="3175" cap="flat" cmpd="sng" algn="ctr">
                      <a:solidFill>
                        <a:srgbClr val="FDF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0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1632358"/>
                  </a:ext>
                </a:extLst>
              </a:tr>
              <a:tr h="17176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Pôles d’appui</a:t>
                      </a:r>
                    </a:p>
                  </a:txBody>
                  <a:tcPr marT="18000" marB="1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DF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0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18000" marB="18000" anchor="ctr">
                    <a:lnL w="3175" cap="flat" cmpd="sng" algn="ctr">
                      <a:solidFill>
                        <a:srgbClr val="FDF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0D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fr-FR" sz="9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5,5 log.</a:t>
                      </a:r>
                    </a:p>
                  </a:txBody>
                  <a:tcPr marT="18000" marB="1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DF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0D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fr-FR" sz="9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au plus</a:t>
                      </a:r>
                    </a:p>
                  </a:txBody>
                  <a:tcPr marT="18000" marB="18000" anchor="ctr">
                    <a:lnL w="3175" cap="flat" cmpd="sng" algn="ctr">
                      <a:solidFill>
                        <a:srgbClr val="FDF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0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678052"/>
                  </a:ext>
                </a:extLst>
              </a:tr>
              <a:tr h="30781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b="1">
                          <a:latin typeface="+mj-lt"/>
                        </a:rPr>
                        <a:t>Pôles secondaires</a:t>
                      </a:r>
                    </a:p>
                    <a:p>
                      <a:r>
                        <a:rPr lang="fr-FR" sz="900" b="1">
                          <a:latin typeface="+mj-lt"/>
                        </a:rPr>
                        <a:t>Pôles locaux</a:t>
                      </a:r>
                    </a:p>
                  </a:txBody>
                  <a:tcPr marT="18000" marB="1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DF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0D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b="1">
                        <a:latin typeface="+mj-lt"/>
                      </a:endParaRPr>
                    </a:p>
                  </a:txBody>
                  <a:tcPr marT="18000" marB="18000" anchor="ctr">
                    <a:lnL w="3175" cap="flat" cmpd="sng" algn="ctr">
                      <a:solidFill>
                        <a:srgbClr val="FDF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0D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183705"/>
                  </a:ext>
                </a:extLst>
              </a:tr>
              <a:tr h="171762">
                <a:tc rowSpan="3"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fr-FR" sz="10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Bièvre Valloire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0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fr-FR" sz="9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Pôles principaux</a:t>
                      </a:r>
                    </a:p>
                  </a:txBody>
                  <a:tcPr marT="18000" marB="1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DF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0D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endParaRPr lang="fr-FR" sz="9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18000" marB="18000" anchor="ctr">
                    <a:lnL w="3175" cap="flat" cmpd="sng" algn="ctr">
                      <a:solidFill>
                        <a:srgbClr val="FDF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0D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fr-FR" sz="9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5,5 log.</a:t>
                      </a:r>
                    </a:p>
                  </a:txBody>
                  <a:tcPr marT="18000" marB="1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DF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0D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fr-FR" sz="9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au moins</a:t>
                      </a:r>
                    </a:p>
                  </a:txBody>
                  <a:tcPr marT="18000" marB="18000" anchor="ctr">
                    <a:lnL w="3175" cap="flat" cmpd="sng" algn="ctr">
                      <a:solidFill>
                        <a:srgbClr val="FDF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0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816281"/>
                  </a:ext>
                </a:extLst>
              </a:tr>
              <a:tr h="17176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fr-FR" sz="9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Pôles d’appui</a:t>
                      </a:r>
                    </a:p>
                  </a:txBody>
                  <a:tcPr marT="18000" marB="1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DF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0D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endParaRPr lang="fr-FR" sz="9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18000" marB="18000" anchor="ctr">
                    <a:lnL w="3175" cap="flat" cmpd="sng" algn="ctr">
                      <a:solidFill>
                        <a:srgbClr val="FDF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0D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fr-FR" sz="9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5,5 log.</a:t>
                      </a:r>
                    </a:p>
                  </a:txBody>
                  <a:tcPr marT="18000" marB="1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DF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0D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fr-FR" sz="9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au plus</a:t>
                      </a:r>
                    </a:p>
                  </a:txBody>
                  <a:tcPr marT="18000" marB="18000" anchor="ctr">
                    <a:lnL w="3175" cap="flat" cmpd="sng" algn="ctr">
                      <a:solidFill>
                        <a:srgbClr val="FDF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0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274726"/>
                  </a:ext>
                </a:extLst>
              </a:tr>
              <a:tr h="30781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b="1">
                          <a:latin typeface="+mj-lt"/>
                        </a:rPr>
                        <a:t>Pôles secondaires</a:t>
                      </a:r>
                    </a:p>
                    <a:p>
                      <a:r>
                        <a:rPr lang="fr-FR" sz="900" b="1">
                          <a:latin typeface="+mj-lt"/>
                        </a:rPr>
                        <a:t>Pôles locaux</a:t>
                      </a:r>
                    </a:p>
                  </a:txBody>
                  <a:tcPr marT="18000" marB="1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DF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0D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b="1">
                        <a:latin typeface="+mj-lt"/>
                      </a:endParaRPr>
                    </a:p>
                  </a:txBody>
                  <a:tcPr marT="18000" marB="18000" anchor="ctr">
                    <a:lnL w="3175" cap="flat" cmpd="sng" algn="ctr">
                      <a:solidFill>
                        <a:srgbClr val="FDF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0D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l" defTabSz="685800" rtl="0" eaLnBrk="1" latinLnBrk="0" hangingPunct="1"/>
                      <a:endParaRPr lang="fr-FR" sz="1100" b="1" kern="120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36000" marB="36000" anchor="ctr">
                    <a:solidFill>
                      <a:srgbClr val="FDF0D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9594176"/>
                  </a:ext>
                </a:extLst>
              </a:tr>
              <a:tr h="171762">
                <a:tc rowSpan="4"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fr-FR" sz="10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Sud Grésivaudan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>
                          <a:latin typeface="+mj-lt"/>
                        </a:rPr>
                        <a:t>Ville-centre</a:t>
                      </a:r>
                    </a:p>
                  </a:txBody>
                  <a:tcPr marT="18000" marB="1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DF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0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b="1">
                        <a:latin typeface="+mj-lt"/>
                      </a:endParaRPr>
                    </a:p>
                  </a:txBody>
                  <a:tcPr marT="18000" marB="18000" anchor="ctr">
                    <a:lnL w="3175" cap="flat" cmpd="sng" algn="ctr">
                      <a:solidFill>
                        <a:srgbClr val="FDF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0D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fr-FR" sz="9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6,5 log.</a:t>
                      </a:r>
                    </a:p>
                  </a:txBody>
                  <a:tcPr marT="18000" marB="1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DF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0D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fr-FR" sz="9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au moins</a:t>
                      </a:r>
                    </a:p>
                  </a:txBody>
                  <a:tcPr marT="18000" marB="18000" anchor="ctr">
                    <a:lnL w="3175" cap="flat" cmpd="sng" algn="ctr">
                      <a:solidFill>
                        <a:srgbClr val="FDF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0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2545226"/>
                  </a:ext>
                </a:extLst>
              </a:tr>
              <a:tr h="17176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>
                          <a:latin typeface="+mj-lt"/>
                        </a:rPr>
                        <a:t>Pôles principaux</a:t>
                      </a:r>
                    </a:p>
                  </a:txBody>
                  <a:tcPr marT="18000" marB="1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DF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0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b="1">
                        <a:latin typeface="+mj-lt"/>
                      </a:endParaRPr>
                    </a:p>
                  </a:txBody>
                  <a:tcPr marT="18000" marB="18000" anchor="ctr">
                    <a:lnL w="3175" cap="flat" cmpd="sng" algn="ctr">
                      <a:solidFill>
                        <a:srgbClr val="FDF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0D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fr-FR" sz="9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5,5 log.</a:t>
                      </a:r>
                    </a:p>
                  </a:txBody>
                  <a:tcPr marT="18000" marB="1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DF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0D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fr-FR" sz="9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au moins</a:t>
                      </a:r>
                    </a:p>
                  </a:txBody>
                  <a:tcPr marT="18000" marB="18000" anchor="ctr">
                    <a:lnL w="3175" cap="flat" cmpd="sng" algn="ctr">
                      <a:solidFill>
                        <a:srgbClr val="FDF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0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980237"/>
                  </a:ext>
                </a:extLst>
              </a:tr>
              <a:tr h="17176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Pôles d’appui</a:t>
                      </a:r>
                    </a:p>
                  </a:txBody>
                  <a:tcPr marT="18000" marB="1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DF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0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18000" marB="18000" anchor="ctr">
                    <a:lnL w="3175" cap="flat" cmpd="sng" algn="ctr">
                      <a:solidFill>
                        <a:srgbClr val="FDF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0D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fr-FR" sz="9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5,5 log.</a:t>
                      </a:r>
                    </a:p>
                  </a:txBody>
                  <a:tcPr marT="18000" marB="1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DF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0D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fr-FR" sz="9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au plus </a:t>
                      </a:r>
                    </a:p>
                  </a:txBody>
                  <a:tcPr marT="18000" marB="18000" anchor="ctr">
                    <a:lnL w="3175" cap="flat" cmpd="sng" algn="ctr">
                      <a:solidFill>
                        <a:srgbClr val="FDF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0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16206"/>
                  </a:ext>
                </a:extLst>
              </a:tr>
              <a:tr h="30781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b="1">
                          <a:latin typeface="+mj-lt"/>
                        </a:rPr>
                        <a:t>Pôles secondaires</a:t>
                      </a:r>
                    </a:p>
                    <a:p>
                      <a:r>
                        <a:rPr lang="fr-FR" sz="900" b="1">
                          <a:latin typeface="+mj-lt"/>
                        </a:rPr>
                        <a:t>Pôles locaux</a:t>
                      </a:r>
                    </a:p>
                  </a:txBody>
                  <a:tcPr marT="18000" marB="1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DF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0D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b="1">
                        <a:latin typeface="+mj-lt"/>
                      </a:endParaRPr>
                    </a:p>
                  </a:txBody>
                  <a:tcPr marT="18000" marB="18000" anchor="ctr">
                    <a:lnL w="3175" cap="flat" cmpd="sng" algn="ctr">
                      <a:solidFill>
                        <a:srgbClr val="FDF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0D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fr-FR" sz="9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5,5 log.</a:t>
                      </a:r>
                    </a:p>
                  </a:txBody>
                  <a:tcPr marT="18000" marB="18000" anchor="ctr">
                    <a:solidFill>
                      <a:srgbClr val="FDF0D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fr-FR" sz="9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au plus </a:t>
                      </a:r>
                    </a:p>
                  </a:txBody>
                  <a:tcPr marT="18000" marB="18000" anchor="ctr">
                    <a:solidFill>
                      <a:srgbClr val="FDF0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845520"/>
                  </a:ext>
                </a:extLst>
              </a:tr>
              <a:tr h="171762">
                <a:tc rowSpan="3"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fr-FR" sz="10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Sud Grenoblois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>
                          <a:latin typeface="+mj-lt"/>
                        </a:rPr>
                        <a:t>Pôles principaux</a:t>
                      </a:r>
                    </a:p>
                  </a:txBody>
                  <a:tcPr marT="18000" marB="1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DF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0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b="1">
                        <a:latin typeface="+mj-lt"/>
                      </a:endParaRPr>
                    </a:p>
                  </a:txBody>
                  <a:tcPr marT="18000" marB="18000" anchor="ctr">
                    <a:lnL w="3175" cap="flat" cmpd="sng" algn="ctr">
                      <a:solidFill>
                        <a:srgbClr val="FDF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0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5,5 log.</a:t>
                      </a:r>
                    </a:p>
                  </a:txBody>
                  <a:tcPr marT="18000" marB="1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DF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0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au moins</a:t>
                      </a:r>
                    </a:p>
                  </a:txBody>
                  <a:tcPr marT="18000" marB="18000" anchor="ctr">
                    <a:lnL w="3175" cap="flat" cmpd="sng" algn="ctr">
                      <a:solidFill>
                        <a:srgbClr val="FDF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0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8917"/>
                  </a:ext>
                </a:extLst>
              </a:tr>
              <a:tr h="17176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Pôles d’appui</a:t>
                      </a:r>
                    </a:p>
                  </a:txBody>
                  <a:tcPr marT="18000" marB="1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DF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0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18000" marB="18000" anchor="ctr">
                    <a:lnL w="3175" cap="flat" cmpd="sng" algn="ctr">
                      <a:solidFill>
                        <a:srgbClr val="FDF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0D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fr-FR" sz="9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5,5 log.</a:t>
                      </a:r>
                    </a:p>
                  </a:txBody>
                  <a:tcPr marT="18000" marB="1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DF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0D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fr-FR" sz="9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au plus</a:t>
                      </a:r>
                    </a:p>
                  </a:txBody>
                  <a:tcPr marT="18000" marB="18000" anchor="ctr">
                    <a:lnL w="3175" cap="flat" cmpd="sng" algn="ctr">
                      <a:solidFill>
                        <a:srgbClr val="FDF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0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052944"/>
                  </a:ext>
                </a:extLst>
              </a:tr>
              <a:tr h="30781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b="1">
                          <a:latin typeface="+mj-lt"/>
                        </a:rPr>
                        <a:t>Pôles secondaires</a:t>
                      </a:r>
                    </a:p>
                    <a:p>
                      <a:r>
                        <a:rPr lang="fr-FR" sz="900" b="1">
                          <a:latin typeface="+mj-lt"/>
                        </a:rPr>
                        <a:t>Pôles locaux</a:t>
                      </a:r>
                    </a:p>
                  </a:txBody>
                  <a:tcPr marT="18000" marB="1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DF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0D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b="1">
                        <a:latin typeface="+mj-lt"/>
                      </a:endParaRPr>
                    </a:p>
                  </a:txBody>
                  <a:tcPr marT="18000" marB="18000" anchor="ctr">
                    <a:lnL w="3175" cap="flat" cmpd="sng" algn="ctr">
                      <a:solidFill>
                        <a:srgbClr val="FDF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0D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fr-FR" sz="9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5,5 log.</a:t>
                      </a:r>
                    </a:p>
                  </a:txBody>
                  <a:tcPr marT="18000" marB="1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DF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0D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fr-FR" sz="9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au plus</a:t>
                      </a:r>
                    </a:p>
                  </a:txBody>
                  <a:tcPr marT="18000" marB="18000" anchor="ctr">
                    <a:solidFill>
                      <a:srgbClr val="FDF0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219158"/>
                  </a:ext>
                </a:extLst>
              </a:tr>
              <a:tr h="226754">
                <a:tc rowSpan="2"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fr-FR" sz="10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Trièves</a:t>
                      </a:r>
                    </a:p>
                  </a:txBody>
                  <a:tcPr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Pôles secondaires</a:t>
                      </a:r>
                    </a:p>
                  </a:txBody>
                  <a:tcPr marT="18000" marB="1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DF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0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18000" marB="18000" anchor="ctr">
                    <a:lnL w="3175" cap="flat" cmpd="sng" algn="ctr">
                      <a:solidFill>
                        <a:srgbClr val="FDF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0D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fr-FR" sz="9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5,5 log.</a:t>
                      </a:r>
                    </a:p>
                  </a:txBody>
                  <a:tcPr marT="18000" marB="1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DF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0D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fr-FR" sz="9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au plus</a:t>
                      </a:r>
                    </a:p>
                  </a:txBody>
                  <a:tcPr anchor="ctr">
                    <a:lnL w="3175" cap="flat" cmpd="sng" algn="ctr">
                      <a:solidFill>
                        <a:srgbClr val="FDF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0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98792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Pôles locaux</a:t>
                      </a:r>
                    </a:p>
                  </a:txBody>
                  <a:tcPr marT="18000" marB="1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DF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0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18000" marB="18000" anchor="ctr">
                    <a:lnL w="3175" cap="flat" cmpd="sng" algn="ctr">
                      <a:solidFill>
                        <a:srgbClr val="FDF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0D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fr-FR" sz="9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5,5 log.</a:t>
                      </a:r>
                    </a:p>
                  </a:txBody>
                  <a:tcPr marT="18000" marB="18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DF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0D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fr-FR" sz="9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au plus</a:t>
                      </a:r>
                    </a:p>
                  </a:txBody>
                  <a:tcPr anchor="ctr">
                    <a:lnL w="3175" cap="flat" cmpd="sng" algn="ctr">
                      <a:solidFill>
                        <a:srgbClr val="FDF0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0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090088"/>
                  </a:ext>
                </a:extLst>
              </a:tr>
            </a:tbl>
          </a:graphicData>
        </a:graphic>
      </p:graphicFrame>
      <p:sp>
        <p:nvSpPr>
          <p:cNvPr id="27" name="Rectangle 26">
            <a:extLst>
              <a:ext uri="{FF2B5EF4-FFF2-40B4-BE49-F238E27FC236}">
                <a16:creationId xmlns:a16="http://schemas.microsoft.com/office/drawing/2014/main" id="{F56FBBE3-75C7-5785-9FC8-2033D26DC136}"/>
              </a:ext>
            </a:extLst>
          </p:cNvPr>
          <p:cNvSpPr/>
          <p:nvPr/>
        </p:nvSpPr>
        <p:spPr>
          <a:xfrm>
            <a:off x="2994014" y="1616648"/>
            <a:ext cx="153443" cy="144919"/>
          </a:xfrm>
          <a:prstGeom prst="rect">
            <a:avLst/>
          </a:prstGeom>
          <a:solidFill>
            <a:srgbClr val="941082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C0807E6-244E-2722-FC8D-1D743080C600}"/>
              </a:ext>
            </a:extLst>
          </p:cNvPr>
          <p:cNvSpPr/>
          <p:nvPr/>
        </p:nvSpPr>
        <p:spPr>
          <a:xfrm>
            <a:off x="3007130" y="1810190"/>
            <a:ext cx="126470" cy="118103"/>
          </a:xfrm>
          <a:prstGeom prst="rect">
            <a:avLst/>
          </a:prstGeom>
          <a:solidFill>
            <a:srgbClr val="941082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89B3680-D68E-308E-E4B6-062AA9E817D5}"/>
              </a:ext>
            </a:extLst>
          </p:cNvPr>
          <p:cNvSpPr/>
          <p:nvPr/>
        </p:nvSpPr>
        <p:spPr>
          <a:xfrm>
            <a:off x="3028978" y="2133935"/>
            <a:ext cx="89110" cy="83215"/>
          </a:xfrm>
          <a:prstGeom prst="rect">
            <a:avLst/>
          </a:prstGeom>
          <a:solidFill>
            <a:srgbClr val="941082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7C7EAF7-365D-12E8-437F-688367002561}"/>
              </a:ext>
            </a:extLst>
          </p:cNvPr>
          <p:cNvSpPr/>
          <p:nvPr/>
        </p:nvSpPr>
        <p:spPr>
          <a:xfrm>
            <a:off x="2994014" y="3246708"/>
            <a:ext cx="153443" cy="144919"/>
          </a:xfrm>
          <a:prstGeom prst="rect">
            <a:avLst/>
          </a:prstGeom>
          <a:solidFill>
            <a:srgbClr val="941082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27AC4C8-5339-9285-4B2A-94BEEAEEDEA5}"/>
              </a:ext>
            </a:extLst>
          </p:cNvPr>
          <p:cNvSpPr/>
          <p:nvPr/>
        </p:nvSpPr>
        <p:spPr>
          <a:xfrm>
            <a:off x="2994014" y="4734227"/>
            <a:ext cx="153443" cy="144919"/>
          </a:xfrm>
          <a:prstGeom prst="rect">
            <a:avLst/>
          </a:prstGeom>
          <a:solidFill>
            <a:srgbClr val="941082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00E4C93-B0D9-B52B-30D3-BD1C60669813}"/>
              </a:ext>
            </a:extLst>
          </p:cNvPr>
          <p:cNvSpPr/>
          <p:nvPr/>
        </p:nvSpPr>
        <p:spPr>
          <a:xfrm>
            <a:off x="3007130" y="1968192"/>
            <a:ext cx="126470" cy="118103"/>
          </a:xfrm>
          <a:prstGeom prst="rect">
            <a:avLst/>
          </a:prstGeom>
          <a:solidFill>
            <a:srgbClr val="941082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AA85529-9BF0-AB6D-227C-A9309F01E283}"/>
              </a:ext>
            </a:extLst>
          </p:cNvPr>
          <p:cNvSpPr/>
          <p:nvPr/>
        </p:nvSpPr>
        <p:spPr>
          <a:xfrm>
            <a:off x="3004975" y="2591801"/>
            <a:ext cx="126470" cy="118103"/>
          </a:xfrm>
          <a:prstGeom prst="rect">
            <a:avLst/>
          </a:prstGeom>
          <a:solidFill>
            <a:srgbClr val="941082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8CA75C8-850A-AAD9-F858-78507EEE5168}"/>
              </a:ext>
            </a:extLst>
          </p:cNvPr>
          <p:cNvSpPr/>
          <p:nvPr/>
        </p:nvSpPr>
        <p:spPr>
          <a:xfrm>
            <a:off x="3004975" y="3417847"/>
            <a:ext cx="126470" cy="118103"/>
          </a:xfrm>
          <a:prstGeom prst="rect">
            <a:avLst/>
          </a:prstGeom>
          <a:solidFill>
            <a:srgbClr val="941082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54D5441-4D3F-E537-5CEF-58A2D3A8E20B}"/>
              </a:ext>
            </a:extLst>
          </p:cNvPr>
          <p:cNvSpPr/>
          <p:nvPr/>
        </p:nvSpPr>
        <p:spPr>
          <a:xfrm>
            <a:off x="3004975" y="4076823"/>
            <a:ext cx="126470" cy="118103"/>
          </a:xfrm>
          <a:prstGeom prst="rect">
            <a:avLst/>
          </a:prstGeom>
          <a:solidFill>
            <a:srgbClr val="941082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A4F96A5-0F66-BCD4-3488-DBF253FD6828}"/>
              </a:ext>
            </a:extLst>
          </p:cNvPr>
          <p:cNvSpPr/>
          <p:nvPr/>
        </p:nvSpPr>
        <p:spPr>
          <a:xfrm>
            <a:off x="3004975" y="4902949"/>
            <a:ext cx="126470" cy="118103"/>
          </a:xfrm>
          <a:prstGeom prst="rect">
            <a:avLst/>
          </a:prstGeom>
          <a:solidFill>
            <a:srgbClr val="941082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4628D96-ED8B-4A89-30A2-CA2233EC9126}"/>
              </a:ext>
            </a:extLst>
          </p:cNvPr>
          <p:cNvSpPr/>
          <p:nvPr/>
        </p:nvSpPr>
        <p:spPr>
          <a:xfrm>
            <a:off x="3004975" y="5570767"/>
            <a:ext cx="126470" cy="118103"/>
          </a:xfrm>
          <a:prstGeom prst="rect">
            <a:avLst/>
          </a:prstGeom>
          <a:solidFill>
            <a:srgbClr val="941082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4814526-E18E-44E9-BFBB-43EF6F8ECA95}"/>
              </a:ext>
            </a:extLst>
          </p:cNvPr>
          <p:cNvSpPr/>
          <p:nvPr/>
        </p:nvSpPr>
        <p:spPr>
          <a:xfrm>
            <a:off x="3023655" y="2782498"/>
            <a:ext cx="89110" cy="83215"/>
          </a:xfrm>
          <a:prstGeom prst="rect">
            <a:avLst/>
          </a:prstGeom>
          <a:solidFill>
            <a:srgbClr val="E9D355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EE4DD58-D7C5-AD2C-D99A-C7C4D3788CCB}"/>
              </a:ext>
            </a:extLst>
          </p:cNvPr>
          <p:cNvSpPr/>
          <p:nvPr/>
        </p:nvSpPr>
        <p:spPr>
          <a:xfrm>
            <a:off x="3023655" y="3610931"/>
            <a:ext cx="89110" cy="83215"/>
          </a:xfrm>
          <a:prstGeom prst="rect">
            <a:avLst/>
          </a:prstGeom>
          <a:solidFill>
            <a:srgbClr val="E9D355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2695031-5A70-1194-ACC4-C17B0F4471ED}"/>
              </a:ext>
            </a:extLst>
          </p:cNvPr>
          <p:cNvSpPr/>
          <p:nvPr/>
        </p:nvSpPr>
        <p:spPr>
          <a:xfrm>
            <a:off x="3023655" y="4275726"/>
            <a:ext cx="89110" cy="83215"/>
          </a:xfrm>
          <a:prstGeom prst="rect">
            <a:avLst/>
          </a:prstGeom>
          <a:solidFill>
            <a:srgbClr val="E9D355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BBCD9EC-A5EE-9FF1-2194-19AF88C44DAE}"/>
              </a:ext>
            </a:extLst>
          </p:cNvPr>
          <p:cNvSpPr/>
          <p:nvPr/>
        </p:nvSpPr>
        <p:spPr>
          <a:xfrm>
            <a:off x="3023655" y="5097427"/>
            <a:ext cx="89110" cy="83215"/>
          </a:xfrm>
          <a:prstGeom prst="rect">
            <a:avLst/>
          </a:prstGeom>
          <a:solidFill>
            <a:srgbClr val="E9D355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E1E50CD-CC24-1E92-65CB-1C968B5E2874}"/>
              </a:ext>
            </a:extLst>
          </p:cNvPr>
          <p:cNvSpPr/>
          <p:nvPr/>
        </p:nvSpPr>
        <p:spPr>
          <a:xfrm>
            <a:off x="3023655" y="5760828"/>
            <a:ext cx="89110" cy="83215"/>
          </a:xfrm>
          <a:prstGeom prst="rect">
            <a:avLst/>
          </a:prstGeom>
          <a:solidFill>
            <a:srgbClr val="E9D355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E6F878DB-353F-3115-9B8B-9230D7959E66}"/>
              </a:ext>
            </a:extLst>
          </p:cNvPr>
          <p:cNvSpPr/>
          <p:nvPr/>
        </p:nvSpPr>
        <p:spPr>
          <a:xfrm>
            <a:off x="3029324" y="2304207"/>
            <a:ext cx="78685" cy="78685"/>
          </a:xfrm>
          <a:prstGeom prst="ellipse">
            <a:avLst/>
          </a:prstGeom>
          <a:solidFill>
            <a:srgbClr val="941082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B7FA0C37-4500-69D5-4BF2-DCFBFE111632}"/>
              </a:ext>
            </a:extLst>
          </p:cNvPr>
          <p:cNvSpPr/>
          <p:nvPr/>
        </p:nvSpPr>
        <p:spPr>
          <a:xfrm>
            <a:off x="3029324" y="2975654"/>
            <a:ext cx="78685" cy="78685"/>
          </a:xfrm>
          <a:prstGeom prst="ellipse">
            <a:avLst/>
          </a:prstGeom>
          <a:solidFill>
            <a:srgbClr val="E9D355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88FA47E9-9E37-922A-8992-B9C0D16FD7C5}"/>
              </a:ext>
            </a:extLst>
          </p:cNvPr>
          <p:cNvSpPr/>
          <p:nvPr/>
        </p:nvSpPr>
        <p:spPr>
          <a:xfrm>
            <a:off x="3023655" y="3809907"/>
            <a:ext cx="78685" cy="78685"/>
          </a:xfrm>
          <a:prstGeom prst="ellipse">
            <a:avLst/>
          </a:prstGeom>
          <a:solidFill>
            <a:srgbClr val="E9D355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5969E50F-52C0-40C5-F33A-F0BFCC3DDE97}"/>
              </a:ext>
            </a:extLst>
          </p:cNvPr>
          <p:cNvSpPr/>
          <p:nvPr/>
        </p:nvSpPr>
        <p:spPr>
          <a:xfrm>
            <a:off x="3023655" y="4446862"/>
            <a:ext cx="78685" cy="78685"/>
          </a:xfrm>
          <a:prstGeom prst="ellipse">
            <a:avLst/>
          </a:prstGeom>
          <a:solidFill>
            <a:srgbClr val="E9D355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6B5658E0-820D-B69D-6D22-9BCBACD5F5BA}"/>
              </a:ext>
            </a:extLst>
          </p:cNvPr>
          <p:cNvSpPr/>
          <p:nvPr/>
        </p:nvSpPr>
        <p:spPr>
          <a:xfrm>
            <a:off x="3023655" y="5285692"/>
            <a:ext cx="78685" cy="78685"/>
          </a:xfrm>
          <a:prstGeom prst="ellipse">
            <a:avLst/>
          </a:prstGeom>
          <a:solidFill>
            <a:srgbClr val="E9D355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CEF580A6-7619-9F93-2BD4-73F95C0D77D6}"/>
              </a:ext>
            </a:extLst>
          </p:cNvPr>
          <p:cNvSpPr/>
          <p:nvPr/>
        </p:nvSpPr>
        <p:spPr>
          <a:xfrm>
            <a:off x="3023653" y="5938348"/>
            <a:ext cx="78685" cy="78685"/>
          </a:xfrm>
          <a:prstGeom prst="ellipse">
            <a:avLst/>
          </a:prstGeom>
          <a:solidFill>
            <a:srgbClr val="E9D355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BF92CB71-6732-1C16-DD05-78141E28CEB2}"/>
              </a:ext>
            </a:extLst>
          </p:cNvPr>
          <p:cNvSpPr/>
          <p:nvPr/>
        </p:nvSpPr>
        <p:spPr>
          <a:xfrm>
            <a:off x="3023654" y="6284469"/>
            <a:ext cx="78685" cy="78685"/>
          </a:xfrm>
          <a:prstGeom prst="ellipse">
            <a:avLst/>
          </a:prstGeom>
          <a:solidFill>
            <a:srgbClr val="E9D355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DA3ED5B3-89B4-D63C-7E22-675E5446B388}"/>
              </a:ext>
            </a:extLst>
          </p:cNvPr>
          <p:cNvSpPr/>
          <p:nvPr/>
        </p:nvSpPr>
        <p:spPr>
          <a:xfrm>
            <a:off x="3043148" y="3123036"/>
            <a:ext cx="50200" cy="50200"/>
          </a:xfrm>
          <a:prstGeom prst="ellipse">
            <a:avLst/>
          </a:prstGeom>
          <a:solidFill>
            <a:srgbClr val="E9D355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7874E9C5-A0A2-A5E7-BF0B-2B807EB24277}"/>
              </a:ext>
            </a:extLst>
          </p:cNvPr>
          <p:cNvSpPr/>
          <p:nvPr/>
        </p:nvSpPr>
        <p:spPr>
          <a:xfrm>
            <a:off x="3040012" y="3955647"/>
            <a:ext cx="50200" cy="50200"/>
          </a:xfrm>
          <a:prstGeom prst="ellipse">
            <a:avLst/>
          </a:prstGeom>
          <a:solidFill>
            <a:srgbClr val="E9D355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72078919-76B3-C970-B514-F19D899D1ABC}"/>
              </a:ext>
            </a:extLst>
          </p:cNvPr>
          <p:cNvSpPr/>
          <p:nvPr/>
        </p:nvSpPr>
        <p:spPr>
          <a:xfrm>
            <a:off x="3038176" y="4606316"/>
            <a:ext cx="50200" cy="50200"/>
          </a:xfrm>
          <a:prstGeom prst="ellipse">
            <a:avLst/>
          </a:prstGeom>
          <a:solidFill>
            <a:srgbClr val="E9D355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id="{453D267E-984E-57AE-D895-686458FB8F2B}"/>
              </a:ext>
            </a:extLst>
          </p:cNvPr>
          <p:cNvSpPr/>
          <p:nvPr/>
        </p:nvSpPr>
        <p:spPr>
          <a:xfrm>
            <a:off x="3038368" y="5437138"/>
            <a:ext cx="50200" cy="50200"/>
          </a:xfrm>
          <a:prstGeom prst="ellipse">
            <a:avLst/>
          </a:prstGeom>
          <a:solidFill>
            <a:srgbClr val="E9D355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0B53A80A-165B-192E-E39E-E5EF3E16F030}"/>
              </a:ext>
            </a:extLst>
          </p:cNvPr>
          <p:cNvSpPr/>
          <p:nvPr/>
        </p:nvSpPr>
        <p:spPr>
          <a:xfrm>
            <a:off x="3038368" y="6100551"/>
            <a:ext cx="50200" cy="50200"/>
          </a:xfrm>
          <a:prstGeom prst="ellipse">
            <a:avLst/>
          </a:prstGeom>
          <a:solidFill>
            <a:srgbClr val="E9D355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E2A0788B-0CE6-2D75-EE4E-AD9E2D3B0821}"/>
              </a:ext>
            </a:extLst>
          </p:cNvPr>
          <p:cNvSpPr/>
          <p:nvPr/>
        </p:nvSpPr>
        <p:spPr>
          <a:xfrm>
            <a:off x="3034135" y="6532705"/>
            <a:ext cx="50200" cy="50200"/>
          </a:xfrm>
          <a:prstGeom prst="ellipse">
            <a:avLst/>
          </a:prstGeom>
          <a:solidFill>
            <a:srgbClr val="E9D355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471CA858-7233-0100-75E3-F580AF98F618}"/>
              </a:ext>
            </a:extLst>
          </p:cNvPr>
          <p:cNvSpPr/>
          <p:nvPr/>
        </p:nvSpPr>
        <p:spPr>
          <a:xfrm>
            <a:off x="3039418" y="2456760"/>
            <a:ext cx="50200" cy="50200"/>
          </a:xfrm>
          <a:prstGeom prst="ellipse">
            <a:avLst/>
          </a:prstGeom>
          <a:solidFill>
            <a:srgbClr val="941082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2D5B8C1-6E41-E3EC-29D3-61417CA2A0D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499" y="9579"/>
            <a:ext cx="766753" cy="254850"/>
          </a:xfrm>
          <a:prstGeom prst="rect">
            <a:avLst/>
          </a:prstGeom>
          <a:ln>
            <a:noFill/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85A2C505-6816-13B1-00EF-CA725803AEF7}"/>
              </a:ext>
            </a:extLst>
          </p:cNvPr>
          <p:cNvSpPr txBox="1"/>
          <p:nvPr/>
        </p:nvSpPr>
        <p:spPr>
          <a:xfrm>
            <a:off x="4653947" y="6419305"/>
            <a:ext cx="2324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 SCoT - 2023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4798FDB-55AA-6C70-DF5F-9FE16E03698C}"/>
              </a:ext>
            </a:extLst>
          </p:cNvPr>
          <p:cNvSpPr txBox="1"/>
          <p:nvPr/>
        </p:nvSpPr>
        <p:spPr>
          <a:xfrm>
            <a:off x="5067591" y="1200586"/>
            <a:ext cx="3950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Représentations des objectifs de construction de logements mini ou maxi selon le niveau de polarités</a:t>
            </a:r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E7A30907-8A2C-1691-DE4E-53AEF1AF64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57950" y="25318"/>
            <a:ext cx="1655762" cy="290512"/>
          </a:xfrm>
        </p:spPr>
        <p:txBody>
          <a:bodyPr/>
          <a:lstStyle/>
          <a:p>
            <a:r>
              <a:rPr lang="fr-FR"/>
              <a:t>CS du 20 décembre 2023</a:t>
            </a:r>
          </a:p>
        </p:txBody>
      </p:sp>
    </p:spTree>
    <p:extLst>
      <p:ext uri="{BB962C8B-B14F-4D97-AF65-F5344CB8AC3E}">
        <p14:creationId xmlns:p14="http://schemas.microsoft.com/office/powerpoint/2010/main" val="353272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CF1E91-B8D5-8CCA-C1F8-E590D3A8B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</a:t>
            </a:r>
            <a:r>
              <a:rPr lang="fr-FR" sz="2000"/>
              <a:t>’offre en logements permet-elle de répondre aux besoins ?</a:t>
            </a:r>
            <a:br>
              <a:rPr lang="fr-FR"/>
            </a:br>
            <a:r>
              <a:rPr lang="fr-FR"/>
              <a:t>Eléments saillants du bilan de </a:t>
            </a:r>
            <a:r>
              <a:rPr lang="fr-FR" u="sng"/>
              <a:t>2018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8CCC5D0-0D90-2256-70A1-018E48CE2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9DF981-C277-4BD7-B90D-03A39C1D235D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 5">
            <a:hlinkClick r:id="rId2"/>
            <a:extLst>
              <a:ext uri="{FF2B5EF4-FFF2-40B4-BE49-F238E27FC236}">
                <a16:creationId xmlns:a16="http://schemas.microsoft.com/office/drawing/2014/main" id="{9F064A5F-AFAE-0593-4EBB-CCBA26F5F1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6925" y="1614972"/>
            <a:ext cx="2199027" cy="295232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4A8BC64-40EC-BA09-2814-9E2256BF22C8}"/>
              </a:ext>
            </a:extLst>
          </p:cNvPr>
          <p:cNvSpPr/>
          <p:nvPr/>
        </p:nvSpPr>
        <p:spPr>
          <a:xfrm>
            <a:off x="6426925" y="1106082"/>
            <a:ext cx="2199027" cy="50889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1B39DE-92D0-2CE5-4240-E3CC38295117}"/>
              </a:ext>
            </a:extLst>
          </p:cNvPr>
          <p:cNvSpPr/>
          <p:nvPr/>
        </p:nvSpPr>
        <p:spPr>
          <a:xfrm>
            <a:off x="6426924" y="5761749"/>
            <a:ext cx="2199027" cy="68880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DB06ED-C5B4-C18F-03F4-0CE83766EEB5}"/>
              </a:ext>
            </a:extLst>
          </p:cNvPr>
          <p:cNvSpPr/>
          <p:nvPr/>
        </p:nvSpPr>
        <p:spPr>
          <a:xfrm>
            <a:off x="6426925" y="4587137"/>
            <a:ext cx="2199027" cy="158949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0E28C92-988D-383E-884F-FD58477EC1F6}"/>
              </a:ext>
            </a:extLst>
          </p:cNvPr>
          <p:cNvSpPr txBox="1"/>
          <p:nvPr/>
        </p:nvSpPr>
        <p:spPr>
          <a:xfrm>
            <a:off x="6426925" y="4746086"/>
            <a:ext cx="2199027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00799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Consulter le bilan 2018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 éléments se rapportant à la troisième question évaluative figurent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pages 47 à 55 du rapport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1034A08-DC73-D757-0F0E-8FF7C5F6F458}"/>
              </a:ext>
            </a:extLst>
          </p:cNvPr>
          <p:cNvSpPr txBox="1"/>
          <p:nvPr/>
        </p:nvSpPr>
        <p:spPr>
          <a:xfrm>
            <a:off x="636017" y="1106082"/>
            <a:ext cx="5616624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Evolution de la production de logements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CC25A57-7506-42FC-461D-D3652A0ABF32}"/>
              </a:ext>
            </a:extLst>
          </p:cNvPr>
          <p:cNvSpPr txBox="1"/>
          <p:nvPr/>
        </p:nvSpPr>
        <p:spPr>
          <a:xfrm>
            <a:off x="637538" y="4005847"/>
            <a:ext cx="5616624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Evolution de la vacance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14695E2-93FD-703B-289C-8ABC3B156F1E}"/>
              </a:ext>
            </a:extLst>
          </p:cNvPr>
          <p:cNvSpPr txBox="1"/>
          <p:nvPr/>
        </p:nvSpPr>
        <p:spPr>
          <a:xfrm>
            <a:off x="636018" y="4399362"/>
            <a:ext cx="4629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Open Sans"/>
                <a:ea typeface="ＭＳ Ｐゴシック" pitchFamily="34" charset="-128"/>
                <a:cs typeface="+mn-cs"/>
              </a:rPr>
              <a:t>Le bilan de 2018 avait relevé un </a:t>
            </a: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Open Sans"/>
                <a:ea typeface="ＭＳ Ｐゴシック" pitchFamily="34" charset="-128"/>
                <a:cs typeface="+mn-cs"/>
              </a:rPr>
              <a:t>taux de vacance du parc de logements à la hausse,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Open Sans"/>
                <a:ea typeface="ＭＳ Ｐゴシック" pitchFamily="34" charset="-128"/>
                <a:cs typeface="+mn-cs"/>
              </a:rPr>
              <a:t> mais qui restait relativement </a:t>
            </a: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Open Sans"/>
                <a:ea typeface="ＭＳ Ｐゴシック" pitchFamily="34" charset="-128"/>
                <a:cs typeface="+mn-cs"/>
              </a:rPr>
              <a:t>contenu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Open Sans"/>
                <a:ea typeface="ＭＳ Ｐゴシック" pitchFamily="34" charset="-128"/>
                <a:cs typeface="+mn-cs"/>
              </a:rPr>
              <a:t>. Cette évolution concernait l’ensemble des secteurs, hormis le Sud Grenoblois.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6EFB5A53-49F9-8DED-6B55-E900847DBF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9633" y="3894008"/>
            <a:ext cx="700513" cy="96771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7A2CBE75-EC3A-A03F-571F-22DB2C1855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8617" y="1027907"/>
            <a:ext cx="602544" cy="965523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1B7F3A6D-C157-7510-816C-D442AD237102}"/>
              </a:ext>
            </a:extLst>
          </p:cNvPr>
          <p:cNvSpPr txBox="1"/>
          <p:nvPr/>
        </p:nvSpPr>
        <p:spPr>
          <a:xfrm>
            <a:off x="628651" y="1506364"/>
            <a:ext cx="4629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Open Sans"/>
                <a:ea typeface="ＭＳ Ｐゴシック" pitchFamily="34" charset="-128"/>
                <a:cs typeface="+mn-cs"/>
              </a:rPr>
              <a:t>Le bilan de 2018 a rappelé le </a:t>
            </a: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Open Sans"/>
                <a:ea typeface="ＭＳ Ｐゴシック" pitchFamily="34" charset="-128"/>
                <a:cs typeface="+mn-cs"/>
              </a:rPr>
              <a:t>contexte très particulier 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Open Sans"/>
                <a:ea typeface="ＭＳ Ｐゴシック" pitchFamily="34" charset="-128"/>
                <a:cs typeface="+mn-cs"/>
              </a:rPr>
              <a:t>de l’élaboration du SCoT, qui s’était appuyé sur une </a:t>
            </a: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Open Sans"/>
                <a:ea typeface="ＭＳ Ｐゴシック" pitchFamily="34" charset="-128"/>
                <a:cs typeface="+mn-cs"/>
              </a:rPr>
              <a:t>période de référence atypique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Open Sans"/>
                <a:ea typeface="ＭＳ Ｐゴシック" pitchFamily="34" charset="-128"/>
                <a:cs typeface="+mn-cs"/>
              </a:rPr>
              <a:t> coïncidant avec le développement puis l’éclatement de la bulle immobilière des années 2003-2008.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A5AD1F2-1584-058B-C021-1C49BA6F6DAF}"/>
              </a:ext>
            </a:extLst>
          </p:cNvPr>
          <p:cNvSpPr txBox="1"/>
          <p:nvPr/>
        </p:nvSpPr>
        <p:spPr>
          <a:xfrm>
            <a:off x="628650" y="2309646"/>
            <a:ext cx="561662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Open Sans"/>
                <a:ea typeface="ＭＳ Ｐゴシック" pitchFamily="34" charset="-128"/>
                <a:cs typeface="+mn-cs"/>
              </a:rPr>
              <a:t>La période 2011-2016 avait vu la construction neuve progresser à nouveau, jusqu’à retrouver le rythme de la fin des années 1990, soit </a:t>
            </a: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Open Sans"/>
                <a:ea typeface="ＭＳ Ｐゴシック" pitchFamily="34" charset="-128"/>
                <a:cs typeface="+mn-cs"/>
              </a:rPr>
              <a:t>3 400 logements 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Open Sans"/>
                <a:ea typeface="ＭＳ Ｐゴシック" pitchFamily="34" charset="-128"/>
                <a:cs typeface="+mn-cs"/>
              </a:rPr>
              <a:t>par an pour l’ensemble de la région grenobloise. Le bilan avait relevé :</a:t>
            </a:r>
          </a:p>
          <a:p>
            <a:pPr marL="284400" marR="0" lvl="0" indent="-28440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Open Sans"/>
                <a:ea typeface="ＭＳ Ｐゴシック" pitchFamily="34" charset="-128"/>
                <a:cs typeface="+mn-cs"/>
              </a:rPr>
              <a:t>un volume de logements produits en-deçà de l’objectif très ambitieux 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Open Sans"/>
                <a:ea typeface="ＭＳ Ｐゴシック" pitchFamily="34" charset="-128"/>
                <a:cs typeface="+mn-cs"/>
              </a:rPr>
              <a:t>du SCoT (4 500 logements par an) ;</a:t>
            </a:r>
          </a:p>
          <a:p>
            <a:pPr marL="284400" marR="0" lvl="0" indent="-28440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Open Sans"/>
                <a:ea typeface="ＭＳ Ｐゴシック" pitchFamily="34" charset="-128"/>
                <a:cs typeface="+mn-cs"/>
              </a:rPr>
              <a:t>un accroissement de la part de logements produits dans l’agglomération grenobloise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Open Sans"/>
                <a:ea typeface="ＭＳ Ｐゴシック" pitchFamily="34" charset="-128"/>
                <a:cs typeface="+mn-cs"/>
              </a:rPr>
              <a:t>, ce qui allait plutôt dans le sens des orientations du SCoT.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382B220-34AB-49EB-C7F7-7EB987FB27EF}"/>
              </a:ext>
            </a:extLst>
          </p:cNvPr>
          <p:cNvSpPr txBox="1"/>
          <p:nvPr/>
        </p:nvSpPr>
        <p:spPr>
          <a:xfrm>
            <a:off x="637538" y="5383854"/>
            <a:ext cx="5616624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Evolution de l’offre en logements sociaux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8EB9126-3F5A-DDC4-CA4A-8F46CBF6931D}"/>
              </a:ext>
            </a:extLst>
          </p:cNvPr>
          <p:cNvSpPr txBox="1"/>
          <p:nvPr/>
        </p:nvSpPr>
        <p:spPr>
          <a:xfrm>
            <a:off x="636018" y="5767641"/>
            <a:ext cx="462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Open Sans"/>
                <a:ea typeface="ＭＳ Ｐゴシック" pitchFamily="34" charset="-128"/>
                <a:cs typeface="+mn-cs"/>
              </a:rPr>
              <a:t>En 2018, </a:t>
            </a: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Open Sans"/>
                <a:ea typeface="ＭＳ Ｐゴシック" pitchFamily="34" charset="-128"/>
                <a:cs typeface="+mn-cs"/>
              </a:rPr>
              <a:t>seul le secteur </a:t>
            </a: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″</a:t>
            </a: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Open Sans"/>
                <a:ea typeface="ＭＳ Ｐゴシック" pitchFamily="34" charset="-128"/>
                <a:cs typeface="+mn-cs"/>
              </a:rPr>
              <a:t>agglomération grenobloise</a:t>
            </a: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″</a:t>
            </a: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Open Sans"/>
                <a:ea typeface="ＭＳ Ｐゴシック" pitchFamily="34" charset="-128"/>
                <a:cs typeface="+mn-cs"/>
              </a:rPr>
              <a:t> avait pu répondre 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Open Sans"/>
                <a:ea typeface="ＭＳ Ｐゴシック" pitchFamily="34" charset="-128"/>
                <a:cs typeface="+mn-cs"/>
              </a:rPr>
              <a:t>à l’objectif d’accroissement de l’offre en logements social fixé pour 6 années.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248E83F3-A012-B9C3-912D-470E6BF248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8380" y="5315071"/>
            <a:ext cx="651528" cy="97729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DA2DEDC-0719-EE67-12F5-45654AB2EA8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499" y="9579"/>
            <a:ext cx="766753" cy="254850"/>
          </a:xfrm>
          <a:prstGeom prst="rect">
            <a:avLst/>
          </a:prstGeom>
          <a:ln>
            <a:noFill/>
          </a:ln>
        </p:spPr>
      </p:pic>
      <p:sp>
        <p:nvSpPr>
          <p:cNvPr id="21" name="ZoneTexte 13">
            <a:extLst>
              <a:ext uri="{FF2B5EF4-FFF2-40B4-BE49-F238E27FC236}">
                <a16:creationId xmlns:a16="http://schemas.microsoft.com/office/drawing/2014/main" id="{6CC82625-E0F6-5377-8F1D-F138DEDFBB08}"/>
              </a:ext>
            </a:extLst>
          </p:cNvPr>
          <p:cNvSpPr txBox="1"/>
          <p:nvPr/>
        </p:nvSpPr>
        <p:spPr>
          <a:xfrm>
            <a:off x="8221541" y="343647"/>
            <a:ext cx="744986" cy="641619"/>
          </a:xfrm>
          <a:prstGeom prst="rect">
            <a:avLst/>
          </a:prstGeom>
          <a:noFill/>
        </p:spPr>
        <p:txBody>
          <a:bodyPr wrap="square" numCol="1" rtlCol="0">
            <a:prstTxWarp prst="textDeflateInflateDeflat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solidFill>
                    <a:srgbClr val="961B2E"/>
                  </a:solidFill>
                </a:ln>
                <a:solidFill>
                  <a:srgbClr val="961B2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Bilan SCoT 2024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E7A3825F-A14A-0C53-0D16-0D399E4E28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57950" y="25318"/>
            <a:ext cx="1655762" cy="290512"/>
          </a:xfrm>
        </p:spPr>
        <p:txBody>
          <a:bodyPr/>
          <a:lstStyle/>
          <a:p>
            <a:r>
              <a:rPr lang="fr-FR"/>
              <a:t>CS du 20 décembre 2023</a:t>
            </a:r>
          </a:p>
        </p:txBody>
      </p:sp>
    </p:spTree>
    <p:extLst>
      <p:ext uri="{BB962C8B-B14F-4D97-AF65-F5344CB8AC3E}">
        <p14:creationId xmlns:p14="http://schemas.microsoft.com/office/powerpoint/2010/main" val="1062408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CF1E91-B8D5-8CCA-C1F8-E590D3A8B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</a:t>
            </a:r>
            <a:r>
              <a:rPr lang="fr-FR" sz="2000"/>
              <a:t>’offre en logements permet-elle de répondre aux besoins ?</a:t>
            </a:r>
            <a:br>
              <a:rPr lang="fr-FR"/>
            </a:br>
            <a:r>
              <a:rPr lang="fr-FR"/>
              <a:t>Eléments saillants du bilan de </a:t>
            </a:r>
            <a:r>
              <a:rPr lang="fr-FR" u="sng"/>
              <a:t>2018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8CCC5D0-0D90-2256-70A1-018E48CE2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9DF981-C277-4BD7-B90D-03A39C1D235D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D80004-9485-0636-C6B3-2FFA12098E38}"/>
              </a:ext>
            </a:extLst>
          </p:cNvPr>
          <p:cNvSpPr/>
          <p:nvPr/>
        </p:nvSpPr>
        <p:spPr>
          <a:xfrm>
            <a:off x="755577" y="1337186"/>
            <a:ext cx="2199027" cy="1669773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F88BCA3B-DEB3-4858-38DC-E624FDCD508A}"/>
              </a:ext>
            </a:extLst>
          </p:cNvPr>
          <p:cNvSpPr txBox="1"/>
          <p:nvPr/>
        </p:nvSpPr>
        <p:spPr>
          <a:xfrm>
            <a:off x="3061352" y="1337186"/>
            <a:ext cx="5616624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Evolution des prix de l’immobilier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 de l’offre en logements abordables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B5ABE13-9DD4-A203-F396-1816DCF7B421}"/>
              </a:ext>
            </a:extLst>
          </p:cNvPr>
          <p:cNvSpPr txBox="1"/>
          <p:nvPr/>
        </p:nvSpPr>
        <p:spPr>
          <a:xfrm>
            <a:off x="3059832" y="1991296"/>
            <a:ext cx="4743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3F3E3E"/>
                </a:solidFill>
                <a:effectLst/>
                <a:uLnTx/>
                <a:uFillTx/>
                <a:latin typeface="Open Sans"/>
                <a:ea typeface="ＭＳ Ｐゴシック" pitchFamily="34" charset="-128"/>
                <a:cs typeface="+mn-cs"/>
              </a:rPr>
              <a:t>A l’exception du Grésivaudan et du Sud Grenoblois, les secteurs sur lesquels les prix étaient les plus élevés avaient bénéficié d’une évolution favorable du marché entre 2011 et 2016.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3F3E3E"/>
              </a:solidFill>
              <a:effectLst/>
              <a:uLnTx/>
              <a:uFillTx/>
              <a:latin typeface="Open Sans"/>
              <a:ea typeface="ＭＳ Ｐゴシック" pitchFamily="34" charset="-128"/>
              <a:cs typeface="+mn-cs"/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BA25D4E2-DFCE-B52D-3EDC-B9E0A8CBD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9672" y="1327456"/>
            <a:ext cx="679721" cy="87392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4D6E915-DCA9-E0F1-A85E-59CD46695D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499" y="9579"/>
            <a:ext cx="766753" cy="254850"/>
          </a:xfrm>
          <a:prstGeom prst="rect">
            <a:avLst/>
          </a:prstGeom>
          <a:ln>
            <a:noFill/>
          </a:ln>
        </p:spPr>
      </p:pic>
      <p:sp>
        <p:nvSpPr>
          <p:cNvPr id="7" name="ZoneTexte 13">
            <a:extLst>
              <a:ext uri="{FF2B5EF4-FFF2-40B4-BE49-F238E27FC236}">
                <a16:creationId xmlns:a16="http://schemas.microsoft.com/office/drawing/2014/main" id="{D6D8FC23-6A49-3CB7-8E9E-8D75C3BD0DA3}"/>
              </a:ext>
            </a:extLst>
          </p:cNvPr>
          <p:cNvSpPr txBox="1"/>
          <p:nvPr/>
        </p:nvSpPr>
        <p:spPr>
          <a:xfrm>
            <a:off x="8221541" y="343647"/>
            <a:ext cx="744986" cy="641619"/>
          </a:xfrm>
          <a:prstGeom prst="rect">
            <a:avLst/>
          </a:prstGeom>
          <a:noFill/>
        </p:spPr>
        <p:txBody>
          <a:bodyPr wrap="square" numCol="1" rtlCol="0">
            <a:prstTxWarp prst="textDeflateInflateDeflat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solidFill>
                    <a:srgbClr val="961B2E"/>
                  </a:solidFill>
                </a:ln>
                <a:solidFill>
                  <a:srgbClr val="961B2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Bilan SCoT 2024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CA15F1C5-AF3C-D630-90F7-536284B5D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57950" y="25318"/>
            <a:ext cx="1655762" cy="290512"/>
          </a:xfrm>
        </p:spPr>
        <p:txBody>
          <a:bodyPr/>
          <a:lstStyle/>
          <a:p>
            <a:r>
              <a:rPr lang="fr-FR"/>
              <a:t>CS du 20 décembre 2023</a:t>
            </a:r>
          </a:p>
        </p:txBody>
      </p:sp>
    </p:spTree>
    <p:extLst>
      <p:ext uri="{BB962C8B-B14F-4D97-AF65-F5344CB8AC3E}">
        <p14:creationId xmlns:p14="http://schemas.microsoft.com/office/powerpoint/2010/main" val="225878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0D13FA-F39F-F8FC-5648-DA9041674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</a:t>
            </a:r>
            <a:r>
              <a:rPr lang="fr-FR" sz="2000"/>
              <a:t>’offre en logements permet-elle de répondre aux besoins ?</a:t>
            </a:r>
            <a:br>
              <a:rPr lang="fr-FR"/>
            </a:br>
            <a:r>
              <a:rPr lang="fr-FR"/>
              <a:t>Principaux enseignements du bilan </a:t>
            </a:r>
            <a:r>
              <a:rPr lang="fr-FR" u="sng"/>
              <a:t>2023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B296D01-05C6-E0BF-C081-0C9C6317C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9DF981-C277-4BD7-B90D-03A39C1D235D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754B224-5FEE-1E87-47EA-013006010ABF}"/>
              </a:ext>
            </a:extLst>
          </p:cNvPr>
          <p:cNvSpPr txBox="1"/>
          <p:nvPr/>
        </p:nvSpPr>
        <p:spPr>
          <a:xfrm>
            <a:off x="644456" y="1341334"/>
            <a:ext cx="538008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marR="0" lvl="0" indent="-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volume de production de logements  qui demeure très en deçà des objectifs ambitieux fixés par le SCoT</a:t>
            </a:r>
          </a:p>
          <a:p>
            <a:pPr marL="360363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Entre 2017 et 2021, le rythme annuel moyen de logements commencés a atteint </a:t>
            </a: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3 830 logts/an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Ce résultat est sensiblement plus élevé que celui de la période précédente (2012-2016), mais encore loin de l’objectif de </a:t>
            </a: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4 500 logts/an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fixé par le SCoT en 2012.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2B1F24B-BF44-77CA-A6FA-007507D90E17}"/>
              </a:ext>
            </a:extLst>
          </p:cNvPr>
          <p:cNvSpPr txBox="1"/>
          <p:nvPr/>
        </p:nvSpPr>
        <p:spPr>
          <a:xfrm>
            <a:off x="2834456" y="3087607"/>
            <a:ext cx="5552181" cy="155427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60363" marR="0" lvl="0" indent="-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rebond de la production de logements qui concerne principalement deux secteurs </a:t>
            </a: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le Voironnais et le Sud Grenoblois</a:t>
            </a:r>
          </a:p>
          <a:p>
            <a:pPr marL="360045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Contrairement à la période précédente, qui marquait une sortie de crise, les dynamiques récentes sont très contrastées dans les secteurs périphériques de la Greg. Quant à l’agglomération grenobloise, elle continue de connaitre une baisse du rythme de la construction.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AC8516A-C747-D684-1131-2F4E688CEE8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2637" y="1618305"/>
            <a:ext cx="2294000" cy="86959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9" name="Image 8">
            <a:hlinkClick r:id="rId3" action="ppaction://hlinksldjump"/>
            <a:extLst>
              <a:ext uri="{FF2B5EF4-FFF2-40B4-BE49-F238E27FC236}">
                <a16:creationId xmlns:a16="http://schemas.microsoft.com/office/drawing/2014/main" id="{2536FDED-1C57-C4D3-E849-B9B7FEA2E8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2082" y="2283791"/>
            <a:ext cx="581106" cy="585869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E61BE890-F46A-94CB-3675-8612F838D927}"/>
              </a:ext>
            </a:extLst>
          </p:cNvPr>
          <p:cNvSpPr txBox="1"/>
          <p:nvPr/>
        </p:nvSpPr>
        <p:spPr>
          <a:xfrm>
            <a:off x="7053712" y="2692002"/>
            <a:ext cx="14302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1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Voir l’analyse détaillée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88FB010-B312-5838-1830-0E64BB15EA91}"/>
              </a:ext>
            </a:extLst>
          </p:cNvPr>
          <p:cNvSpPr txBox="1"/>
          <p:nvPr/>
        </p:nvSpPr>
        <p:spPr>
          <a:xfrm>
            <a:off x="644456" y="5174553"/>
            <a:ext cx="4351678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marR="0" lvl="0" indent="-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vacance a progressé assez fortement</a:t>
            </a: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particulièrement là où la construction neuve a été la plus forte 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(Voironnais et Sud Grenoblois)</a:t>
            </a:r>
          </a:p>
          <a:p>
            <a:pPr marL="360363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Elle est passée de </a:t>
            </a: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5,6 %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en 2008 à </a:t>
            </a: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7,2 %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en 2012, pour atteindre ensuite </a:t>
            </a: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8,3%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en 2019.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650C57D-30ED-5F54-85AA-DD982BCEB21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808" y="2928686"/>
            <a:ext cx="1910145" cy="1913722"/>
          </a:xfrm>
          <a:prstGeom prst="rect">
            <a:avLst/>
          </a:prstGeom>
        </p:spPr>
      </p:pic>
      <p:pic>
        <p:nvPicPr>
          <p:cNvPr id="13" name="Image 12">
            <a:hlinkClick r:id="rId6" action="ppaction://hlinksldjump"/>
            <a:extLst>
              <a:ext uri="{FF2B5EF4-FFF2-40B4-BE49-F238E27FC236}">
                <a16:creationId xmlns:a16="http://schemas.microsoft.com/office/drawing/2014/main" id="{F454DE59-BF56-1523-B408-015C58C96D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6738" y="4412472"/>
            <a:ext cx="581106" cy="585869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0A0C49B1-8658-1FCE-8955-54F0D4CE55BA}"/>
              </a:ext>
            </a:extLst>
          </p:cNvPr>
          <p:cNvSpPr txBox="1"/>
          <p:nvPr/>
        </p:nvSpPr>
        <p:spPr>
          <a:xfrm>
            <a:off x="1323654" y="4837998"/>
            <a:ext cx="14302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1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Voir l’analyse détaillée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2978D981-764A-B3AA-71C0-1A5827EB4B2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2003" y="4789357"/>
            <a:ext cx="3110633" cy="142067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6" name="Image 15">
            <a:hlinkClick r:id="rId8" action="ppaction://hlinksldjump"/>
            <a:extLst>
              <a:ext uri="{FF2B5EF4-FFF2-40B4-BE49-F238E27FC236}">
                <a16:creationId xmlns:a16="http://schemas.microsoft.com/office/drawing/2014/main" id="{61A49916-AA75-1B51-25FA-5DE467EC5F7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5506" y="5870387"/>
            <a:ext cx="581106" cy="585869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3E4DE08F-3E15-959A-CC24-8208EAF87B0B}"/>
              </a:ext>
            </a:extLst>
          </p:cNvPr>
          <p:cNvSpPr txBox="1"/>
          <p:nvPr/>
        </p:nvSpPr>
        <p:spPr>
          <a:xfrm>
            <a:off x="6967136" y="6278598"/>
            <a:ext cx="14302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1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Voir l’analyse détaillée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83189C5-76FF-B2C8-498C-82B73353137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499" y="9579"/>
            <a:ext cx="766753" cy="254850"/>
          </a:xfrm>
          <a:prstGeom prst="rect">
            <a:avLst/>
          </a:prstGeom>
          <a:ln>
            <a:noFill/>
          </a:ln>
        </p:spPr>
      </p:pic>
      <p:sp>
        <p:nvSpPr>
          <p:cNvPr id="19" name="ZoneTexte 13">
            <a:extLst>
              <a:ext uri="{FF2B5EF4-FFF2-40B4-BE49-F238E27FC236}">
                <a16:creationId xmlns:a16="http://schemas.microsoft.com/office/drawing/2014/main" id="{049A5DC4-9781-0AFF-A7AE-F3B1A5D15A85}"/>
              </a:ext>
            </a:extLst>
          </p:cNvPr>
          <p:cNvSpPr txBox="1"/>
          <p:nvPr/>
        </p:nvSpPr>
        <p:spPr>
          <a:xfrm>
            <a:off x="8221541" y="343647"/>
            <a:ext cx="744986" cy="641619"/>
          </a:xfrm>
          <a:prstGeom prst="rect">
            <a:avLst/>
          </a:prstGeom>
          <a:noFill/>
        </p:spPr>
        <p:txBody>
          <a:bodyPr wrap="square" numCol="1" rtlCol="0">
            <a:prstTxWarp prst="textDeflateInflateDeflat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solidFill>
                    <a:srgbClr val="961B2E"/>
                  </a:solidFill>
                </a:ln>
                <a:solidFill>
                  <a:srgbClr val="961B2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Bilan SCoT 2024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83F638E2-B82D-E9D0-13A5-1BF491418C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57950" y="25318"/>
            <a:ext cx="1655762" cy="290512"/>
          </a:xfrm>
        </p:spPr>
        <p:txBody>
          <a:bodyPr/>
          <a:lstStyle/>
          <a:p>
            <a:r>
              <a:rPr lang="fr-FR"/>
              <a:t>CS du 20 décembre 2023</a:t>
            </a:r>
          </a:p>
        </p:txBody>
      </p:sp>
    </p:spTree>
    <p:extLst>
      <p:ext uri="{BB962C8B-B14F-4D97-AF65-F5344CB8AC3E}">
        <p14:creationId xmlns:p14="http://schemas.microsoft.com/office/powerpoint/2010/main" val="238553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4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A10FF072-692B-4A2D-D0AE-3D6C2A116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799" y="846483"/>
            <a:ext cx="7919485" cy="2962073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CFB7F8C0-5520-D84C-6FE1-B17FBE2E2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800" y="320400"/>
            <a:ext cx="7297600" cy="347846"/>
          </a:xfrm>
        </p:spPr>
        <p:txBody>
          <a:bodyPr/>
          <a:lstStyle/>
          <a:p>
            <a:r>
              <a:rPr lang="fr-FR" sz="1400" b="0"/>
              <a:t>Evolution de la construction de logements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878A646-2BD7-F85B-4F8C-CE8FFA1872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/>
              <a:t>Eléments d’analyse détaillée </a:t>
            </a:r>
            <a:r>
              <a:rPr lang="fr-FR" b="0"/>
              <a:t>– habitat • emploi</a:t>
            </a:r>
          </a:p>
        </p:txBody>
      </p:sp>
      <p:sp>
        <p:nvSpPr>
          <p:cNvPr id="7" name="Bouton d'action : Retour 6">
            <a:hlinkClick r:id="rId3" action="ppaction://hlinksldjump"/>
            <a:extLst>
              <a:ext uri="{FF2B5EF4-FFF2-40B4-BE49-F238E27FC236}">
                <a16:creationId xmlns:a16="http://schemas.microsoft.com/office/drawing/2014/main" id="{F7259CA8-68DE-C19C-C338-01E6B4D4A846}"/>
              </a:ext>
            </a:extLst>
          </p:cNvPr>
          <p:cNvSpPr/>
          <p:nvPr/>
        </p:nvSpPr>
        <p:spPr>
          <a:xfrm rot="16200000">
            <a:off x="8342694" y="714675"/>
            <a:ext cx="359924" cy="457813"/>
          </a:xfrm>
          <a:prstGeom prst="actionButtonReturn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222221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FED87EA-9E44-F7EC-2EAD-1C2DEDDD2489}"/>
              </a:ext>
            </a:extLst>
          </p:cNvPr>
          <p:cNvSpPr txBox="1"/>
          <p:nvPr/>
        </p:nvSpPr>
        <p:spPr>
          <a:xfrm>
            <a:off x="8247548" y="1123544"/>
            <a:ext cx="5629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retour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F491D01-84F3-BEA7-E72B-B838C8BC3CCC}"/>
              </a:ext>
            </a:extLst>
          </p:cNvPr>
          <p:cNvSpPr txBox="1"/>
          <p:nvPr/>
        </p:nvSpPr>
        <p:spPr>
          <a:xfrm>
            <a:off x="2899760" y="3824007"/>
            <a:ext cx="56605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>
                <a:ln>
                  <a:noFill/>
                </a:ln>
                <a:solidFill>
                  <a:srgbClr val="222221">
                    <a:lumMod val="75000"/>
                    <a:lumOff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 : Sit@del2, logements commencés, traitements OPFI 2022 / Insee RP 2013 et 2019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A74DF-98FA-9D4C-3AEC-58AF24AC0020}"/>
              </a:ext>
            </a:extLst>
          </p:cNvPr>
          <p:cNvSpPr txBox="1"/>
          <p:nvPr/>
        </p:nvSpPr>
        <p:spPr>
          <a:xfrm>
            <a:off x="558436" y="4426442"/>
            <a:ext cx="910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0799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À retenir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B69A70BD-A0DD-C6DA-459F-EB40A402BF31}"/>
              </a:ext>
            </a:extLst>
          </p:cNvPr>
          <p:cNvCxnSpPr>
            <a:cxnSpLocks/>
          </p:cNvCxnSpPr>
          <p:nvPr/>
        </p:nvCxnSpPr>
        <p:spPr bwMode="auto">
          <a:xfrm>
            <a:off x="558436" y="4249780"/>
            <a:ext cx="796422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D823E1F5-933B-C4E2-DBD4-0534C763F78B}"/>
              </a:ext>
            </a:extLst>
          </p:cNvPr>
          <p:cNvSpPr txBox="1"/>
          <p:nvPr/>
        </p:nvSpPr>
        <p:spPr>
          <a:xfrm>
            <a:off x="1478613" y="4456690"/>
            <a:ext cx="681513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marR="0" lvl="0" indent="-3600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SzTx/>
              <a:buFont typeface="Open Sans" panose="020B0606030504020204" pitchFamily="34" charset="0"/>
              <a:buChar char="&gt;"/>
              <a:tabLst/>
              <a:defRPr/>
            </a:pPr>
            <a:r>
              <a:rPr kumimoji="0" lang="fr-FR" sz="1300" b="1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objectif SCoT de 4 500 logements par an basé sur une situation atypique</a:t>
            </a:r>
            <a:r>
              <a:rPr kumimoji="0" lang="fr-FR" sz="13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(bulle immobilière des années 2000)</a:t>
            </a:r>
          </a:p>
          <a:p>
            <a:pPr marL="360000" marR="0" lvl="0" indent="-3600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SzTx/>
              <a:buFont typeface="Open Sans" panose="020B0606030504020204" pitchFamily="34" charset="0"/>
              <a:buChar char="&gt;"/>
              <a:tabLst/>
              <a:defRPr/>
            </a:pPr>
            <a:r>
              <a:rPr kumimoji="0" lang="fr-FR" sz="13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boom de la construction dans les années 2000</a:t>
            </a:r>
          </a:p>
          <a:p>
            <a:pPr marL="360000" marR="0" lvl="0" indent="-3600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SzTx/>
              <a:buFont typeface="Open Sans" panose="020B0606030504020204" pitchFamily="34" charset="0"/>
              <a:buChar char="&gt;"/>
              <a:tabLst/>
              <a:defRPr/>
            </a:pPr>
            <a:r>
              <a:rPr kumimoji="0" lang="fr-FR" sz="1300" b="0" i="0" u="sng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Durant la période 2011-2016</a:t>
            </a:r>
            <a:r>
              <a:rPr kumimoji="0" lang="fr-FR" sz="13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: </a:t>
            </a:r>
            <a:r>
              <a:rPr kumimoji="0" lang="fr-FR" sz="1300" b="1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 volumes de production revenant au niveau des années 1990</a:t>
            </a:r>
          </a:p>
          <a:p>
            <a:pPr marL="360000" marR="0" lvl="0" indent="-3600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SzTx/>
              <a:buFont typeface="Open Sans" panose="020B0606030504020204" pitchFamily="34" charset="0"/>
              <a:buChar char="&gt;"/>
              <a:tabLst/>
              <a:defRPr/>
            </a:pPr>
            <a:r>
              <a:rPr kumimoji="0" lang="fr-FR" sz="1300" b="0" i="0" u="sng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rebond sur la période récente 2017-2021</a:t>
            </a:r>
            <a:r>
              <a:rPr kumimoji="0" lang="fr-FR" sz="13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: 19 170 logements construits sur cette période, soit en moyenne </a:t>
            </a:r>
            <a:r>
              <a:rPr kumimoji="0" lang="fr-FR" sz="1300" b="1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3 830 par an</a:t>
            </a:r>
          </a:p>
        </p:txBody>
      </p:sp>
    </p:spTree>
    <p:extLst>
      <p:ext uri="{BB962C8B-B14F-4D97-AF65-F5344CB8AC3E}">
        <p14:creationId xmlns:p14="http://schemas.microsoft.com/office/powerpoint/2010/main" val="4290372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carte&#10;&#10;Description générée automatiquement">
            <a:extLst>
              <a:ext uri="{FF2B5EF4-FFF2-40B4-BE49-F238E27FC236}">
                <a16:creationId xmlns:a16="http://schemas.microsoft.com/office/drawing/2014/main" id="{E8E7240C-DD10-F94B-9DC8-EC67E34809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800" y="861765"/>
            <a:ext cx="5356200" cy="5198593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CFB7F8C0-5520-D84C-6FE1-B17FBE2E2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800" y="320400"/>
            <a:ext cx="7297600" cy="347846"/>
          </a:xfrm>
        </p:spPr>
        <p:txBody>
          <a:bodyPr/>
          <a:lstStyle/>
          <a:p>
            <a:r>
              <a:rPr lang="fr-FR" sz="1400" b="0"/>
              <a:t>Evolution du rythme de construction de logements dans les territoires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878A646-2BD7-F85B-4F8C-CE8FFA1872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/>
              <a:t>Eléments d’analyse détaillée </a:t>
            </a:r>
            <a:r>
              <a:rPr lang="fr-FR" b="0"/>
              <a:t>– habitat • emploi</a:t>
            </a:r>
          </a:p>
        </p:txBody>
      </p:sp>
      <p:sp>
        <p:nvSpPr>
          <p:cNvPr id="7" name="Bouton d'action : Retour 6">
            <a:hlinkClick r:id="rId3" action="ppaction://hlinksldjump"/>
            <a:extLst>
              <a:ext uri="{FF2B5EF4-FFF2-40B4-BE49-F238E27FC236}">
                <a16:creationId xmlns:a16="http://schemas.microsoft.com/office/drawing/2014/main" id="{F7259CA8-68DE-C19C-C338-01E6B4D4A846}"/>
              </a:ext>
            </a:extLst>
          </p:cNvPr>
          <p:cNvSpPr/>
          <p:nvPr/>
        </p:nvSpPr>
        <p:spPr>
          <a:xfrm rot="16200000">
            <a:off x="8342694" y="714675"/>
            <a:ext cx="359924" cy="457813"/>
          </a:xfrm>
          <a:prstGeom prst="actionButtonReturn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222221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FED87EA-9E44-F7EC-2EAD-1C2DEDDD2489}"/>
              </a:ext>
            </a:extLst>
          </p:cNvPr>
          <p:cNvSpPr txBox="1"/>
          <p:nvPr/>
        </p:nvSpPr>
        <p:spPr>
          <a:xfrm>
            <a:off x="8247548" y="1123544"/>
            <a:ext cx="5629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retour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F491D01-84F3-BEA7-E72B-B838C8BC3CCC}"/>
              </a:ext>
            </a:extLst>
          </p:cNvPr>
          <p:cNvSpPr txBox="1"/>
          <p:nvPr/>
        </p:nvSpPr>
        <p:spPr>
          <a:xfrm>
            <a:off x="729636" y="6030693"/>
            <a:ext cx="41793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>
                <a:ln>
                  <a:noFill/>
                </a:ln>
                <a:solidFill>
                  <a:srgbClr val="222221">
                    <a:lumMod val="75000"/>
                    <a:lumOff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 : Sit@del2, logements commencés, traitements OPFI 2022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823E1F5-933B-C4E2-DBD4-0534C763F78B}"/>
              </a:ext>
            </a:extLst>
          </p:cNvPr>
          <p:cNvSpPr txBox="1"/>
          <p:nvPr/>
        </p:nvSpPr>
        <p:spPr>
          <a:xfrm>
            <a:off x="6024405" y="2291208"/>
            <a:ext cx="2891229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SzTx/>
              <a:buFont typeface="Open Sans" panose="020B0606030504020204" pitchFamily="34" charset="0"/>
              <a:buChar char="&gt;"/>
              <a:tabLst/>
              <a:defRPr/>
            </a:pPr>
            <a:r>
              <a:rPr kumimoji="0" lang="fr-FR" sz="13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rebond qui bénéficie principalement au </a:t>
            </a:r>
            <a:r>
              <a:rPr kumimoji="0" lang="fr-FR" sz="1300" b="1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Voironnais</a:t>
            </a:r>
            <a:r>
              <a:rPr kumimoji="0" lang="fr-FR" sz="13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au secteur </a:t>
            </a:r>
            <a:r>
              <a:rPr kumimoji="0" lang="fr-FR" sz="1300" b="1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Sud-Grenoblois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SzTx/>
              <a:buFont typeface="Open Sans" panose="020B0606030504020204" pitchFamily="34" charset="0"/>
              <a:buChar char="&gt;"/>
              <a:tabLst/>
              <a:defRPr/>
            </a:pPr>
            <a:r>
              <a:rPr kumimoji="0" lang="fr-FR" sz="13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Une augmentation du rythme de constructions qui concerne également </a:t>
            </a:r>
            <a:r>
              <a:rPr kumimoji="0" lang="fr-FR" sz="1300" b="1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Bièvre Est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SzTx/>
              <a:buFont typeface="Open Sans" panose="020B0606030504020204" pitchFamily="34" charset="0"/>
              <a:buChar char="&gt;"/>
              <a:tabLst/>
              <a:defRPr/>
            </a:pPr>
            <a:r>
              <a:rPr kumimoji="0" lang="fr-FR" sz="13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Une relative stabilité de la production de logements dans le </a:t>
            </a:r>
            <a:r>
              <a:rPr kumimoji="0" lang="fr-FR" sz="1300" b="1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Grésivaudan</a:t>
            </a:r>
            <a:r>
              <a:rPr kumimoji="0" lang="fr-FR" sz="13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le </a:t>
            </a:r>
            <a:r>
              <a:rPr kumimoji="0" lang="fr-FR" sz="1300" b="1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Sud Grésivaudan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SzTx/>
              <a:buFont typeface="Open Sans" panose="020B0606030504020204" pitchFamily="34" charset="0"/>
              <a:buChar char="&gt;"/>
              <a:tabLst/>
              <a:defRPr/>
            </a:pPr>
            <a:r>
              <a:rPr kumimoji="0" lang="fr-FR" sz="1300" b="1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L’agglomération grenobloise</a:t>
            </a:r>
            <a:r>
              <a:rPr kumimoji="0" lang="fr-FR" sz="13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le </a:t>
            </a:r>
            <a:r>
              <a:rPr kumimoji="0" lang="fr-FR" sz="1300" b="1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Trièves</a:t>
            </a:r>
            <a:r>
              <a:rPr kumimoji="0" lang="fr-FR" sz="13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voient le rythme de progression de leur parc diminuer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SzTx/>
              <a:buFont typeface="Open Sans" panose="020B0606030504020204" pitchFamily="34" charset="0"/>
              <a:buChar char="&gt;"/>
              <a:tabLst/>
              <a:defRPr/>
            </a:pPr>
            <a:r>
              <a:rPr kumimoji="0" lang="fr-FR" sz="1300" b="1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Bièvre Isère</a:t>
            </a:r>
            <a:r>
              <a:rPr kumimoji="0" lang="fr-FR" sz="1300" b="0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connait la baisse de dynamique la plus forte en matière de production de logements 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993AF89-AF19-6E9F-E685-9B554458BBC3}"/>
              </a:ext>
            </a:extLst>
          </p:cNvPr>
          <p:cNvSpPr txBox="1"/>
          <p:nvPr/>
        </p:nvSpPr>
        <p:spPr>
          <a:xfrm>
            <a:off x="6051812" y="1016578"/>
            <a:ext cx="28364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Évolution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la production de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logements entre les </a:t>
            </a: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périodes </a:t>
            </a: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007996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2012-2016 </a:t>
            </a: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et</a:t>
            </a: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007996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 2017-2021</a:t>
            </a: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00799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dans les secteurs de la Greg</a:t>
            </a:r>
            <a:endParaRPr kumimoji="0" lang="fr-FR" sz="1400" b="1" i="0" u="none" strike="noStrike" kern="1200" cap="none" spc="0" normalizeH="0" baseline="0" noProof="0">
              <a:ln>
                <a:noFill/>
              </a:ln>
              <a:solidFill>
                <a:srgbClr val="22222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56106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_SCo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quette_SCoT.potx" id="{96BFC717-3510-42DF-98D7-1F95D746BF0D}" vid="{09581EC0-B861-4ED0-8397-FD0E830B0EA4}"/>
    </a:ext>
  </a:extLst>
</a:theme>
</file>

<file path=ppt/theme/theme2.xml><?xml version="1.0" encoding="utf-8"?>
<a:theme xmlns:a="http://schemas.openxmlformats.org/drawingml/2006/main" name="1_Thème_SCo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quette_SCoT.potx" id="{96BFC717-3510-42DF-98D7-1F95D746BF0D}" vid="{09581EC0-B861-4ED0-8397-FD0E830B0EA4}"/>
    </a:ext>
  </a:extLst>
</a:theme>
</file>

<file path=ppt/theme/theme3.xml><?xml version="1.0" encoding="utf-8"?>
<a:theme xmlns:a="http://schemas.openxmlformats.org/drawingml/2006/main" name="4_Pages courantes">
  <a:themeElements>
    <a:clrScheme name="Nuancier-Agence">
      <a:dk1>
        <a:srgbClr val="222221"/>
      </a:dk1>
      <a:lt1>
        <a:sysClr val="window" lastClr="FFFFFF"/>
      </a:lt1>
      <a:dk2>
        <a:srgbClr val="3F3E3E"/>
      </a:dk2>
      <a:lt2>
        <a:srgbClr val="FFFFFF"/>
      </a:lt2>
      <a:accent1>
        <a:srgbClr val="007996"/>
      </a:accent1>
      <a:accent2>
        <a:srgbClr val="EC6608"/>
      </a:accent2>
      <a:accent3>
        <a:srgbClr val="DBCB1F"/>
      </a:accent3>
      <a:accent4>
        <a:srgbClr val="DC477C"/>
      </a:accent4>
      <a:accent5>
        <a:srgbClr val="6AB647"/>
      </a:accent5>
      <a:accent6>
        <a:srgbClr val="765D4B"/>
      </a:accent6>
      <a:hlink>
        <a:srgbClr val="0070C0"/>
      </a:hlink>
      <a:folHlink>
        <a:srgbClr val="800080"/>
      </a:folHlink>
    </a:clrScheme>
    <a:fontScheme name="Personnalisé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400" dirty="0" smtClean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-pwp_4-3.pptx" id="{7A5D9053-E4E4-4936-B6A0-26039F6D0A28}" vid="{BECE5D05-031A-45E2-9C94-71B8005A4881}"/>
    </a:ext>
  </a:extLst>
</a:theme>
</file>

<file path=ppt/theme/theme4.xml><?xml version="1.0" encoding="utf-8"?>
<a:theme xmlns:a="http://schemas.openxmlformats.org/drawingml/2006/main" name="1_Intercalaire partie">
  <a:themeElements>
    <a:clrScheme name="Nuancier-Agence">
      <a:dk1>
        <a:srgbClr val="222221"/>
      </a:dk1>
      <a:lt1>
        <a:sysClr val="window" lastClr="FFFFFF"/>
      </a:lt1>
      <a:dk2>
        <a:srgbClr val="3F3E3E"/>
      </a:dk2>
      <a:lt2>
        <a:srgbClr val="FFFFFF"/>
      </a:lt2>
      <a:accent1>
        <a:srgbClr val="007996"/>
      </a:accent1>
      <a:accent2>
        <a:srgbClr val="EC6608"/>
      </a:accent2>
      <a:accent3>
        <a:srgbClr val="DBCB1F"/>
      </a:accent3>
      <a:accent4>
        <a:srgbClr val="DC477C"/>
      </a:accent4>
      <a:accent5>
        <a:srgbClr val="6AB647"/>
      </a:accent5>
      <a:accent6>
        <a:srgbClr val="765D4B"/>
      </a:accent6>
      <a:hlink>
        <a:srgbClr val="0070C0"/>
      </a:hlink>
      <a:folHlink>
        <a:srgbClr val="800080"/>
      </a:folHlink>
    </a:clrScheme>
    <a:fontScheme name="Personnalisé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6350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-pwp_4-3.pptx" id="{7A5D9053-E4E4-4936-B6A0-26039F6D0A28}" vid="{4BE91E41-12EF-4EAD-956F-ED59B58330C6}"/>
    </a:ext>
  </a:extLst>
</a:theme>
</file>

<file path=ppt/theme/theme5.xml><?xml version="1.0" encoding="utf-8"?>
<a:theme xmlns:a="http://schemas.openxmlformats.org/drawingml/2006/main" name="Pages courantes">
  <a:themeElements>
    <a:clrScheme name="Nuancier-Agence">
      <a:dk1>
        <a:srgbClr val="222221"/>
      </a:dk1>
      <a:lt1>
        <a:sysClr val="window" lastClr="FFFFFF"/>
      </a:lt1>
      <a:dk2>
        <a:srgbClr val="3F3E3E"/>
      </a:dk2>
      <a:lt2>
        <a:srgbClr val="FFFFFF"/>
      </a:lt2>
      <a:accent1>
        <a:srgbClr val="007996"/>
      </a:accent1>
      <a:accent2>
        <a:srgbClr val="EC6608"/>
      </a:accent2>
      <a:accent3>
        <a:srgbClr val="DBCB1F"/>
      </a:accent3>
      <a:accent4>
        <a:srgbClr val="DC477C"/>
      </a:accent4>
      <a:accent5>
        <a:srgbClr val="6AB647"/>
      </a:accent5>
      <a:accent6>
        <a:srgbClr val="765D4B"/>
      </a:accent6>
      <a:hlink>
        <a:srgbClr val="0070C0"/>
      </a:hlink>
      <a:folHlink>
        <a:srgbClr val="800080"/>
      </a:folHlink>
    </a:clrScheme>
    <a:fontScheme name="Personnalisé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400" dirty="0" smtClean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-pwp_4-3.pptx" id="{7A5D9053-E4E4-4936-B6A0-26039F6D0A28}" vid="{BECE5D05-031A-45E2-9C94-71B8005A4881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606949ABE8534E91BDFD2CCBA9038D" ma:contentTypeVersion="19" ma:contentTypeDescription="Crée un document." ma:contentTypeScope="" ma:versionID="d378b84b2c623fc2f0c12d1c396318d7">
  <xsd:schema xmlns:xsd="http://www.w3.org/2001/XMLSchema" xmlns:xs="http://www.w3.org/2001/XMLSchema" xmlns:p="http://schemas.microsoft.com/office/2006/metadata/properties" xmlns:ns2="27e620d1-be66-46c0-84cd-ffe28ed10830" xmlns:ns3="12977207-2aaa-40f5-8978-f595b6f0ed5f" targetNamespace="http://schemas.microsoft.com/office/2006/metadata/properties" ma:root="true" ma:fieldsID="8fd1623607917de2290a9ef423f10684" ns2:_="" ns3:_="">
    <xsd:import namespace="27e620d1-be66-46c0-84cd-ffe28ed10830"/>
    <xsd:import namespace="12977207-2aaa-40f5-8978-f595b6f0ed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Valid_x00e9_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e620d1-be66-46c0-84cd-ffe28ed108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Valid_x00e9_" ma:index="17" nillable="true" ma:displayName="Statut" ma:default="1" ma:format="Dropdown" ma:internalName="Valid_x00e9_">
      <xsd:simpleType>
        <xsd:restriction base="dms:Text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c9c85d75-9522-41cf-90da-547c6e4d60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977207-2aaa-40f5-8978-f595b6f0ed5f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2ab9ceb-3991-4a57-be82-35445d54f194}" ma:internalName="TaxCatchAll" ma:showField="CatchAllData" ma:web="12977207-2aaa-40f5-8978-f595b6f0ed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2977207-2aaa-40f5-8978-f595b6f0ed5f" xsi:nil="true"/>
    <lcf76f155ced4ddcb4097134ff3c332f xmlns="27e620d1-be66-46c0-84cd-ffe28ed10830">
      <Terms xmlns="http://schemas.microsoft.com/office/infopath/2007/PartnerControls"/>
    </lcf76f155ced4ddcb4097134ff3c332f>
    <Valid_x00e9_ xmlns="27e620d1-be66-46c0-84cd-ffe28ed10830">1</Valid_x00e9_>
  </documentManagement>
</p:properties>
</file>

<file path=customXml/itemProps1.xml><?xml version="1.0" encoding="utf-8"?>
<ds:datastoreItem xmlns:ds="http://schemas.openxmlformats.org/officeDocument/2006/customXml" ds:itemID="{FA3EA092-4E9D-4F55-8D98-C9FC293300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D5AE234-E704-486F-B1B3-789CD3AE636A}">
  <ds:schemaRefs>
    <ds:schemaRef ds:uri="12977207-2aaa-40f5-8978-f595b6f0ed5f"/>
    <ds:schemaRef ds:uri="27e620d1-be66-46c0-84cd-ffe28ed1083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0817756-E1C3-4A4F-A37C-8BBC7310BBE6}">
  <ds:schemaRefs>
    <ds:schemaRef ds:uri="12977207-2aaa-40f5-8978-f595b6f0ed5f"/>
    <ds:schemaRef ds:uri="27e620d1-be66-46c0-84cd-ffe28ed1083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Maquette_SCoT</Template>
  <TotalTime>0</TotalTime>
  <Words>2914</Words>
  <Application>Microsoft Office PowerPoint</Application>
  <PresentationFormat>Affichage à l'écran (4:3)</PresentationFormat>
  <Paragraphs>325</Paragraphs>
  <Slides>20</Slides>
  <Notes>2</Notes>
  <HiddenSlides>9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20</vt:i4>
      </vt:variant>
    </vt:vector>
  </HeadingPairs>
  <TitlesOfParts>
    <vt:vector size="32" baseType="lpstr">
      <vt:lpstr>ＭＳ Ｐゴシック</vt:lpstr>
      <vt:lpstr>Arial</vt:lpstr>
      <vt:lpstr>Calibri</vt:lpstr>
      <vt:lpstr>Helvetica Neue</vt:lpstr>
      <vt:lpstr>Monda</vt:lpstr>
      <vt:lpstr>Open Sans</vt:lpstr>
      <vt:lpstr>Wingdings</vt:lpstr>
      <vt:lpstr>Thème_SCoT</vt:lpstr>
      <vt:lpstr>1_Thème_SCoT</vt:lpstr>
      <vt:lpstr>4_Pages courantes</vt:lpstr>
      <vt:lpstr>1_Intercalaire partie</vt:lpstr>
      <vt:lpstr>Pages courantes</vt:lpstr>
      <vt:lpstr>Bilan du SCoT</vt:lpstr>
      <vt:lpstr>Les principes défendus par les élus en 2012</vt:lpstr>
      <vt:lpstr>« Habitat - logements » : contenu du SCoT de la Greg</vt:lpstr>
      <vt:lpstr>Objectifs de construction de logements</vt:lpstr>
      <vt:lpstr>L’offre en logements permet-elle de répondre aux besoins ? Eléments saillants du bilan de 2018</vt:lpstr>
      <vt:lpstr>L’offre en logements permet-elle de répondre aux besoins ? Eléments saillants du bilan de 2018</vt:lpstr>
      <vt:lpstr>L’offre en logements permet-elle de répondre aux besoins ? Principaux enseignements du bilan 2023</vt:lpstr>
      <vt:lpstr>Evolution de la construction de logements</vt:lpstr>
      <vt:lpstr>Evolution du rythme de construction de logements dans les territoires</vt:lpstr>
      <vt:lpstr>Evolution de la production moyenne de logements par type de pôle</vt:lpstr>
      <vt:lpstr>L’offre en logements permet-elle de répondre aux besoins ? Principaux enseignements du bilan 2023</vt:lpstr>
      <vt:lpstr>Evolution de la production moyenne de logements par type de pôle</vt:lpstr>
      <vt:lpstr>Typologie des logements construits</vt:lpstr>
      <vt:lpstr>L’offre en logements permet-elle de répondre aux besoins ? Principaux enseignements du bilan 2023</vt:lpstr>
      <vt:lpstr>Evolution de l’offre en logements sociaux</vt:lpstr>
      <vt:lpstr>Evolution des volumes de transactions immobilières</vt:lpstr>
      <vt:lpstr>Evolution des prix immobiliers</vt:lpstr>
      <vt:lpstr>« Habitat - logements » : évolutions constatées en matière de répartition</vt:lpstr>
      <vt:lpstr>« Habitat - logements »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Comité syndical</dc:title>
  <dc:creator>Benoit Parent</dc:creator>
  <cp:lastModifiedBy>Nathalie Fumex</cp:lastModifiedBy>
  <cp:revision>2</cp:revision>
  <cp:lastPrinted>2023-12-14T08:41:16Z</cp:lastPrinted>
  <dcterms:created xsi:type="dcterms:W3CDTF">2023-12-13T04:49:36Z</dcterms:created>
  <dcterms:modified xsi:type="dcterms:W3CDTF">2025-02-10T15:24:50Z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0x0101005A606949ABE8534E91BDFD2CCBA9038D</vt:lpwstr>
  </property>
  <property fmtid="{D5CDD505-2E9C-101B-9397-08002B2CF9AE}" pid="3" name="Validé">
    <vt:lpwstr>1</vt:lpwstr>
  </property>
  <property fmtid="{D5CDD505-2E9C-101B-9397-08002B2CF9AE}" pid="4" name="MediaServiceImageTags">
    <vt:lpwstr/>
  </property>
</Properties>
</file>