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40" r:id="rId5"/>
    <p:sldMasterId id="2147483743" r:id="rId6"/>
    <p:sldMasterId id="2147483754" r:id="rId7"/>
    <p:sldMasterId id="2147483763" r:id="rId8"/>
    <p:sldMasterId id="2147483767" r:id="rId9"/>
    <p:sldMasterId id="2147483780" r:id="rId10"/>
    <p:sldMasterId id="2147483784" r:id="rId11"/>
    <p:sldMasterId id="2147483797" r:id="rId12"/>
    <p:sldMasterId id="2147483805" r:id="rId13"/>
    <p:sldMasterId id="2147483816" r:id="rId14"/>
    <p:sldMasterId id="2147483827" r:id="rId15"/>
    <p:sldMasterId id="2147483832" r:id="rId16"/>
    <p:sldMasterId id="2147483843" r:id="rId17"/>
    <p:sldMasterId id="2147483845" r:id="rId18"/>
  </p:sldMasterIdLst>
  <p:notesMasterIdLst>
    <p:notesMasterId r:id="rId37"/>
  </p:notesMasterIdLst>
  <p:handoutMasterIdLst>
    <p:handoutMasterId r:id="rId38"/>
  </p:handoutMasterIdLst>
  <p:sldIdLst>
    <p:sldId id="303" r:id="rId19"/>
    <p:sldId id="2486" r:id="rId20"/>
    <p:sldId id="2514" r:id="rId21"/>
    <p:sldId id="2513" r:id="rId22"/>
    <p:sldId id="2511" r:id="rId23"/>
    <p:sldId id="2490" r:id="rId24"/>
    <p:sldId id="2491" r:id="rId25"/>
    <p:sldId id="2493" r:id="rId26"/>
    <p:sldId id="2494" r:id="rId27"/>
    <p:sldId id="2509" r:id="rId28"/>
    <p:sldId id="2496" r:id="rId29"/>
    <p:sldId id="2448" r:id="rId30"/>
    <p:sldId id="2432" r:id="rId31"/>
    <p:sldId id="2474" r:id="rId32"/>
    <p:sldId id="2497" r:id="rId33"/>
    <p:sldId id="2498" r:id="rId34"/>
    <p:sldId id="2499" r:id="rId35"/>
    <p:sldId id="311" r:id="rId36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70704-9019-A523-4F48-9B8B5A4A0AAF}" name="Cécile Benech" initials="CB" userId="S::cecile.benech@scot-region-grenoble.org::e02ccdc7-44ae-4753-b918-04a41d639423" providerId="AD"/>
  <p188:author id="{9E9FC935-FFB6-D59F-449D-829C3ED72DC1}" name="Adèle BARILLON" initials="AB" userId="S::adele.barillon@scot-region-grenoble.org::5bcf54cd-8969-4cf0-956a-82dd09fc559e" providerId="AD"/>
  <p188:author id="{4B4E964C-47F5-9AFD-E64D-A6BD4293BCB0}" name="Mathieu PERRIN" initials="MP" userId="S::mathieu.perrin@scot-region-grenoble.org::1753dd1e-1482-43d6-a0bf-eb055e0315ff" providerId="AD"/>
  <p188:author id="{5BFB3A67-194F-FA68-2F80-53D81DFA207F}" name="Benoit Parent" initials="BP" userId="S::benoit.parent@scot-region-grenoble.org::798d61f1-35e4-4a90-97a7-3a9f706976db" providerId="AD"/>
  <p188:author id="{7068A0B1-87AF-7520-A5C0-1F7076F318D2}" name="Lucas Jouny" initials="LJ" userId="S::lucas.jouny@aurg.asso.fr::cbdef939-48c9-4e77-bf47-38506c2647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B2E"/>
    <a:srgbClr val="F2F2F2"/>
    <a:srgbClr val="4472C4"/>
    <a:srgbClr val="E3351E"/>
    <a:srgbClr val="FFFFFF"/>
    <a:srgbClr val="CCECFF"/>
    <a:srgbClr val="66CCFF"/>
    <a:srgbClr val="6699FF"/>
    <a:srgbClr val="FFC000"/>
    <a:srgbClr val="007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80425-6C8B-4E86-9216-C1C060465739}" v="2" dt="2024-03-20T09:58:33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7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presProps" Target="pres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nt.escartin\AURG\SCoT%20GReG%20-%20Chantier%20r&#233;silience%20&#233;conomique\Production\Bilan_2023\Base_emploi_R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'Traitements emploi'!$B$90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'Traitements emploi'!$A$91:$A$96</c:f>
              <c:strCache>
                <c:ptCount val="6"/>
                <c:pt idx="0">
                  <c:v>Grenoble</c:v>
                </c:pt>
                <c:pt idx="1">
                  <c:v>Autres villes centres</c:v>
                </c:pt>
                <c:pt idx="2">
                  <c:v>Pôle d'appui</c:v>
                </c:pt>
                <c:pt idx="3">
                  <c:v>Pôle local</c:v>
                </c:pt>
                <c:pt idx="4">
                  <c:v>Pôle principal</c:v>
                </c:pt>
                <c:pt idx="5">
                  <c:v>Pôle secondaire</c:v>
                </c:pt>
              </c:strCache>
            </c:strRef>
          </c:cat>
          <c:val>
            <c:numRef>
              <c:f>'Traitements emploi'!$B$91:$B$96</c:f>
              <c:numCache>
                <c:formatCode>0.0%</c:formatCode>
                <c:ptCount val="6"/>
                <c:pt idx="0">
                  <c:v>-2.5306425478990313E-3</c:v>
                </c:pt>
                <c:pt idx="1">
                  <c:v>4.55522687540455E-4</c:v>
                </c:pt>
                <c:pt idx="2">
                  <c:v>7.9160291875404187E-3</c:v>
                </c:pt>
                <c:pt idx="3">
                  <c:v>1.7551784595966291E-2</c:v>
                </c:pt>
                <c:pt idx="4">
                  <c:v>2.4444129977456708E-3</c:v>
                </c:pt>
                <c:pt idx="5">
                  <c:v>9.0430046569112132E-3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D-4722-8C17-D2BE47ADFF2C}"/>
            </c:ext>
          </c:extLst>
        </c:ser>
        <c:ser>
          <c:idx val="1"/>
          <c:order val="1"/>
          <c:tx>
            <c:strRef>
              <c:f>'Traitements emploi'!$C$90</c:f>
              <c:strCache>
                <c:ptCount val="1"/>
                <c:pt idx="0">
                  <c:v>Actifs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'Traitements emploi'!$A$91:$A$96</c:f>
              <c:strCache>
                <c:ptCount val="6"/>
                <c:pt idx="0">
                  <c:v>Grenoble</c:v>
                </c:pt>
                <c:pt idx="1">
                  <c:v>Autres villes centres</c:v>
                </c:pt>
                <c:pt idx="2">
                  <c:v>Pôle d'appui</c:v>
                </c:pt>
                <c:pt idx="3">
                  <c:v>Pôle local</c:v>
                </c:pt>
                <c:pt idx="4">
                  <c:v>Pôle principal</c:v>
                </c:pt>
                <c:pt idx="5">
                  <c:v>Pôle secondaire</c:v>
                </c:pt>
              </c:strCache>
            </c:strRef>
          </c:cat>
          <c:val>
            <c:numRef>
              <c:f>'Traitements emploi'!$C$91:$C$96</c:f>
              <c:numCache>
                <c:formatCode>0.0%</c:formatCode>
                <c:ptCount val="6"/>
                <c:pt idx="0">
                  <c:v>-3.8391750840146566E-3</c:v>
                </c:pt>
                <c:pt idx="1">
                  <c:v>2.5191552046901489E-3</c:v>
                </c:pt>
                <c:pt idx="2">
                  <c:v>6.0137160564954772E-3</c:v>
                </c:pt>
                <c:pt idx="3">
                  <c:v>5.6664062223330536E-3</c:v>
                </c:pt>
                <c:pt idx="4">
                  <c:v>-2.0759160175762847E-3</c:v>
                </c:pt>
                <c:pt idx="5">
                  <c:v>4.5418135081054523E-3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D-4722-8C17-D2BE47ADFF2C}"/>
            </c:ext>
          </c:extLst>
        </c:ser>
        <c:ser>
          <c:idx val="2"/>
          <c:order val="2"/>
          <c:tx>
            <c:strRef>
              <c:f>'Traitements emploi'!$D$90</c:f>
              <c:strCache>
                <c:ptCount val="1"/>
                <c:pt idx="0">
                  <c:v>Emplois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'Traitements emploi'!$A$91:$A$96</c:f>
              <c:strCache>
                <c:ptCount val="6"/>
                <c:pt idx="0">
                  <c:v>Grenoble</c:v>
                </c:pt>
                <c:pt idx="1">
                  <c:v>Autres villes centres</c:v>
                </c:pt>
                <c:pt idx="2">
                  <c:v>Pôle d'appui</c:v>
                </c:pt>
                <c:pt idx="3">
                  <c:v>Pôle local</c:v>
                </c:pt>
                <c:pt idx="4">
                  <c:v>Pôle principal</c:v>
                </c:pt>
                <c:pt idx="5">
                  <c:v>Pôle secondaire</c:v>
                </c:pt>
              </c:strCache>
            </c:strRef>
          </c:cat>
          <c:val>
            <c:numRef>
              <c:f>'Traitements emploi'!$D$91:$D$96</c:f>
              <c:numCache>
                <c:formatCode>0.0%</c:formatCode>
                <c:ptCount val="6"/>
                <c:pt idx="0">
                  <c:v>5.2300193465977252E-3</c:v>
                </c:pt>
                <c:pt idx="1">
                  <c:v>-2.2277950399902657E-3</c:v>
                </c:pt>
                <c:pt idx="2">
                  <c:v>1.290246934095407E-3</c:v>
                </c:pt>
                <c:pt idx="3">
                  <c:v>-1.4397920625764948E-3</c:v>
                </c:pt>
                <c:pt idx="4">
                  <c:v>-4.81481617120183E-3</c:v>
                </c:pt>
                <c:pt idx="5">
                  <c:v>-8.1364108451731365E-4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D-4722-8C17-D2BE47ADF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341743"/>
        <c:axId val="1081638143"/>
      </c:barChart>
      <c:catAx>
        <c:axId val="108234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1638143"/>
        <c:crosses val="autoZero"/>
        <c:auto val="1"/>
        <c:lblAlgn val="ctr"/>
        <c:lblOffset val="100"/>
        <c:noMultiLvlLbl val="0"/>
      </c:catAx>
      <c:valAx>
        <c:axId val="108163814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234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08442243688611"/>
          <c:y val="4.2131027887889173E-2"/>
          <c:w val="0.24662098918478953"/>
          <c:h val="5.945432649694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6F0B7E-60B3-4CBB-9A9E-B433AE22C2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19" cy="481727"/>
          </a:xfrm>
          <a:prstGeom prst="rect">
            <a:avLst/>
          </a:prstGeom>
        </p:spPr>
        <p:txBody>
          <a:bodyPr vert="horz" lIns="91393" tIns="45698" rIns="91393" bIns="456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E6961B-68B0-41FF-86D1-E2AF42A0B0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91" y="1"/>
            <a:ext cx="3169919" cy="481727"/>
          </a:xfrm>
          <a:prstGeom prst="rect">
            <a:avLst/>
          </a:prstGeom>
        </p:spPr>
        <p:txBody>
          <a:bodyPr vert="horz" lIns="91393" tIns="45698" rIns="91393" bIns="45698" rtlCol="0"/>
          <a:lstStyle>
            <a:lvl1pPr algn="r">
              <a:defRPr sz="1200"/>
            </a:lvl1pPr>
          </a:lstStyle>
          <a:p>
            <a:fld id="{E3C6F852-32C7-4C2C-B221-FFD702FA270C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F5175-570F-4F8B-A750-6AF512D48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119476"/>
            <a:ext cx="3169919" cy="481726"/>
          </a:xfrm>
          <a:prstGeom prst="rect">
            <a:avLst/>
          </a:prstGeom>
        </p:spPr>
        <p:txBody>
          <a:bodyPr vert="horz" lIns="91393" tIns="45698" rIns="91393" bIns="456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0A4292-DA0D-4F7B-9925-810C382D8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91" y="9119476"/>
            <a:ext cx="3169919" cy="481726"/>
          </a:xfrm>
          <a:prstGeom prst="rect">
            <a:avLst/>
          </a:prstGeom>
        </p:spPr>
        <p:txBody>
          <a:bodyPr vert="horz" lIns="91393" tIns="45698" rIns="91393" bIns="45698" rtlCol="0" anchor="b"/>
          <a:lstStyle>
            <a:lvl1pPr algn="r">
              <a:defRPr sz="1200"/>
            </a:lvl1pPr>
          </a:lstStyle>
          <a:p>
            <a:fld id="{31FB49AC-2A60-4D1B-A667-DA6FB1C745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7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19" cy="481727"/>
          </a:xfrm>
          <a:prstGeom prst="rect">
            <a:avLst/>
          </a:prstGeom>
        </p:spPr>
        <p:txBody>
          <a:bodyPr vert="horz" lIns="91393" tIns="45698" rIns="91393" bIns="456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91" y="1"/>
            <a:ext cx="3169919" cy="481727"/>
          </a:xfrm>
          <a:prstGeom prst="rect">
            <a:avLst/>
          </a:prstGeom>
        </p:spPr>
        <p:txBody>
          <a:bodyPr vert="horz" lIns="91393" tIns="45698" rIns="91393" bIns="45698" rtlCol="0"/>
          <a:lstStyle>
            <a:lvl1pPr algn="r">
              <a:defRPr sz="1200"/>
            </a:lvl1pPr>
          </a:lstStyle>
          <a:p>
            <a:fld id="{35263EF2-360A-4556-B4B1-B0180170ECA6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8" rIns="91393" bIns="456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vert="horz" lIns="91393" tIns="45698" rIns="91393" bIns="456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119476"/>
            <a:ext cx="3169919" cy="481726"/>
          </a:xfrm>
          <a:prstGeom prst="rect">
            <a:avLst/>
          </a:prstGeom>
        </p:spPr>
        <p:txBody>
          <a:bodyPr vert="horz" lIns="91393" tIns="45698" rIns="91393" bIns="456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91" y="9119476"/>
            <a:ext cx="3169919" cy="481726"/>
          </a:xfrm>
          <a:prstGeom prst="rect">
            <a:avLst/>
          </a:prstGeom>
        </p:spPr>
        <p:txBody>
          <a:bodyPr vert="horz" lIns="91393" tIns="45698" rIns="91393" bIns="45698" rtlCol="0" anchor="b"/>
          <a:lstStyle>
            <a:lvl1pPr algn="r">
              <a:defRPr sz="1200"/>
            </a:lvl1pPr>
          </a:lstStyle>
          <a:p>
            <a:fld id="{D8B9A7D5-525A-4193-8209-3B411681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1210-8C48-4630-B0E8-7182F10ECA4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2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6823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64279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62099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352722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225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813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97900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7271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25973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351600" y="1551600"/>
            <a:ext cx="5396864" cy="42664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23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Titre partie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7" hasCustomPrompt="1"/>
          </p:nvPr>
        </p:nvSpPr>
        <p:spPr>
          <a:xfrm>
            <a:off x="3106800" y="849600"/>
            <a:ext cx="1007096" cy="68825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ctr">
              <a:buNone/>
              <a:defRPr sz="4000" b="1" cap="sm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941200" y="2224800"/>
            <a:ext cx="5807264" cy="3828872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1400" b="1" cap="all" baseline="0"/>
            </a:lvl1pPr>
            <a:lvl2pPr marL="357188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aseline="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endParaRPr lang="fr-FR"/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9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437256" y="2492896"/>
            <a:ext cx="7455224" cy="1152128"/>
          </a:xfrm>
          <a:prstGeom prst="rect">
            <a:avLst/>
          </a:prstGeom>
        </p:spPr>
        <p:txBody>
          <a:bodyPr anchor="ctr"/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55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 hasCustomPrompt="1"/>
          </p:nvPr>
        </p:nvSpPr>
        <p:spPr>
          <a:xfrm>
            <a:off x="1437257" y="4466539"/>
            <a:ext cx="7455223" cy="6906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1600" b="1" i="0" kern="1200" cap="none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7578448" y="5785555"/>
            <a:ext cx="1355229" cy="309322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err="1"/>
              <a:t>dATE</a:t>
            </a:r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45999" y="6190238"/>
            <a:ext cx="5346481" cy="261610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1100" b="1" kern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162529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br>
              <a:rPr lang="fr-FR" sz="4800">
                <a:solidFill>
                  <a:schemeClr val="bg1"/>
                </a:solidFill>
                <a:latin typeface="Eurostile"/>
                <a:cs typeface="Eurostile"/>
              </a:rPr>
            </a:br>
            <a:endParaRPr lang="fr-FR" sz="4800">
              <a:solidFill>
                <a:schemeClr val="bg1"/>
              </a:solidFill>
              <a:latin typeface="Eurostile"/>
              <a:cs typeface="Eurostile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EC62F053-5DA1-46B2-A42A-C380EACE2D7A}"/>
              </a:ext>
            </a:extLst>
          </p:cNvPr>
          <p:cNvSpPr txBox="1"/>
          <p:nvPr userDrawn="1"/>
        </p:nvSpPr>
        <p:spPr>
          <a:xfrm>
            <a:off x="5768975" y="34924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BS du 24 </a:t>
            </a:r>
            <a:r>
              <a:rPr lang="en-US" sz="100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janv</a:t>
            </a: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. 2024</a:t>
            </a:r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5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3492000" y="2808000"/>
            <a:ext cx="5366992" cy="1152128"/>
          </a:xfrm>
          <a:prstGeom prst="rect">
            <a:avLst/>
          </a:prstGeom>
        </p:spPr>
        <p:txBody>
          <a:bodyPr anchor="ctr"/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47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 hasCustomPrompt="1"/>
          </p:nvPr>
        </p:nvSpPr>
        <p:spPr>
          <a:xfrm>
            <a:off x="3492001" y="4610555"/>
            <a:ext cx="5400480" cy="6906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1400" b="1" i="0" kern="1200" cap="none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7578448" y="5785555"/>
            <a:ext cx="1355229" cy="309322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err="1"/>
              <a:t>dATE</a:t>
            </a:r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45999" y="6190238"/>
            <a:ext cx="5346481" cy="261610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1100" b="1" kern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Version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 hasCustomPrompt="1"/>
          </p:nvPr>
        </p:nvSpPr>
        <p:spPr>
          <a:xfrm>
            <a:off x="3563888" y="1151999"/>
            <a:ext cx="1979999" cy="9252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 baseline="0"/>
            </a:lvl1pPr>
          </a:lstStyle>
          <a:p>
            <a:r>
              <a:rPr lang="fr-FR"/>
              <a:t>Insérer un </a:t>
            </a:r>
            <a:r>
              <a:rPr lang="fr-FR" err="1"/>
              <a:t>picto</a:t>
            </a:r>
            <a:r>
              <a:rPr lang="fr-FR"/>
              <a:t> ici</a:t>
            </a:r>
          </a:p>
        </p:txBody>
      </p:sp>
      <p:sp>
        <p:nvSpPr>
          <p:cNvPr id="10" name="Espace réservé pour une image  3"/>
          <p:cNvSpPr>
            <a:spLocks noGrp="1"/>
          </p:cNvSpPr>
          <p:nvPr>
            <p:ph type="pic" sz="quarter" idx="18" hasCustomPrompt="1"/>
          </p:nvPr>
        </p:nvSpPr>
        <p:spPr>
          <a:xfrm>
            <a:off x="476999" y="1544400"/>
            <a:ext cx="2437200" cy="50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fr-FR"/>
              <a:t>Insérer une image ici</a:t>
            </a:r>
          </a:p>
        </p:txBody>
      </p:sp>
    </p:spTree>
    <p:extLst>
      <p:ext uri="{BB962C8B-B14F-4D97-AF65-F5344CB8AC3E}">
        <p14:creationId xmlns:p14="http://schemas.microsoft.com/office/powerpoint/2010/main" val="1823980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1475" y="727077"/>
            <a:ext cx="7772400" cy="358773"/>
          </a:xfrm>
          <a:prstGeom prst="rect">
            <a:avLst/>
          </a:prstGeom>
        </p:spPr>
        <p:txBody>
          <a:bodyPr/>
          <a:lstStyle>
            <a:lvl1pPr algn="l">
              <a:defRPr sz="1700" b="1">
                <a:latin typeface="Eurostile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23850" y="1282700"/>
            <a:ext cx="8496300" cy="4997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61B2E"/>
              </a:buClr>
              <a:buFont typeface="Wingdings" panose="05000000000000000000" pitchFamily="2" charset="2"/>
              <a:buChar char="§"/>
              <a:defRPr sz="1500">
                <a:latin typeface="Eurostile" pitchFamily="34" charset="0"/>
              </a:defRPr>
            </a:lvl1pPr>
            <a:lvl2pPr marL="742950" indent="-285750">
              <a:buClr>
                <a:srgbClr val="961B2E"/>
              </a:buClr>
              <a:buFont typeface="Arial" panose="020B0604020202020204" pitchFamily="34" charset="0"/>
              <a:buChar char="•"/>
              <a:defRPr sz="1500"/>
            </a:lvl2pPr>
            <a:lvl3pPr marL="1143000" indent="-228600">
              <a:buClr>
                <a:srgbClr val="961B2E"/>
              </a:buClr>
              <a:buFont typeface="Courier New" panose="02070309020205020404" pitchFamily="49" charset="0"/>
              <a:buChar char="o"/>
              <a:defRPr sz="1500"/>
            </a:lvl3pPr>
            <a:lvl4pPr>
              <a:buClr>
                <a:srgbClr val="961B2E"/>
              </a:buClr>
              <a:defRPr sz="1500"/>
            </a:lvl4pPr>
            <a:lvl5pPr>
              <a:buClr>
                <a:srgbClr val="961B2E"/>
              </a:buClr>
              <a:defRPr sz="1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5754846" y="276021"/>
            <a:ext cx="193227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r"/>
            <a:r>
              <a:rPr lang="fr-FR">
                <a:latin typeface="Eurostile"/>
              </a:rPr>
              <a:t>Jeudi 18 juin 2015</a:t>
            </a:r>
            <a:endParaRPr lang="fr-FR">
              <a:latin typeface="Eurostile"/>
              <a:cs typeface="Eurostile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0764" y="6476972"/>
            <a:ext cx="447676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Eurostile" pitchFamily="34" charset="0"/>
              </a:defRPr>
            </a:lvl1pPr>
          </a:lstStyle>
          <a:p>
            <a:fld id="{50772B82-B085-4120-A9DA-8F93706086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77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31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458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088976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07419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673878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6366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3365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13339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;p1">
            <a:extLst>
              <a:ext uri="{FF2B5EF4-FFF2-40B4-BE49-F238E27FC236}">
                <a16:creationId xmlns:a16="http://schemas.microsoft.com/office/drawing/2014/main" id="{D795DED8-D081-49DF-9F4F-0C650745554A}"/>
              </a:ext>
            </a:extLst>
          </p:cNvPr>
          <p:cNvSpPr txBox="1"/>
          <p:nvPr userDrawn="1"/>
        </p:nvSpPr>
        <p:spPr>
          <a:xfrm>
            <a:off x="5768975" y="34924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BS du 24 </a:t>
            </a:r>
            <a:r>
              <a:rPr lang="en-US" sz="100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janv</a:t>
            </a: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. 2024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8325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9588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084651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360284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9570-BC09-B44E-9724-BECE1CE38774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3F9C-A820-FD40-AA34-44057EB133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49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9D2E-2C7A-4478-AF31-D6E96FAB666F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432D-4DC1-4F60-AE58-B1AC8395F7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363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351600" y="1551600"/>
            <a:ext cx="5396864" cy="42664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23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Titre partie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7" hasCustomPrompt="1"/>
          </p:nvPr>
        </p:nvSpPr>
        <p:spPr>
          <a:xfrm>
            <a:off x="3106800" y="849600"/>
            <a:ext cx="1007096" cy="68825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ctr">
              <a:buNone/>
              <a:defRPr sz="4000" b="1" cap="sm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941200" y="2224800"/>
            <a:ext cx="5807264" cy="3828872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1400" b="1" cap="all" baseline="0"/>
            </a:lvl1pPr>
            <a:lvl2pPr marL="357188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aseline="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endParaRPr lang="fr-FR"/>
          </a:p>
          <a:p>
            <a:pPr lvl="1"/>
            <a:endParaRPr lang="fr-FR"/>
          </a:p>
        </p:txBody>
      </p:sp>
      <p:pic>
        <p:nvPicPr>
          <p:cNvPr id="6" name="Image 5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192" y="6300226"/>
            <a:ext cx="1424141" cy="4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80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543443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1475" y="727077"/>
            <a:ext cx="7772400" cy="358773"/>
          </a:xfrm>
          <a:prstGeom prst="rect">
            <a:avLst/>
          </a:prstGeom>
        </p:spPr>
        <p:txBody>
          <a:bodyPr/>
          <a:lstStyle>
            <a:lvl1pPr algn="l">
              <a:defRPr sz="1700" b="1">
                <a:latin typeface="Eurostile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23850" y="1282700"/>
            <a:ext cx="8496300" cy="49974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61B2E"/>
              </a:buClr>
              <a:buFont typeface="Wingdings" panose="05000000000000000000" pitchFamily="2" charset="2"/>
              <a:buChar char="§"/>
              <a:defRPr sz="1500">
                <a:latin typeface="Eurostile" pitchFamily="34" charset="0"/>
              </a:defRPr>
            </a:lvl1pPr>
            <a:lvl2pPr marL="742950" indent="-285750">
              <a:buClr>
                <a:srgbClr val="961B2E"/>
              </a:buClr>
              <a:buFont typeface="Arial" panose="020B0604020202020204" pitchFamily="34" charset="0"/>
              <a:buChar char="•"/>
              <a:defRPr sz="1500"/>
            </a:lvl2pPr>
            <a:lvl3pPr marL="1143000" indent="-228600">
              <a:buClr>
                <a:srgbClr val="961B2E"/>
              </a:buClr>
              <a:buFont typeface="Courier New" panose="02070309020205020404" pitchFamily="49" charset="0"/>
              <a:buChar char="o"/>
              <a:defRPr sz="1500"/>
            </a:lvl3pPr>
            <a:lvl4pPr>
              <a:buClr>
                <a:srgbClr val="961B2E"/>
              </a:buClr>
              <a:defRPr sz="1500"/>
            </a:lvl4pPr>
            <a:lvl5pPr>
              <a:buClr>
                <a:srgbClr val="961B2E"/>
              </a:buClr>
              <a:defRPr sz="15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5754846" y="276021"/>
            <a:ext cx="193227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algn="r"/>
            <a:r>
              <a:rPr lang="fr-FR">
                <a:solidFill>
                  <a:prstClr val="black"/>
                </a:solidFill>
                <a:latin typeface="Eurostile"/>
              </a:rPr>
              <a:t>Jeudi 18 juin 2015</a:t>
            </a:r>
            <a:endParaRPr lang="fr-FR">
              <a:solidFill>
                <a:prstClr val="black"/>
              </a:solidFill>
              <a:latin typeface="Eurostile"/>
              <a:cs typeface="Eurostile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0764" y="6476972"/>
            <a:ext cx="447676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Eurostile" pitchFamily="34" charset="0"/>
              </a:defRPr>
            </a:lvl1pPr>
          </a:lstStyle>
          <a:p>
            <a:fld id="{50772B82-B085-4120-A9DA-8F937060862B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19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4914000" y="5230800"/>
            <a:ext cx="390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fr-FR" sz="1100" b="1" kern="12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POUR VOTRE ATTENTION</a:t>
            </a:r>
          </a:p>
        </p:txBody>
      </p:sp>
      <p:pic>
        <p:nvPicPr>
          <p:cNvPr id="7" name="Image 6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230800"/>
            <a:ext cx="3841668" cy="1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8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318783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7699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694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;p1">
            <a:extLst>
              <a:ext uri="{FF2B5EF4-FFF2-40B4-BE49-F238E27FC236}">
                <a16:creationId xmlns:a16="http://schemas.microsoft.com/office/drawing/2014/main" id="{D795DED8-D081-49DF-9F4F-0C650745554A}"/>
              </a:ext>
            </a:extLst>
          </p:cNvPr>
          <p:cNvSpPr txBox="1"/>
          <p:nvPr userDrawn="1"/>
        </p:nvSpPr>
        <p:spPr>
          <a:xfrm>
            <a:off x="5768975" y="34924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BS du 24 </a:t>
            </a:r>
            <a:r>
              <a:rPr lang="en-US" sz="100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janv</a:t>
            </a: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. 2024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8325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958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7950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BS du 24 janvier 2024</a:t>
            </a:r>
          </a:p>
        </p:txBody>
      </p:sp>
    </p:spTree>
    <p:extLst>
      <p:ext uri="{BB962C8B-B14F-4D97-AF65-F5344CB8AC3E}">
        <p14:creationId xmlns:p14="http://schemas.microsoft.com/office/powerpoint/2010/main" val="3804440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122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04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379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558765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7950" y="53296"/>
            <a:ext cx="1655763" cy="2585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BS du 24 janvier 2024</a:t>
            </a:r>
          </a:p>
        </p:txBody>
      </p:sp>
    </p:spTree>
    <p:extLst>
      <p:ext uri="{BB962C8B-B14F-4D97-AF65-F5344CB8AC3E}">
        <p14:creationId xmlns:p14="http://schemas.microsoft.com/office/powerpoint/2010/main" val="2919203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9992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080446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765085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05876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71165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438783"/>
            <a:ext cx="4826000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4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/>
          </a:p>
          <a:p>
            <a:pPr algn="ctr">
              <a:buClr>
                <a:srgbClr val="404040"/>
              </a:buClr>
              <a:buSzPts val="1400"/>
            </a:pPr>
            <a:r>
              <a:rPr lang="en-US" sz="140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</a:t>
            </a:r>
            <a:r>
              <a:rPr lang="en-US" sz="14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04 76 28 86 39 - </a:t>
            </a:r>
            <a:r>
              <a:rPr lang="en-US" sz="14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/>
          </a:p>
          <a:p>
            <a:pPr algn="ctr">
              <a:buClr>
                <a:srgbClr val="961B2E"/>
              </a:buClr>
              <a:buSzPts val="1600"/>
            </a:pPr>
            <a:r>
              <a:rPr lang="en-US" sz="16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/>
          </a:p>
          <a:p>
            <a:endParaRPr sz="16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838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;p1">
            <a:extLst>
              <a:ext uri="{FF2B5EF4-FFF2-40B4-BE49-F238E27FC236}">
                <a16:creationId xmlns:a16="http://schemas.microsoft.com/office/drawing/2014/main" id="{CCA17592-F014-41A1-ACC0-3FCDD4F65012}"/>
              </a:ext>
            </a:extLst>
          </p:cNvPr>
          <p:cNvSpPr txBox="1"/>
          <p:nvPr userDrawn="1"/>
        </p:nvSpPr>
        <p:spPr>
          <a:xfrm>
            <a:off x="6457950" y="63504"/>
            <a:ext cx="1941467" cy="19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BS du 24 </a:t>
            </a:r>
            <a:r>
              <a:rPr lang="en-US" sz="100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janv</a:t>
            </a: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. 2024</a:t>
            </a:r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8452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1521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09845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756919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6202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826296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08287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196328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811448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091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437256" y="2492896"/>
            <a:ext cx="7455224" cy="1152128"/>
          </a:xfrm>
          <a:prstGeom prst="rect">
            <a:avLst/>
          </a:prstGeom>
        </p:spPr>
        <p:txBody>
          <a:bodyPr anchor="ctr"/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55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 hasCustomPrompt="1"/>
          </p:nvPr>
        </p:nvSpPr>
        <p:spPr>
          <a:xfrm>
            <a:off x="1437257" y="4466539"/>
            <a:ext cx="7455223" cy="6906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1600" b="1" i="0" kern="1200" cap="none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7578448" y="5785555"/>
            <a:ext cx="1355229" cy="309322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err="1"/>
              <a:t>dATE</a:t>
            </a:r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45999" y="6190238"/>
            <a:ext cx="5346481" cy="261610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1100" b="1" kern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242305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1064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1038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153174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23746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43158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351600" y="1551600"/>
            <a:ext cx="5396864" cy="42664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23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Titre partie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7" hasCustomPrompt="1"/>
          </p:nvPr>
        </p:nvSpPr>
        <p:spPr>
          <a:xfrm>
            <a:off x="3106800" y="849600"/>
            <a:ext cx="1007096" cy="68825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ctr">
              <a:buNone/>
              <a:defRPr sz="4000" b="1" cap="sm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941200" y="2224800"/>
            <a:ext cx="5807264" cy="3828872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1400" b="1" cap="all" baseline="0"/>
            </a:lvl1pPr>
            <a:lvl2pPr marL="357188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aseline="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endParaRPr lang="fr-FR"/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332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353815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440106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590206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8809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3492000" y="2808000"/>
            <a:ext cx="5366992" cy="1152128"/>
          </a:xfrm>
          <a:prstGeom prst="rect">
            <a:avLst/>
          </a:prstGeom>
        </p:spPr>
        <p:txBody>
          <a:bodyPr anchor="ctr"/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47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 hasCustomPrompt="1"/>
          </p:nvPr>
        </p:nvSpPr>
        <p:spPr>
          <a:xfrm>
            <a:off x="3492001" y="4610555"/>
            <a:ext cx="5400480" cy="6906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1400" b="1" i="0" kern="1200" cap="none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7578448" y="5785555"/>
            <a:ext cx="1355229" cy="309322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9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err="1"/>
              <a:t>dATE</a:t>
            </a:r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45999" y="6190238"/>
            <a:ext cx="5346481" cy="261610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1100" b="1" kern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1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Version</a:t>
            </a:r>
          </a:p>
        </p:txBody>
      </p:sp>
      <p:sp>
        <p:nvSpPr>
          <p:cNvPr id="4" name="Espace réservé pour une image 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563888" y="17262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 baseline="0"/>
            </a:lvl1pPr>
          </a:lstStyle>
          <a:p>
            <a:r>
              <a:rPr lang="fr-FR"/>
              <a:t>Insérer un </a:t>
            </a:r>
            <a:r>
              <a:rPr lang="fr-FR" err="1"/>
              <a:t>picto</a:t>
            </a:r>
            <a:r>
              <a:rPr lang="fr-FR"/>
              <a:t> ici</a:t>
            </a:r>
          </a:p>
        </p:txBody>
      </p:sp>
      <p:sp>
        <p:nvSpPr>
          <p:cNvPr id="10" name="Espace réservé pour une image  3"/>
          <p:cNvSpPr>
            <a:spLocks noGrp="1"/>
          </p:cNvSpPr>
          <p:nvPr>
            <p:ph type="pic" sz="quarter" idx="18" hasCustomPrompt="1"/>
          </p:nvPr>
        </p:nvSpPr>
        <p:spPr>
          <a:xfrm>
            <a:off x="477900" y="1543118"/>
            <a:ext cx="2437198" cy="5004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/>
            </a:lvl1pPr>
          </a:lstStyle>
          <a:p>
            <a:r>
              <a:rPr lang="fr-FR"/>
              <a:t>Insérer une image ici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81949E-AA5E-7D56-DE85-22116E31D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00" y="324479"/>
            <a:ext cx="2437198" cy="12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1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665063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9478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6280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0373716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451913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604197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351600" y="1551600"/>
            <a:ext cx="5396864" cy="42664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23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Titre partie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7" hasCustomPrompt="1"/>
          </p:nvPr>
        </p:nvSpPr>
        <p:spPr>
          <a:xfrm>
            <a:off x="3106800" y="849600"/>
            <a:ext cx="1007096" cy="68825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ctr">
              <a:buNone/>
              <a:defRPr sz="4000" b="1" cap="sm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941200" y="2224800"/>
            <a:ext cx="5807264" cy="3828872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1400" b="1" cap="all" baseline="0"/>
            </a:lvl1pPr>
            <a:lvl2pPr marL="357188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aseline="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endParaRPr lang="fr-FR"/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178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1436325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7699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fr-FR"/>
              <a:t>BS du 24 janvier 2024</a:t>
            </a:r>
          </a:p>
        </p:txBody>
      </p:sp>
    </p:spTree>
    <p:extLst>
      <p:ext uri="{BB962C8B-B14F-4D97-AF65-F5344CB8AC3E}">
        <p14:creationId xmlns:p14="http://schemas.microsoft.com/office/powerpoint/2010/main" val="3307722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7950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05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1473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07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36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724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558765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300" y="25400"/>
            <a:ext cx="1854200" cy="365125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fr-FR"/>
              <a:t>BS du 24 janvier 2024</a:t>
            </a:r>
          </a:p>
        </p:txBody>
      </p:sp>
    </p:spTree>
    <p:extLst>
      <p:ext uri="{BB962C8B-B14F-4D97-AF65-F5344CB8AC3E}">
        <p14:creationId xmlns:p14="http://schemas.microsoft.com/office/powerpoint/2010/main" val="13622694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50F90-F59A-44AF-9CEB-27D16C1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D33D4-0A16-44EE-B001-5F706728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378E21-75D0-4C70-A70D-40A19EFE4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C2D94D-A3BD-4064-81D6-1F02836D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0DC4-E68D-4D98-A453-E096FA983FE7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FC9119-BCD1-4E93-B53F-5D770D8A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058008-F66A-494F-AD11-239BB7A4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62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5853D-35C7-49B0-A5A8-48F2CD06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EAF14-4587-4149-A237-AF8D9AC01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A9A63-D234-445F-87E9-FF763475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C667BA-AA50-4985-A8F0-13E45870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E1A-1B69-41BE-A88F-683275F2B081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63AF54-806A-4C4A-8437-FACE63BA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66528-9D67-4414-BCFC-B80E6BAD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9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A998B-F661-40E7-A97E-EA9E42DD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E39D07-B3BC-4A81-BC1C-DAAE68EA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272F4-6EF6-4B77-A39E-5D4D7683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FED6-F523-48E9-84B4-8B2FC8694F0D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F612BC-F213-4EB6-A91C-C26BB3F0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05615-B639-4831-9FA6-AF791B38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4037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4EF0A6-2880-4526-A59A-A0E80E33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A4DAB9-14DF-46AE-944B-1F507544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F7E6B-3725-49BD-A5D5-D22ACB2C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F2A-D4E2-4805-9FC5-38BD83A9382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6E6BD-A8D3-4425-99C5-3E521E41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94DC6-1214-45E7-A684-EA1F756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40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;p1">
            <a:extLst>
              <a:ext uri="{FF2B5EF4-FFF2-40B4-BE49-F238E27FC236}">
                <a16:creationId xmlns:a16="http://schemas.microsoft.com/office/drawing/2014/main" id="{D795DED8-D081-49DF-9F4F-0C650745554A}"/>
              </a:ext>
            </a:extLst>
          </p:cNvPr>
          <p:cNvSpPr txBox="1"/>
          <p:nvPr userDrawn="1"/>
        </p:nvSpPr>
        <p:spPr>
          <a:xfrm>
            <a:off x="5768975" y="34924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00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8325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431108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8325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0FF17CBF-38D8-4BA0-C2BF-E77F7B8DF8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3447" y="25318"/>
            <a:ext cx="2079247" cy="290512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Comité syndical du 5 juillet 2023</a:t>
            </a:r>
          </a:p>
        </p:txBody>
      </p:sp>
    </p:spTree>
    <p:extLst>
      <p:ext uri="{BB962C8B-B14F-4D97-AF65-F5344CB8AC3E}">
        <p14:creationId xmlns:p14="http://schemas.microsoft.com/office/powerpoint/2010/main" val="41545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56794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4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1" r:id="rId3"/>
    <p:sldLayoutId id="2147483710" r:id="rId4"/>
    <p:sldLayoutId id="214748371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6259" y="273237"/>
            <a:ext cx="884237" cy="29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3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92386" y="419403"/>
            <a:ext cx="884237" cy="2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AF93C0-A6FB-A719-BC75-7B743ED0B4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23022" y="122541"/>
            <a:ext cx="593658" cy="5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8" y="93646"/>
            <a:ext cx="2642216" cy="1321108"/>
          </a:xfrm>
          <a:prstGeom prst="rect">
            <a:avLst/>
          </a:prstGeom>
          <a:ln>
            <a:noFill/>
          </a:ln>
        </p:spPr>
      </p:pic>
      <p:grpSp>
        <p:nvGrpSpPr>
          <p:cNvPr id="3" name="Groupe 2"/>
          <p:cNvGrpSpPr/>
          <p:nvPr userDrawn="1"/>
        </p:nvGrpSpPr>
        <p:grpSpPr>
          <a:xfrm>
            <a:off x="2915816" y="360000"/>
            <a:ext cx="5860984" cy="92114"/>
            <a:chOff x="870864" y="654178"/>
            <a:chExt cx="5860984" cy="92114"/>
          </a:xfrm>
        </p:grpSpPr>
        <p:cxnSp>
          <p:nvCxnSpPr>
            <p:cNvPr id="5" name="Connecteur droit 4"/>
            <p:cNvCxnSpPr/>
            <p:nvPr userDrawn="1"/>
          </p:nvCxnSpPr>
          <p:spPr>
            <a:xfrm flipV="1">
              <a:off x="870864" y="664978"/>
              <a:ext cx="536584" cy="942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 userDrawn="1"/>
          </p:nvCxnSpPr>
          <p:spPr>
            <a:xfrm>
              <a:off x="1594648" y="665920"/>
              <a:ext cx="51372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8" name="Triangle isocèle 7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Triangle isocèle 8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4" name="ZoneTexte 13"/>
          <p:cNvSpPr txBox="1"/>
          <p:nvPr userDrawn="1"/>
        </p:nvSpPr>
        <p:spPr>
          <a:xfrm>
            <a:off x="467544" y="6381328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sp>
        <p:nvSpPr>
          <p:cNvPr id="4" name="Google Shape;60;p7">
            <a:extLst>
              <a:ext uri="{FF2B5EF4-FFF2-40B4-BE49-F238E27FC236}">
                <a16:creationId xmlns:a16="http://schemas.microsoft.com/office/drawing/2014/main" id="{7E2138D8-51AF-A894-4DDD-BBCEAE1B3DFC}"/>
              </a:ext>
            </a:extLst>
          </p:cNvPr>
          <p:cNvSpPr txBox="1"/>
          <p:nvPr userDrawn="1"/>
        </p:nvSpPr>
        <p:spPr>
          <a:xfrm rot="5400000">
            <a:off x="5354636" y="3068638"/>
            <a:ext cx="6858001" cy="7207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71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92386" y="419403"/>
            <a:ext cx="884237" cy="2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AF93C0-A6FB-A719-BC75-7B743ED0B4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23022" y="122541"/>
            <a:ext cx="593658" cy="5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8" y="93646"/>
            <a:ext cx="2642216" cy="1321108"/>
          </a:xfrm>
          <a:prstGeom prst="rect">
            <a:avLst/>
          </a:prstGeom>
          <a:ln>
            <a:noFill/>
          </a:ln>
        </p:spPr>
      </p:pic>
      <p:grpSp>
        <p:nvGrpSpPr>
          <p:cNvPr id="3" name="Groupe 2"/>
          <p:cNvGrpSpPr/>
          <p:nvPr userDrawn="1"/>
        </p:nvGrpSpPr>
        <p:grpSpPr>
          <a:xfrm>
            <a:off x="2915816" y="360000"/>
            <a:ext cx="5860984" cy="92114"/>
            <a:chOff x="870864" y="654178"/>
            <a:chExt cx="5860984" cy="92114"/>
          </a:xfrm>
        </p:grpSpPr>
        <p:cxnSp>
          <p:nvCxnSpPr>
            <p:cNvPr id="5" name="Connecteur droit 4"/>
            <p:cNvCxnSpPr/>
            <p:nvPr userDrawn="1"/>
          </p:nvCxnSpPr>
          <p:spPr>
            <a:xfrm flipV="1">
              <a:off x="870864" y="664978"/>
              <a:ext cx="536584" cy="942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 userDrawn="1"/>
          </p:nvCxnSpPr>
          <p:spPr>
            <a:xfrm>
              <a:off x="1594648" y="665920"/>
              <a:ext cx="51372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8" name="Triangle isocèle 7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Triangle isocèle 8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4" name="ZoneTexte 13"/>
          <p:cNvSpPr txBox="1"/>
          <p:nvPr userDrawn="1"/>
        </p:nvSpPr>
        <p:spPr>
          <a:xfrm>
            <a:off x="467544" y="6381328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sp>
        <p:nvSpPr>
          <p:cNvPr id="4" name="Google Shape;60;p7">
            <a:extLst>
              <a:ext uri="{FF2B5EF4-FFF2-40B4-BE49-F238E27FC236}">
                <a16:creationId xmlns:a16="http://schemas.microsoft.com/office/drawing/2014/main" id="{7E2138D8-51AF-A894-4DDD-BBCEAE1B3DFC}"/>
              </a:ext>
            </a:extLst>
          </p:cNvPr>
          <p:cNvSpPr txBox="1"/>
          <p:nvPr userDrawn="1"/>
        </p:nvSpPr>
        <p:spPr>
          <a:xfrm rot="5400000">
            <a:off x="5354636" y="3068638"/>
            <a:ext cx="6858001" cy="7207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17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00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1" y="324479"/>
            <a:ext cx="2437198" cy="12185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563888" y="6069600"/>
            <a:ext cx="5270568" cy="4860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82179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9C41E3-FD9A-1222-2C16-D28F59B9DB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183" y="352846"/>
            <a:ext cx="7524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8" y="93646"/>
            <a:ext cx="2642216" cy="1321108"/>
          </a:xfrm>
          <a:prstGeom prst="rect">
            <a:avLst/>
          </a:prstGeom>
          <a:ln>
            <a:noFill/>
          </a:ln>
        </p:spPr>
      </p:pic>
      <p:grpSp>
        <p:nvGrpSpPr>
          <p:cNvPr id="3" name="Groupe 2"/>
          <p:cNvGrpSpPr/>
          <p:nvPr userDrawn="1"/>
        </p:nvGrpSpPr>
        <p:grpSpPr>
          <a:xfrm>
            <a:off x="2915816" y="360000"/>
            <a:ext cx="5860984" cy="92114"/>
            <a:chOff x="870864" y="654178"/>
            <a:chExt cx="5860984" cy="92114"/>
          </a:xfrm>
        </p:grpSpPr>
        <p:cxnSp>
          <p:nvCxnSpPr>
            <p:cNvPr id="5" name="Connecteur droit 4"/>
            <p:cNvCxnSpPr/>
            <p:nvPr userDrawn="1"/>
          </p:nvCxnSpPr>
          <p:spPr>
            <a:xfrm flipV="1">
              <a:off x="870864" y="664978"/>
              <a:ext cx="536584" cy="942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 userDrawn="1"/>
          </p:nvCxnSpPr>
          <p:spPr>
            <a:xfrm>
              <a:off x="1594648" y="665920"/>
              <a:ext cx="51372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8" name="Triangle isocèle 7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Triangle isocèle 8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4" name="ZoneTexte 13"/>
          <p:cNvSpPr txBox="1"/>
          <p:nvPr userDrawn="1"/>
        </p:nvSpPr>
        <p:spPr>
          <a:xfrm>
            <a:off x="467544" y="6381328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2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1" y="324479"/>
            <a:ext cx="2437198" cy="12185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203848" y="6069600"/>
            <a:ext cx="5630608" cy="4860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69832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14" name="Picture 6" descr="Logo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0924" y="462450"/>
            <a:ext cx="701476" cy="2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13"/>
          <p:cNvSpPr txBox="1">
            <a:spLocks/>
          </p:cNvSpPr>
          <p:nvPr userDrawn="1"/>
        </p:nvSpPr>
        <p:spPr>
          <a:xfrm>
            <a:off x="874800" y="6381328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1</a:t>
            </a:r>
            <a:r>
              <a:rPr lang="fr-FR" baseline="30000"/>
              <a:t>er</a:t>
            </a:r>
            <a:r>
              <a:rPr lang="fr-FR"/>
              <a:t> semestre 2023 – travaux du Groupe projet SCOT – Bilan / Questions</a:t>
            </a:r>
            <a:endParaRPr lang="fr-FR" i="1" cap="none"/>
          </a:p>
        </p:txBody>
      </p:sp>
    </p:spTree>
    <p:extLst>
      <p:ext uri="{BB962C8B-B14F-4D97-AF65-F5344CB8AC3E}">
        <p14:creationId xmlns:p14="http://schemas.microsoft.com/office/powerpoint/2010/main" val="30214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8" y="93646"/>
            <a:ext cx="2642216" cy="1321108"/>
          </a:xfrm>
          <a:prstGeom prst="rect">
            <a:avLst/>
          </a:prstGeom>
          <a:ln>
            <a:noFill/>
          </a:ln>
        </p:spPr>
      </p:pic>
      <p:grpSp>
        <p:nvGrpSpPr>
          <p:cNvPr id="3" name="Groupe 2"/>
          <p:cNvGrpSpPr/>
          <p:nvPr userDrawn="1"/>
        </p:nvGrpSpPr>
        <p:grpSpPr>
          <a:xfrm>
            <a:off x="2915816" y="360000"/>
            <a:ext cx="5860984" cy="92114"/>
            <a:chOff x="870864" y="654178"/>
            <a:chExt cx="5860984" cy="92114"/>
          </a:xfrm>
        </p:grpSpPr>
        <p:cxnSp>
          <p:nvCxnSpPr>
            <p:cNvPr id="5" name="Connecteur droit 4"/>
            <p:cNvCxnSpPr/>
            <p:nvPr userDrawn="1"/>
          </p:nvCxnSpPr>
          <p:spPr>
            <a:xfrm flipV="1">
              <a:off x="870864" y="664978"/>
              <a:ext cx="536584" cy="942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 userDrawn="1"/>
          </p:nvCxnSpPr>
          <p:spPr>
            <a:xfrm>
              <a:off x="1594648" y="665920"/>
              <a:ext cx="51372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8" name="Triangle isocèle 7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Triangle isocèle 8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4" name="ZoneTexte 13"/>
          <p:cNvSpPr txBox="1"/>
          <p:nvPr userDrawn="1"/>
        </p:nvSpPr>
        <p:spPr>
          <a:xfrm>
            <a:off x="467544" y="6381328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1" y="5661248"/>
            <a:ext cx="4279523" cy="11967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0" y="370800"/>
            <a:ext cx="2437198" cy="135946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932000" y="5108400"/>
            <a:ext cx="3902400" cy="500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1967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9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5.png"/><Relationship Id="rId5" Type="http://schemas.openxmlformats.org/officeDocument/2006/relationships/hyperlink" Target="https://www.aurg.fr/11412-geodata.htm" TargetMode="Externa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6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urg38b.sharepoint.com/:b:/s/SCoTGReG/EYXvvjD3Ys5Mp30k199OKUIBgWiGVlEy2MnbpPrf028O4g?e=HJEbeD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slide" Target="slide13.xml"/><Relationship Id="rId5" Type="http://schemas.openxmlformats.org/officeDocument/2006/relationships/image" Target="../media/image35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slide" Target="slide16.xml"/><Relationship Id="rId5" Type="http://schemas.openxmlformats.org/officeDocument/2006/relationships/image" Target="../media/image35.png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2A865-0DC7-466D-8E2C-F9EDAB66E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Bureau Syndical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53828B-CEB8-47C3-9A53-03DF89A725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/>
              <a:t>24 janvier 2024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6402AD1-E987-56BD-BD0E-D9481C40E518}"/>
              </a:ext>
            </a:extLst>
          </p:cNvPr>
          <p:cNvSpPr txBox="1">
            <a:spLocks/>
          </p:cNvSpPr>
          <p:nvPr/>
        </p:nvSpPr>
        <p:spPr>
          <a:xfrm>
            <a:off x="3401961" y="4381928"/>
            <a:ext cx="4605390" cy="2353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100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Extrait pour la thématique Economie</a:t>
            </a:r>
          </a:p>
          <a:p>
            <a:pPr algn="l"/>
            <a:endParaRPr lang="fr-FR" sz="1600" b="0" u="non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r-FR" sz="1600" b="0" u="non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b="0" u="none" dirty="0">
                <a:cs typeface="Calibri"/>
              </a:rPr>
              <a:t>Pour les éléments méthodologiques, se reporter au dossier Organisation générale.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600" b="0" u="non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b="0" u="none" dirty="0"/>
          </a:p>
        </p:txBody>
      </p:sp>
    </p:spTree>
    <p:extLst>
      <p:ext uri="{BB962C8B-B14F-4D97-AF65-F5344CB8AC3E}">
        <p14:creationId xmlns:p14="http://schemas.microsoft.com/office/powerpoint/2010/main" val="78349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« Economie »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pic>
        <p:nvPicPr>
          <p:cNvPr id="11" name="Espace réservé du contenu 10" descr="Brainstorming de groupe avec un remplissage uni">
            <a:extLst>
              <a:ext uri="{FF2B5EF4-FFF2-40B4-BE49-F238E27FC236}">
                <a16:creationId xmlns:a16="http://schemas.microsoft.com/office/drawing/2014/main" id="{68FA8787-F045-17CD-BBB2-7D9ABDD83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7392" y="1954093"/>
            <a:ext cx="2146852" cy="2146852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84623B-9C64-1554-B65C-8FC54C1AFE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861BFE4-8B6B-9FC0-224C-BA53FDC5FB2D}"/>
              </a:ext>
            </a:extLst>
          </p:cNvPr>
          <p:cNvSpPr txBox="1"/>
          <p:nvPr/>
        </p:nvSpPr>
        <p:spPr>
          <a:xfrm>
            <a:off x="395994" y="2120331"/>
            <a:ext cx="302563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 retenez-vous des tendances en matière de dynamiques économiques et de création d’emploi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Quel regard ? Quels étonnements ? 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F643B5-FE01-92CE-3C51-4E416479EE23}"/>
              </a:ext>
            </a:extLst>
          </p:cNvPr>
          <p:cNvSpPr txBox="1"/>
          <p:nvPr/>
        </p:nvSpPr>
        <p:spPr>
          <a:xfrm>
            <a:off x="5438543" y="2379577"/>
            <a:ext cx="31554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Comment expliquez-vous ces tendances 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Quels sont les dynamiques et facteurs pouvant expliquer les difficultés de rééquilibrage en matière de création d’emploi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EDD66C-059D-86E4-6B34-564AD8CD546A}"/>
              </a:ext>
            </a:extLst>
          </p:cNvPr>
          <p:cNvSpPr txBox="1"/>
          <p:nvPr/>
        </p:nvSpPr>
        <p:spPr>
          <a:xfrm>
            <a:off x="2290869" y="4166862"/>
            <a:ext cx="391943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Au-delà des chiffres bruts, comment ressentez-vous </a:t>
            </a: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tendances</a:t>
            </a: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mentionnées sur vos territoires et leurs différentes composantes socio-économiques ? </a:t>
            </a:r>
            <a:b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Quel effet d’entraînement de la réindustrialisation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1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Estimez-vous nécessaire l’intégration d’indicateurs complémentaires pour apprécier la recomposition territoriale</a:t>
            </a: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dynamiques économiques</a:t>
            </a: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?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AF3DE4E6-9847-0169-4015-4AE460AD3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BS du 24 janvier 2024</a:t>
            </a:r>
          </a:p>
        </p:txBody>
      </p:sp>
    </p:spTree>
    <p:extLst>
      <p:ext uri="{BB962C8B-B14F-4D97-AF65-F5344CB8AC3E}">
        <p14:creationId xmlns:p14="http://schemas.microsoft.com/office/powerpoint/2010/main" val="412454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7EF681-F99C-4802-0C74-45AA32D8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946" y="260648"/>
            <a:ext cx="3771054" cy="106302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B06B5-0BDE-562F-5A7D-667B63A5C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3727" y="1580435"/>
            <a:ext cx="6192689" cy="642090"/>
          </a:xfrm>
        </p:spPr>
        <p:txBody>
          <a:bodyPr/>
          <a:lstStyle/>
          <a:p>
            <a:r>
              <a:rPr lang="fr-FR">
                <a:latin typeface="Open Sans"/>
                <a:ea typeface="Open Sans"/>
                <a:cs typeface="Open Sans"/>
              </a:rPr>
              <a:t>Eléments d’analyse détaillée</a:t>
            </a:r>
          </a:p>
          <a:p>
            <a:pPr algn="r"/>
            <a:r>
              <a:rPr lang="fr-FR" sz="1400">
                <a:latin typeface="Open Sans"/>
                <a:ea typeface="Open Sans"/>
                <a:cs typeface="Open Sans"/>
              </a:rPr>
              <a:t>Economie • emploi • tourisme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213FA8-87D1-769C-D0A3-9F7416E27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6520" y="2655650"/>
            <a:ext cx="5084979" cy="38638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0" cap="small" spc="-30"/>
              <a:t>Evolution démographique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 spc="-30"/>
              <a:t>Dynamique de l’emploi salarié privé par secteur d’activité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Répartition des emplois dans la région grenobloise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Évolution de la population, des actifs et des emplois par type de pôle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0" cap="small"/>
              <a:t>Évolution de la localisation de l’emploi productif et présentiel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b="0" cap="small" spc="-30"/>
          </a:p>
          <a:p>
            <a:pPr>
              <a:buFont typeface="Wingdings" panose="05000000000000000000" pitchFamily="2" charset="2"/>
              <a:buChar char="§"/>
            </a:pPr>
            <a:endParaRPr lang="fr-FR" b="0" cap="small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1268D3-CD87-50D5-D0A3-49E2DB97236D}"/>
              </a:ext>
            </a:extLst>
          </p:cNvPr>
          <p:cNvSpPr txBox="1"/>
          <p:nvPr/>
        </p:nvSpPr>
        <p:spPr>
          <a:xfrm>
            <a:off x="3106520" y="570239"/>
            <a:ext cx="319367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 bilan 2024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C9E8800-86C8-18A0-1AB1-C0534C1D78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23727" y="1309876"/>
            <a:ext cx="2977368" cy="318924"/>
          </a:xfrm>
        </p:spPr>
        <p:txBody>
          <a:bodyPr/>
          <a:lstStyle/>
          <a:p>
            <a:pPr algn="l"/>
            <a:r>
              <a:rPr lang="fr-FR" sz="1600"/>
              <a:t>Ressources complémentaires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DBEF0D-26CE-D2B6-87A9-8CEC5A4017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856" y="1374542"/>
            <a:ext cx="1201560" cy="120871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A3059F4-44DB-06E9-5DDE-A626113B1B6F}"/>
              </a:ext>
            </a:extLst>
          </p:cNvPr>
          <p:cNvSpPr txBox="1"/>
          <p:nvPr/>
        </p:nvSpPr>
        <p:spPr>
          <a:xfrm>
            <a:off x="791829" y="2713620"/>
            <a:ext cx="159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Pour en savoir plus, consulter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6F754A-F4D3-E882-BAD7-AA6BC2BDFB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3317" y="3243694"/>
            <a:ext cx="428165" cy="40011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4DD21F-F73B-C83C-09A2-7BF6FBC96DEE}"/>
              </a:ext>
            </a:extLst>
          </p:cNvPr>
          <p:cNvSpPr txBox="1"/>
          <p:nvPr/>
        </p:nvSpPr>
        <p:spPr>
          <a:xfrm>
            <a:off x="1357508" y="3263179"/>
            <a:ext cx="87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-5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Support GPS 2023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429E9CE-A052-E206-65A2-463FBE021D03}"/>
              </a:ext>
            </a:extLst>
          </p:cNvPr>
          <p:cNvSpPr/>
          <p:nvPr/>
        </p:nvSpPr>
        <p:spPr>
          <a:xfrm>
            <a:off x="823045" y="3221051"/>
            <a:ext cx="1599871" cy="461665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6" name="Image 15">
            <a:hlinkClick r:id="rId5"/>
            <a:extLst>
              <a:ext uri="{FF2B5EF4-FFF2-40B4-BE49-F238E27FC236}">
                <a16:creationId xmlns:a16="http://schemas.microsoft.com/office/drawing/2014/main" id="{FB118CF4-5E49-30B1-4483-5A6DD61620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1" y="4139258"/>
            <a:ext cx="1301421" cy="6851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953CF0B-6906-00BC-A8ED-4A44446ABD02}"/>
              </a:ext>
            </a:extLst>
          </p:cNvPr>
          <p:cNvSpPr txBox="1"/>
          <p:nvPr/>
        </p:nvSpPr>
        <p:spPr>
          <a:xfrm>
            <a:off x="803589" y="3758604"/>
            <a:ext cx="162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-5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Géodata sur le site internet de l’Agence d’urbanisme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83AAD5-B3B0-20F1-7E40-24BF82F1B0D8}"/>
              </a:ext>
            </a:extLst>
          </p:cNvPr>
          <p:cNvSpPr/>
          <p:nvPr/>
        </p:nvSpPr>
        <p:spPr>
          <a:xfrm>
            <a:off x="823045" y="3755533"/>
            <a:ext cx="1599871" cy="1088304"/>
          </a:xfrm>
          <a:prstGeom prst="roundRect">
            <a:avLst>
              <a:gd name="adj" fmla="val 7729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31C6A1-1EC9-964B-76B0-2C635C1ED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417" y="5978898"/>
            <a:ext cx="87642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7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démographique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emploi • habitat • mobilité quotidienne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4681" y="510405"/>
            <a:ext cx="246223" cy="562977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787" y="904448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2" name="Espace réservé du contenu 9">
            <a:extLst>
              <a:ext uri="{FF2B5EF4-FFF2-40B4-BE49-F238E27FC236}">
                <a16:creationId xmlns:a16="http://schemas.microsoft.com/office/drawing/2014/main" id="{3C76CC04-FE98-DBFE-CC87-AF853A486751}"/>
              </a:ext>
            </a:extLst>
          </p:cNvPr>
          <p:cNvSpPr>
            <a:spLocks noGrp="1"/>
          </p:cNvSpPr>
          <p:nvPr/>
        </p:nvSpPr>
        <p:spPr>
          <a:xfrm>
            <a:off x="5651771" y="1212466"/>
            <a:ext cx="3151762" cy="5061486"/>
          </a:xfrm>
          <a:prstGeom prst="rect">
            <a:avLst/>
          </a:prstGeom>
        </p:spPr>
        <p:txBody>
          <a:bodyPr vert="horz" lIns="36000" tIns="36000" rIns="36000" bIns="36000" anchor="t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Depuis une dizaine d’année,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la croissance démographique de la </a:t>
            </a:r>
            <a:r>
              <a:rPr kumimoji="0" lang="fr-FR" sz="1100" b="1" i="0" u="none" strike="noStrike" kern="1200" cap="none" spc="0" normalizeH="0" baseline="0" noProof="0" err="1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GReG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s’est nettement infléchie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. Entre 2013 et 2019, la population a augmenté de +0,3% par an (alors qu’on observait une évolution de l’ordre de 0,7% par an sur les décennies précédentes). Désormais, la croissance démographique de la 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GReG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se situe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en deçà du rythme observé au niveau national ou départemental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. </a:t>
            </a:r>
          </a:p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les années 1980-1990, on constatait un fort mouvement de périurbanisation de l’agglomération vers les territoires voisins. Ce mouvement s’est fortement atténué sur la période récente. </a:t>
            </a:r>
          </a:p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L’évolution démographique de la Métropole et des intercommunalités voisines a tendance à converger.</a:t>
            </a:r>
          </a:p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Selon le scénario central de l’INSEE, la croissance démographique de la 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stabiliserait à 800 000 habitants vers 2045 (soit environ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790 000 en 2030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  <a:p>
            <a:pPr marL="180975" marR="0" lvl="0" indent="-180975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L’évolution de la population de la 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légèrement supérieure à celle projetée en moyenne au niveau national.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rappel postulat SCoT = </a:t>
            </a: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830 000 hab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en 2030 et +40 000 emplois d’ici 2030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444851-0C09-EDA5-6B91-C586B08A5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150" y="3986503"/>
            <a:ext cx="3151762" cy="21957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812D7E-BC65-9FF0-2717-E551540F889B}"/>
              </a:ext>
            </a:extLst>
          </p:cNvPr>
          <p:cNvSpPr txBox="1"/>
          <p:nvPr/>
        </p:nvSpPr>
        <p:spPr>
          <a:xfrm>
            <a:off x="5651771" y="909562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F7D1E2-786D-DCE9-BDFF-89178AED7DC0}"/>
              </a:ext>
            </a:extLst>
          </p:cNvPr>
          <p:cNvSpPr/>
          <p:nvPr/>
        </p:nvSpPr>
        <p:spPr>
          <a:xfrm>
            <a:off x="874801" y="3890855"/>
            <a:ext cx="419331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22222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Scénarios d’évolution démographique à horizon 2050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22222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INSEE, Omphale, base 100 en 2018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5F9C36-9098-5660-E007-24A3A78994CD}"/>
              </a:ext>
            </a:extLst>
          </p:cNvPr>
          <p:cNvSpPr txBox="1"/>
          <p:nvPr/>
        </p:nvSpPr>
        <p:spPr>
          <a:xfrm>
            <a:off x="492964" y="5211638"/>
            <a:ext cx="38183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61B9376-75D0-F4B0-D789-E3095527CB73}"/>
              </a:ext>
            </a:extLst>
          </p:cNvPr>
          <p:cNvGrpSpPr/>
          <p:nvPr/>
        </p:nvGrpSpPr>
        <p:grpSpPr>
          <a:xfrm>
            <a:off x="496407" y="925479"/>
            <a:ext cx="4990291" cy="2818835"/>
            <a:chOff x="496407" y="925479"/>
            <a:chExt cx="4990291" cy="28188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E4C6531-6897-7339-CAED-C243A304CB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0800" y="939205"/>
              <a:ext cx="4845898" cy="2776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897050-F339-2B8C-BC42-E7A6959F3A6D}"/>
                </a:ext>
              </a:extLst>
            </p:cNvPr>
            <p:cNvSpPr/>
            <p:nvPr/>
          </p:nvSpPr>
          <p:spPr>
            <a:xfrm>
              <a:off x="640800" y="925479"/>
              <a:ext cx="4845898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400" b="0" i="0" u="none" strike="noStrike" kern="1200" spc="0" baseline="0">
                  <a:solidFill>
                    <a:srgbClr val="222221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fr-FR" sz="1000" b="1" i="0" u="none" strike="noStrike" kern="1200" cap="none" spc="0" normalizeH="0" baseline="0" noProof="0">
                  <a:ln>
                    <a:noFill/>
                  </a:ln>
                  <a:solidFill>
                    <a:srgbClr val="22222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Variation annuelle moyenne de la population par période</a:t>
              </a:r>
              <a:r>
                <a: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srgbClr val="22222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(en % par an)</a:t>
              </a:r>
              <a:endPara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400" b="0" i="0" u="none" strike="noStrike" kern="1200" spc="0" baseline="0">
                  <a:solidFill>
                    <a:srgbClr val="222221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srgbClr val="22222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Source : INSEE, RGP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537E1A0-62AD-7389-DAA7-4454087D8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7746" y="1484131"/>
              <a:ext cx="3532467" cy="21796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8A41466-6A0A-8368-5284-C5292C513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8350" y="1702092"/>
              <a:ext cx="3234400" cy="183868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B0E796B-BECD-A6C0-004B-42D25E0DA8B2}"/>
                </a:ext>
              </a:extLst>
            </p:cNvPr>
            <p:cNvSpPr txBox="1"/>
            <p:nvPr/>
          </p:nvSpPr>
          <p:spPr>
            <a:xfrm>
              <a:off x="504202" y="3322797"/>
              <a:ext cx="413896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0,0%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93D0C57-8F3F-EB65-7488-9D02C4CC1DA9}"/>
                </a:ext>
              </a:extLst>
            </p:cNvPr>
            <p:cNvSpPr txBox="1"/>
            <p:nvPr/>
          </p:nvSpPr>
          <p:spPr>
            <a:xfrm>
              <a:off x="496407" y="2971874"/>
              <a:ext cx="441147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0,5 %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1ED38C6-7D96-1F51-50D4-AAE3233EF43D}"/>
                </a:ext>
              </a:extLst>
            </p:cNvPr>
            <p:cNvSpPr txBox="1"/>
            <p:nvPr/>
          </p:nvSpPr>
          <p:spPr>
            <a:xfrm>
              <a:off x="504202" y="2562280"/>
              <a:ext cx="413896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1,0%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2A8A8A6-A342-A643-7682-F71FF43694CF}"/>
                </a:ext>
              </a:extLst>
            </p:cNvPr>
            <p:cNvSpPr txBox="1"/>
            <p:nvPr/>
          </p:nvSpPr>
          <p:spPr>
            <a:xfrm>
              <a:off x="496407" y="2211357"/>
              <a:ext cx="441147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1,5 %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76DDB33-C9BF-3CE2-A116-C9E0D7209769}"/>
                </a:ext>
              </a:extLst>
            </p:cNvPr>
            <p:cNvSpPr txBox="1"/>
            <p:nvPr/>
          </p:nvSpPr>
          <p:spPr>
            <a:xfrm>
              <a:off x="523658" y="1711038"/>
              <a:ext cx="413896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2,0%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AC1AE59-D741-CDC7-2E0F-ECA337D1F413}"/>
                </a:ext>
              </a:extLst>
            </p:cNvPr>
            <p:cNvSpPr txBox="1"/>
            <p:nvPr/>
          </p:nvSpPr>
          <p:spPr>
            <a:xfrm>
              <a:off x="515863" y="1360115"/>
              <a:ext cx="441147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2,5 %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0C3B633-2128-EC54-B8A4-E667A2BC6131}"/>
                </a:ext>
              </a:extLst>
            </p:cNvPr>
            <p:cNvSpPr txBox="1"/>
            <p:nvPr/>
          </p:nvSpPr>
          <p:spPr>
            <a:xfrm>
              <a:off x="746054" y="3506711"/>
              <a:ext cx="421911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1960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72F99FB-3E18-0C8F-7713-BDC7BA8CF25A}"/>
                </a:ext>
              </a:extLst>
            </p:cNvPr>
            <p:cNvSpPr txBox="1"/>
            <p:nvPr/>
          </p:nvSpPr>
          <p:spPr>
            <a:xfrm>
              <a:off x="1395835" y="3511668"/>
              <a:ext cx="421911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1970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85DA37F-42C7-994F-EF9B-DEBD29267567}"/>
                </a:ext>
              </a:extLst>
            </p:cNvPr>
            <p:cNvSpPr txBox="1"/>
            <p:nvPr/>
          </p:nvSpPr>
          <p:spPr>
            <a:xfrm>
              <a:off x="2057176" y="3511482"/>
              <a:ext cx="421911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1980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735AA22-5F9C-B8DB-F245-79221566BA36}"/>
                </a:ext>
              </a:extLst>
            </p:cNvPr>
            <p:cNvSpPr txBox="1"/>
            <p:nvPr/>
          </p:nvSpPr>
          <p:spPr>
            <a:xfrm>
              <a:off x="2706957" y="3516439"/>
              <a:ext cx="421911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1990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84BBA03-58B4-DBA4-9CFE-76AEB6EE12F0}"/>
                </a:ext>
              </a:extLst>
            </p:cNvPr>
            <p:cNvSpPr txBox="1"/>
            <p:nvPr/>
          </p:nvSpPr>
          <p:spPr>
            <a:xfrm>
              <a:off x="3240482" y="3524099"/>
              <a:ext cx="421911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2000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420FF5F-B981-6EC7-0441-05ABC51EA21A}"/>
                </a:ext>
              </a:extLst>
            </p:cNvPr>
            <p:cNvSpPr txBox="1"/>
            <p:nvPr/>
          </p:nvSpPr>
          <p:spPr>
            <a:xfrm>
              <a:off x="3890263" y="3519328"/>
              <a:ext cx="421911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FDA0ED4-9387-1255-8FAC-FEB2F1FAA802}"/>
                </a:ext>
              </a:extLst>
            </p:cNvPr>
            <p:cNvSpPr txBox="1"/>
            <p:nvPr/>
          </p:nvSpPr>
          <p:spPr>
            <a:xfrm>
              <a:off x="4551604" y="3528870"/>
              <a:ext cx="421911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22222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2020</a:t>
              </a:r>
            </a:p>
          </p:txBody>
        </p: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8FCF91AA-97F6-8F9E-A3D2-F2FD78CB8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242" y="5000017"/>
            <a:ext cx="1594326" cy="1248654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2C4F54E7-24C5-9CD7-437C-7A35A519AB68}"/>
              </a:ext>
            </a:extLst>
          </p:cNvPr>
          <p:cNvSpPr txBox="1"/>
          <p:nvPr/>
        </p:nvSpPr>
        <p:spPr>
          <a:xfrm>
            <a:off x="746054" y="6093627"/>
            <a:ext cx="42191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FBD2B1-B7FA-5189-6E27-B266D5C71A8E}"/>
              </a:ext>
            </a:extLst>
          </p:cNvPr>
          <p:cNvSpPr txBox="1"/>
          <p:nvPr/>
        </p:nvSpPr>
        <p:spPr>
          <a:xfrm>
            <a:off x="3555954" y="6087692"/>
            <a:ext cx="42191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2050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9BD8773-F710-75F9-D6E8-530FD6C378EA}"/>
              </a:ext>
            </a:extLst>
          </p:cNvPr>
          <p:cNvSpPr txBox="1"/>
          <p:nvPr/>
        </p:nvSpPr>
        <p:spPr>
          <a:xfrm>
            <a:off x="1296657" y="6091206"/>
            <a:ext cx="42191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5B49A99-2ED8-4BA5-83D1-34B0B3935DCC}"/>
              </a:ext>
            </a:extLst>
          </p:cNvPr>
          <p:cNvSpPr txBox="1"/>
          <p:nvPr/>
        </p:nvSpPr>
        <p:spPr>
          <a:xfrm>
            <a:off x="1835471" y="6087692"/>
            <a:ext cx="42191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C295D57-A25A-B14D-8525-93563F10C10A}"/>
              </a:ext>
            </a:extLst>
          </p:cNvPr>
          <p:cNvSpPr txBox="1"/>
          <p:nvPr/>
        </p:nvSpPr>
        <p:spPr>
          <a:xfrm>
            <a:off x="2671022" y="6087692"/>
            <a:ext cx="42191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2040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A17C3D4-A1C9-3724-9B9C-3E65EDB743C1}"/>
              </a:ext>
            </a:extLst>
          </p:cNvPr>
          <p:cNvSpPr txBox="1"/>
          <p:nvPr/>
        </p:nvSpPr>
        <p:spPr>
          <a:xfrm>
            <a:off x="558688" y="5598013"/>
            <a:ext cx="31611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EF3429A-C6D7-A83A-0495-06DE1648531A}"/>
              </a:ext>
            </a:extLst>
          </p:cNvPr>
          <p:cNvSpPr txBox="1"/>
          <p:nvPr/>
        </p:nvSpPr>
        <p:spPr>
          <a:xfrm>
            <a:off x="492964" y="4884024"/>
            <a:ext cx="38183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E6BD2D8-37E3-0E73-84ED-B7826FF45635}"/>
              </a:ext>
            </a:extLst>
          </p:cNvPr>
          <p:cNvSpPr txBox="1"/>
          <p:nvPr/>
        </p:nvSpPr>
        <p:spPr>
          <a:xfrm>
            <a:off x="498173" y="4510544"/>
            <a:ext cx="38183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2C71182-2761-4B38-0A95-DBC75338C7D8}"/>
              </a:ext>
            </a:extLst>
          </p:cNvPr>
          <p:cNvCxnSpPr>
            <a:cxnSpLocks/>
          </p:cNvCxnSpPr>
          <p:nvPr/>
        </p:nvCxnSpPr>
        <p:spPr bwMode="auto">
          <a:xfrm>
            <a:off x="5832638" y="5982510"/>
            <a:ext cx="28791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845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Dynamique de l’emploi salarié privé par secteur d’activité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économie • commerce • tourisme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4681" y="510405"/>
            <a:ext cx="246223" cy="562977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787" y="904448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8F4611-3AF6-2EA3-70BF-D8A4FE8DF7CC}"/>
              </a:ext>
            </a:extLst>
          </p:cNvPr>
          <p:cNvSpPr txBox="1"/>
          <p:nvPr/>
        </p:nvSpPr>
        <p:spPr>
          <a:xfrm>
            <a:off x="640800" y="4872538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A1694610-CABB-0374-55C3-CC578B857C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1242" y="4910638"/>
            <a:ext cx="7092057" cy="14469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66700" indent="-266700" algn="just"/>
            <a:r>
              <a:rPr lang="fr-FR" sz="1100">
                <a:solidFill>
                  <a:schemeClr val="tx1"/>
                </a:solidFill>
              </a:rPr>
              <a:t>La tendance à la </a:t>
            </a:r>
            <a:r>
              <a:rPr lang="fr-FR" sz="1100" b="1">
                <a:solidFill>
                  <a:schemeClr val="tx1"/>
                </a:solidFill>
              </a:rPr>
              <a:t>désindustrialisation se ralentit</a:t>
            </a:r>
            <a:r>
              <a:rPr lang="fr-FR" sz="1100">
                <a:solidFill>
                  <a:schemeClr val="tx1"/>
                </a:solidFill>
              </a:rPr>
              <a:t> (- 1,1% d’emplois entre 2013 et 2021 contre -14,3 % entre 2006 et 2013) et </a:t>
            </a:r>
            <a:r>
              <a:rPr lang="fr-FR" sz="1100" b="1">
                <a:solidFill>
                  <a:schemeClr val="tx1"/>
                </a:solidFill>
              </a:rPr>
              <a:t>tertiarisation, numérisation et plateformisation de l’économie</a:t>
            </a:r>
            <a:r>
              <a:rPr lang="fr-FR" sz="1100">
                <a:solidFill>
                  <a:schemeClr val="tx1"/>
                </a:solidFill>
              </a:rPr>
              <a:t> continuent à se développer : +15,2% dans les services aux entreprises,+7% d’emplois dans les services non marchands, +7,9% dans le commerce de détail  </a:t>
            </a:r>
          </a:p>
          <a:p>
            <a:pPr marL="266700" indent="-266700" algn="just"/>
            <a:r>
              <a:rPr lang="fr-FR" sz="1100">
                <a:solidFill>
                  <a:schemeClr val="tx1"/>
                </a:solidFill>
              </a:rPr>
              <a:t>Cette dynamique de tertiarisation est moins marquée dans la région grenobloise qu’à l’échelle régionale</a:t>
            </a:r>
          </a:p>
          <a:p>
            <a:pPr marL="266700" indent="-266700" algn="just"/>
            <a:r>
              <a:rPr lang="fr-FR" sz="1100">
                <a:solidFill>
                  <a:schemeClr val="tx1"/>
                </a:solidFill>
              </a:rPr>
              <a:t>Dans la </a:t>
            </a:r>
            <a:r>
              <a:rPr lang="fr-FR" sz="1100" err="1">
                <a:solidFill>
                  <a:schemeClr val="tx1"/>
                </a:solidFill>
              </a:rPr>
              <a:t>GReG</a:t>
            </a:r>
            <a:r>
              <a:rPr lang="fr-FR" sz="1100">
                <a:solidFill>
                  <a:schemeClr val="tx1"/>
                </a:solidFill>
              </a:rPr>
              <a:t>, l’emploi dans les services marchands à la population recule de 5% (particulièrement le secteur banques et assurances), alors qu’il se développe à l’échelle régionale</a:t>
            </a: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9E8C6684-9981-3EED-8324-E57616655B7B}"/>
              </a:ext>
            </a:extLst>
          </p:cNvPr>
          <p:cNvSpPr txBox="1">
            <a:spLocks/>
          </p:cNvSpPr>
          <p:nvPr/>
        </p:nvSpPr>
        <p:spPr>
          <a:xfrm>
            <a:off x="1152988" y="932832"/>
            <a:ext cx="7019412" cy="51187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6B8C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Variation du nombre d’emplois salariés privés* entre 2013 et 2021 (en %)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6B8C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Urssaf-Acoss 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E76AB0-FE89-5D1B-17A1-A774B4A6FADE}"/>
              </a:ext>
            </a:extLst>
          </p:cNvPr>
          <p:cNvSpPr txBox="1">
            <a:spLocks/>
          </p:cNvSpPr>
          <p:nvPr/>
        </p:nvSpPr>
        <p:spPr>
          <a:xfrm>
            <a:off x="7573044" y="3996473"/>
            <a:ext cx="1428577" cy="67850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6B8C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kumimoji="0" lang="fr-FR" sz="900" b="0" i="1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*Les emplois sont rattachés aux codes d’activité des entreprises, ex : industrie pour ST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908CD5-10E4-6223-E4C6-A0B2216347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481" y="1308623"/>
            <a:ext cx="5768753" cy="34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Emploi industriel et valeur ajoutée par secteur d’activité 2018-2022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économie • commerce • tourisme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4681" y="510405"/>
            <a:ext cx="246223" cy="562977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787" y="904448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8F4611-3AF6-2EA3-70BF-D8A4FE8DF7CC}"/>
              </a:ext>
            </a:extLst>
          </p:cNvPr>
          <p:cNvSpPr txBox="1"/>
          <p:nvPr/>
        </p:nvSpPr>
        <p:spPr>
          <a:xfrm>
            <a:off x="640800" y="5121918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pic>
        <p:nvPicPr>
          <p:cNvPr id="2" name="Image 1" descr="Une image contenant texte, capture d’écran, conception, musique&#10;&#10;Description générée automatiquement">
            <a:extLst>
              <a:ext uri="{FF2B5EF4-FFF2-40B4-BE49-F238E27FC236}">
                <a16:creationId xmlns:a16="http://schemas.microsoft.com/office/drawing/2014/main" id="{080A1E6F-0CED-AF66-06F8-41D1E1F4E2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4" y="1038514"/>
            <a:ext cx="2855391" cy="3645972"/>
          </a:xfrm>
          <a:prstGeom prst="rect">
            <a:avLst/>
          </a:prstGeom>
        </p:spPr>
      </p:pic>
      <p:pic>
        <p:nvPicPr>
          <p:cNvPr id="4" name="Image 3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A04DD4B7-C00D-2741-C14F-658F224B3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549" y="3997176"/>
            <a:ext cx="1302124" cy="597834"/>
          </a:xfrm>
          <a:prstGeom prst="rect">
            <a:avLst/>
          </a:prstGeom>
        </p:spPr>
      </p:pic>
      <p:pic>
        <p:nvPicPr>
          <p:cNvPr id="6" name="Image 5" descr="Une image contenant Police, jaune, texte, Graphique&#10;&#10;Description générée automatiquement">
            <a:extLst>
              <a:ext uri="{FF2B5EF4-FFF2-40B4-BE49-F238E27FC236}">
                <a16:creationId xmlns:a16="http://schemas.microsoft.com/office/drawing/2014/main" id="{B9942BB9-2A7D-7269-8D4A-50E8765089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61" y="4058440"/>
            <a:ext cx="719418" cy="719418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00BFA590-A81B-ADB1-F1CE-40AB5DF1222B}"/>
              </a:ext>
            </a:extLst>
          </p:cNvPr>
          <p:cNvSpPr txBox="1">
            <a:spLocks/>
          </p:cNvSpPr>
          <p:nvPr/>
        </p:nvSpPr>
        <p:spPr>
          <a:xfrm>
            <a:off x="4977127" y="3719862"/>
            <a:ext cx="3809165" cy="26281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anchor="t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kumimoji="0" lang="fr-FR" sz="1050" b="0" i="1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Source : Baromètre de l'économie métropolitaine 2023</a:t>
            </a:r>
            <a:endParaRPr kumimoji="0" lang="fr-FR" sz="1100" b="0" i="1" u="none" strike="noStrike" kern="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1C1EBE86-3B2A-152F-7241-6B7CEDC27980}"/>
              </a:ext>
            </a:extLst>
          </p:cNvPr>
          <p:cNvSpPr txBox="1">
            <a:spLocks/>
          </p:cNvSpPr>
          <p:nvPr/>
        </p:nvSpPr>
        <p:spPr>
          <a:xfrm>
            <a:off x="1263433" y="5472308"/>
            <a:ext cx="7427388" cy="51599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L'industrie</a:t>
            </a: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reste prépondérante dans le développement économique du territoire - emploi, chiffres d'affaires et valeur ajoutée - ce qui en fait une </a:t>
            </a: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spécificité en comparaison d'autres aires métropolitaines</a:t>
            </a:r>
          </a:p>
        </p:txBody>
      </p:sp>
      <p:pic>
        <p:nvPicPr>
          <p:cNvPr id="12" name="Image 11" descr="Une image contenant texte, diagramme, capture d’écran&#10;&#10;Description générée automatiquement">
            <a:extLst>
              <a:ext uri="{FF2B5EF4-FFF2-40B4-BE49-F238E27FC236}">
                <a16:creationId xmlns:a16="http://schemas.microsoft.com/office/drawing/2014/main" id="{5F304E69-FE7B-8EB6-B8B6-FA8E405E7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415" y="1702827"/>
            <a:ext cx="5821877" cy="19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4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Répartition des emplois dans la région grenobloise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emploi • habitat • mobilité quotidienne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A74DF-98FA-9D4C-3AEC-58AF24AC0020}"/>
              </a:ext>
            </a:extLst>
          </p:cNvPr>
          <p:cNvSpPr txBox="1"/>
          <p:nvPr/>
        </p:nvSpPr>
        <p:spPr>
          <a:xfrm>
            <a:off x="558436" y="5120643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pic>
        <p:nvPicPr>
          <p:cNvPr id="10" name="Image 12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A175CB1-8F82-C4DC-52F6-F1594AA8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0" y="912016"/>
            <a:ext cx="6557668" cy="406341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5B0B10E-82F8-6E00-A597-5F0098097F17}"/>
              </a:ext>
            </a:extLst>
          </p:cNvPr>
          <p:cNvSpPr txBox="1"/>
          <p:nvPr/>
        </p:nvSpPr>
        <p:spPr>
          <a:xfrm>
            <a:off x="1371602" y="2504802"/>
            <a:ext cx="49885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2E381F-7C79-29F7-1AF3-AA28E56A6700}"/>
              </a:ext>
            </a:extLst>
          </p:cNvPr>
          <p:cNvSpPr txBox="1"/>
          <p:nvPr/>
        </p:nvSpPr>
        <p:spPr>
          <a:xfrm>
            <a:off x="7327967" y="1305562"/>
            <a:ext cx="50206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DD5BDA-3A72-38BF-D596-A180B472B07F}"/>
              </a:ext>
            </a:extLst>
          </p:cNvPr>
          <p:cNvSpPr txBox="1"/>
          <p:nvPr/>
        </p:nvSpPr>
        <p:spPr>
          <a:xfrm>
            <a:off x="7327967" y="1399233"/>
            <a:ext cx="132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part des emplois localisés dans le territoire de la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Métropole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C6D834-19D0-6791-190F-1B61A132DAC1}"/>
              </a:ext>
            </a:extLst>
          </p:cNvPr>
          <p:cNvSpPr txBox="1"/>
          <p:nvPr/>
        </p:nvSpPr>
        <p:spPr>
          <a:xfrm>
            <a:off x="7327967" y="2310486"/>
            <a:ext cx="502061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A0F6E36-9E91-49C8-3046-5B7E7F4A44CC}"/>
              </a:ext>
            </a:extLst>
          </p:cNvPr>
          <p:cNvSpPr txBox="1"/>
          <p:nvPr/>
        </p:nvSpPr>
        <p:spPr>
          <a:xfrm>
            <a:off x="7327967" y="2404157"/>
            <a:ext cx="13214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part des emplois localisés dans les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autres territoires de la </a:t>
            </a:r>
            <a:r>
              <a:rPr kumimoji="0" lang="fr-FR" sz="1100" b="1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endParaRPr kumimoji="0" lang="fr-FR" sz="11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CADF91-805F-37FC-DF89-95A32F404960}"/>
              </a:ext>
            </a:extLst>
          </p:cNvPr>
          <p:cNvSpPr txBox="1"/>
          <p:nvPr/>
        </p:nvSpPr>
        <p:spPr>
          <a:xfrm>
            <a:off x="7327966" y="3436547"/>
            <a:ext cx="1553387" cy="1538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Rappels objectifs du SCoT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des nouveaux emplois dans l’agglomération grenobloise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2/3 dans les autres territoires de la </a:t>
            </a:r>
            <a:r>
              <a:rPr kumimoji="0" lang="fr-FR" sz="105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96856E-B799-FB91-78D7-BED70341A2F3}"/>
              </a:ext>
            </a:extLst>
          </p:cNvPr>
          <p:cNvSpPr txBox="1"/>
          <p:nvPr/>
        </p:nvSpPr>
        <p:spPr>
          <a:xfrm>
            <a:off x="1696104" y="3886973"/>
            <a:ext cx="49885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7E8AD65-56C2-86F0-541E-E132E02108F9}"/>
              </a:ext>
            </a:extLst>
          </p:cNvPr>
          <p:cNvSpPr txBox="1"/>
          <p:nvPr/>
        </p:nvSpPr>
        <p:spPr>
          <a:xfrm>
            <a:off x="2516223" y="2520499"/>
            <a:ext cx="49885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E0F114E-E29C-D555-C7AD-5568710DB77C}"/>
              </a:ext>
            </a:extLst>
          </p:cNvPr>
          <p:cNvSpPr txBox="1"/>
          <p:nvPr/>
        </p:nvSpPr>
        <p:spPr>
          <a:xfrm>
            <a:off x="2879636" y="3885438"/>
            <a:ext cx="49885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12973E8-C1C7-3E3B-ECB2-D6FBE70AE4F5}"/>
              </a:ext>
            </a:extLst>
          </p:cNvPr>
          <p:cNvSpPr txBox="1"/>
          <p:nvPr/>
        </p:nvSpPr>
        <p:spPr>
          <a:xfrm>
            <a:off x="3712724" y="2549683"/>
            <a:ext cx="49885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67%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64D446-C77C-8212-AC34-8C06E9F9A445}"/>
              </a:ext>
            </a:extLst>
          </p:cNvPr>
          <p:cNvSpPr txBox="1"/>
          <p:nvPr/>
        </p:nvSpPr>
        <p:spPr>
          <a:xfrm>
            <a:off x="4063168" y="3856254"/>
            <a:ext cx="49885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F638DD7-E3CF-2CA8-D7AD-FBE1DACB614F}"/>
              </a:ext>
            </a:extLst>
          </p:cNvPr>
          <p:cNvSpPr txBox="1"/>
          <p:nvPr/>
        </p:nvSpPr>
        <p:spPr>
          <a:xfrm>
            <a:off x="4886181" y="2548645"/>
            <a:ext cx="49885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D135EEF-1DA3-3956-97B8-B749BDC6DC65}"/>
              </a:ext>
            </a:extLst>
          </p:cNvPr>
          <p:cNvSpPr txBox="1"/>
          <p:nvPr/>
        </p:nvSpPr>
        <p:spPr>
          <a:xfrm>
            <a:off x="5246451" y="3865981"/>
            <a:ext cx="49885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417034F-2282-B586-FD83-F1FA68F54F8F}"/>
              </a:ext>
            </a:extLst>
          </p:cNvPr>
          <p:cNvSpPr txBox="1"/>
          <p:nvPr/>
        </p:nvSpPr>
        <p:spPr>
          <a:xfrm>
            <a:off x="6059638" y="2548645"/>
            <a:ext cx="498855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0284BA9-C4B1-8C42-B01C-9FE087E4E486}"/>
              </a:ext>
            </a:extLst>
          </p:cNvPr>
          <p:cNvSpPr txBox="1"/>
          <p:nvPr/>
        </p:nvSpPr>
        <p:spPr>
          <a:xfrm>
            <a:off x="6419908" y="3865981"/>
            <a:ext cx="49885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32%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357E4E7-6507-7E57-6956-5D8AE137BDBF}"/>
              </a:ext>
            </a:extLst>
          </p:cNvPr>
          <p:cNvCxnSpPr>
            <a:cxnSpLocks/>
          </p:cNvCxnSpPr>
          <p:nvPr/>
        </p:nvCxnSpPr>
        <p:spPr bwMode="auto">
          <a:xfrm>
            <a:off x="4810721" y="1893871"/>
            <a:ext cx="0" cy="27462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CF6A472-DC7B-E33A-37FF-9DC7E46966FD}"/>
              </a:ext>
            </a:extLst>
          </p:cNvPr>
          <p:cNvSpPr txBox="1"/>
          <p:nvPr/>
        </p:nvSpPr>
        <p:spPr>
          <a:xfrm rot="16200000">
            <a:off x="4063160" y="3456028"/>
            <a:ext cx="150393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Approbation du SCoT</a:t>
            </a:r>
          </a:p>
        </p:txBody>
      </p:sp>
      <p:sp>
        <p:nvSpPr>
          <p:cNvPr id="35" name="Espace réservé du contenu 3">
            <a:extLst>
              <a:ext uri="{FF2B5EF4-FFF2-40B4-BE49-F238E27FC236}">
                <a16:creationId xmlns:a16="http://schemas.microsoft.com/office/drawing/2014/main" id="{DC90B434-0E4C-FE88-0901-5C271B60583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66153" y="5143647"/>
            <a:ext cx="7019412" cy="115319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66700" indent="-266700" algn="just"/>
            <a:r>
              <a:rPr lang="fr-FR" sz="1200" b="1">
                <a:solidFill>
                  <a:schemeClr val="tx1"/>
                </a:solidFill>
              </a:rPr>
              <a:t>La part de la Métropole grenobloise dans la croissance de l’emploi est relativement stable</a:t>
            </a:r>
            <a:r>
              <a:rPr lang="fr-FR" sz="1200">
                <a:solidFill>
                  <a:schemeClr val="tx1"/>
                </a:solidFill>
              </a:rPr>
              <a:t>. En 2019 comme en 2013, la Métropole regroupe 68 % des emplois de la </a:t>
            </a:r>
            <a:r>
              <a:rPr lang="fr-FR" sz="1200" err="1">
                <a:solidFill>
                  <a:schemeClr val="tx1"/>
                </a:solidFill>
              </a:rPr>
              <a:t>GReG</a:t>
            </a:r>
            <a:r>
              <a:rPr lang="fr-FR" sz="1200">
                <a:solidFill>
                  <a:schemeClr val="tx1"/>
                </a:solidFill>
              </a:rPr>
              <a:t> ; Grenoble en concentre 30 % (+ 1 point entre 2013 et 2019).</a:t>
            </a:r>
          </a:p>
          <a:p>
            <a:pPr marL="266700" indent="-266700" algn="just">
              <a:spcBef>
                <a:spcPts val="600"/>
              </a:spcBef>
            </a:pPr>
            <a:r>
              <a:rPr lang="fr-FR" sz="1200">
                <a:solidFill>
                  <a:schemeClr val="tx1"/>
                </a:solidFill>
              </a:rPr>
              <a:t>Comme le laissait déjà présager le bilan de 2018, </a:t>
            </a:r>
            <a:r>
              <a:rPr lang="fr-FR" sz="1200" b="1">
                <a:solidFill>
                  <a:schemeClr val="tx1"/>
                </a:solidFill>
              </a:rPr>
              <a:t>le rééquilibrage escompté par le SCoT n’a pas encore été amorcé</a:t>
            </a:r>
          </a:p>
        </p:txBody>
      </p:sp>
    </p:spTree>
    <p:extLst>
      <p:ext uri="{BB962C8B-B14F-4D97-AF65-F5344CB8AC3E}">
        <p14:creationId xmlns:p14="http://schemas.microsoft.com/office/powerpoint/2010/main" val="322539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la population, des actifs et des emplois par type de pôle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emploi • habitat • mobilité quotidienne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A74DF-98FA-9D4C-3AEC-58AF24AC0020}"/>
              </a:ext>
            </a:extLst>
          </p:cNvPr>
          <p:cNvSpPr txBox="1"/>
          <p:nvPr/>
        </p:nvSpPr>
        <p:spPr>
          <a:xfrm>
            <a:off x="558436" y="5218951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122D53D2-CBCD-EC5E-26BD-267C6BE1A0AB}"/>
              </a:ext>
            </a:extLst>
          </p:cNvPr>
          <p:cNvGraphicFramePr>
            <a:graphicFrameLocks/>
          </p:cNvGraphicFramePr>
          <p:nvPr/>
        </p:nvGraphicFramePr>
        <p:xfrm>
          <a:off x="701395" y="1412153"/>
          <a:ext cx="7994929" cy="344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6617623B-6936-05BC-E92D-F0A384A318E4}"/>
              </a:ext>
            </a:extLst>
          </p:cNvPr>
          <p:cNvSpPr txBox="1">
            <a:spLocks/>
          </p:cNvSpPr>
          <p:nvPr/>
        </p:nvSpPr>
        <p:spPr>
          <a:xfrm>
            <a:off x="1501608" y="5274531"/>
            <a:ext cx="7249955" cy="91856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996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Seuls les pôles d’appui connaissant une croissance en termes de population, d’actifs et d’empois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996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forte différence entre les évolutions de la population et de l’emploi pour les pôles locaux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996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Grenoble continue d’accueillir de nouveaux emplois alors que sa population active diminue</a:t>
            </a: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C9CCF27-B529-BC88-9E17-F52695C130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58466" y="4473504"/>
            <a:ext cx="484579" cy="49553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02FDA9B-4C7A-B8D6-2D5A-27CAB0708B6E}"/>
              </a:ext>
            </a:extLst>
          </p:cNvPr>
          <p:cNvSpPr/>
          <p:nvPr/>
        </p:nvSpPr>
        <p:spPr>
          <a:xfrm>
            <a:off x="701395" y="925837"/>
            <a:ext cx="7546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22222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Taux d'évolution annuel moyen de la population, des actifs et des emplois entre 2013 et 2019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22222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INSEE, RP 2019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C364880-FD0E-6362-6082-4054DE600D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68695" y="4497482"/>
            <a:ext cx="458388" cy="46388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B1DAEE6-FFCC-A8E8-5465-91E30B733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55798">
            <a:off x="5221732" y="4473504"/>
            <a:ext cx="484579" cy="49553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8CD71DB-F7D1-6ECE-4DC1-66AED27524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43574" y="4481661"/>
            <a:ext cx="484579" cy="49553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AB1CA6B-ECB5-55C2-83E5-C29450EE87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53803" y="4477240"/>
            <a:ext cx="484579" cy="49553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13105C2-5411-99EA-F549-B15A53CCB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609" y="4479257"/>
            <a:ext cx="582480" cy="52700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4956187-EBF3-FFEC-BD3E-A2BF62FB0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212" y="1521231"/>
            <a:ext cx="3103122" cy="4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D508B3-4303-194F-47A3-22E2282DB5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52" y="1488452"/>
            <a:ext cx="3831248" cy="3563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5C5BE7-D1ED-0AF3-EAF5-11803F8180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222" y="1488452"/>
            <a:ext cx="3844341" cy="3563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la localisation de l’emploi productif et présentiel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emploi • habitat • mobilité quotidienne</a:t>
            </a:r>
          </a:p>
        </p:txBody>
      </p:sp>
      <p:sp>
        <p:nvSpPr>
          <p:cNvPr id="7" name="Bouton d'action : Retour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A74DF-98FA-9D4C-3AEC-58AF24AC0020}"/>
              </a:ext>
            </a:extLst>
          </p:cNvPr>
          <p:cNvSpPr txBox="1"/>
          <p:nvPr/>
        </p:nvSpPr>
        <p:spPr>
          <a:xfrm>
            <a:off x="558436" y="5218951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BDC57-3204-CE67-EC55-CD97118E61BB}"/>
              </a:ext>
            </a:extLst>
          </p:cNvPr>
          <p:cNvSpPr/>
          <p:nvPr/>
        </p:nvSpPr>
        <p:spPr>
          <a:xfrm>
            <a:off x="1071088" y="1030656"/>
            <a:ext cx="705802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rgbClr val="3F3E3E"/>
                </a:solidFill>
                <a:latin typeface="+mn-lt"/>
                <a:ea typeface="+mn-ea"/>
                <a:cs typeface="+mn-cs"/>
              </a:defRPr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ＭＳ Ｐゴシック"/>
                <a:cs typeface="+mn-cs"/>
              </a:rPr>
              <a:t>Taux d’évolution annuel moyen de l’emploi entre 2013 et 2019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>
                  <a:lumMod val="75000"/>
                  <a:lumOff val="25000"/>
                </a:srgbClr>
              </a:solidFill>
              <a:effectLst/>
              <a:uLnTx/>
              <a:uFillTx/>
              <a:latin typeface="Open Sans"/>
              <a:ea typeface="ＭＳ Ｐゴシック" pitchFamily="34" charset="-128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EBD117-133E-01B0-1060-AEB06B4168D7}"/>
              </a:ext>
            </a:extLst>
          </p:cNvPr>
          <p:cNvSpPr txBox="1"/>
          <p:nvPr/>
        </p:nvSpPr>
        <p:spPr>
          <a:xfrm>
            <a:off x="3245243" y="1454038"/>
            <a:ext cx="1354858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 productif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9EAC39A4-53B8-CB7C-3D31-D329E38FFDC3}"/>
              </a:ext>
            </a:extLst>
          </p:cNvPr>
          <p:cNvSpPr txBox="1">
            <a:spLocks/>
          </p:cNvSpPr>
          <p:nvPr/>
        </p:nvSpPr>
        <p:spPr>
          <a:xfrm>
            <a:off x="1543050" y="5280338"/>
            <a:ext cx="7132314" cy="87816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996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Hausse de l’emploi productif à Grenoble et dans des communes accueillant une « grande ZAE » 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Crolles, Moirans/St-Jean-de-Moirans, Sassenage, Saint-Martin-le-Vinoux, Veurey-Voroize, Saint-Etienne -de-Saint-Geoirs) / une diminution dans le reste du cœur métropolitain 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996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Croissance de l’emploi présentiel pour les pôles d’appui et principaux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30AACF-03F4-599B-0A7B-E748E9881687}"/>
              </a:ext>
            </a:extLst>
          </p:cNvPr>
          <p:cNvSpPr txBox="1"/>
          <p:nvPr/>
        </p:nvSpPr>
        <p:spPr>
          <a:xfrm>
            <a:off x="7376089" y="1421695"/>
            <a:ext cx="1415772" cy="2616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Emploi présentiel</a:t>
            </a:r>
          </a:p>
        </p:txBody>
      </p:sp>
    </p:spTree>
    <p:extLst>
      <p:ext uri="{BB962C8B-B14F-4D97-AF65-F5344CB8AC3E}">
        <p14:creationId xmlns:p14="http://schemas.microsoft.com/office/powerpoint/2010/main" val="222725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F97C2D-DE9D-4C64-803D-DE56BC3A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18</a:t>
            </a:fld>
            <a:endParaRPr lang="fr-FR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70609922-8175-2C66-C05A-E483C489CDAD}"/>
              </a:ext>
            </a:extLst>
          </p:cNvPr>
          <p:cNvSpPr txBox="1">
            <a:spLocks/>
          </p:cNvSpPr>
          <p:nvPr/>
        </p:nvSpPr>
        <p:spPr>
          <a:xfrm>
            <a:off x="6596539" y="66675"/>
            <a:ext cx="1742122" cy="290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0"/>
              <a:t>BS du 24 janvier 2024</a:t>
            </a:r>
          </a:p>
          <a:p>
            <a:pPr marL="0" indent="0" algn="ctr">
              <a:buNone/>
            </a:pPr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30371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54208"/>
            <a:ext cx="7492805" cy="504872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b="1"/>
              <a:t>« Economie » : contenus du SCoT de la Greg </a:t>
            </a:r>
            <a:endParaRPr lang="fr-FR" sz="2000" b="1">
              <a:highlight>
                <a:srgbClr val="FFFF00"/>
              </a:highlight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46BA66-AB43-4DAA-8854-E60D058CC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BS du 24 janvier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8C79FC92-4612-56BD-1751-048318F3095F}"/>
              </a:ext>
            </a:extLst>
          </p:cNvPr>
          <p:cNvSpPr/>
          <p:nvPr/>
        </p:nvSpPr>
        <p:spPr>
          <a:xfrm>
            <a:off x="4724860" y="1796221"/>
            <a:ext cx="266700" cy="28575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766FB0-F79F-34D0-D121-8685E20B156A}"/>
              </a:ext>
            </a:extLst>
          </p:cNvPr>
          <p:cNvSpPr txBox="1"/>
          <p:nvPr/>
        </p:nvSpPr>
        <p:spPr>
          <a:xfrm>
            <a:off x="5052160" y="1273396"/>
            <a:ext cx="3686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Conforter l’ensemble des moteurs de l’économie, </a:t>
            </a:r>
            <a:r>
              <a:rPr lang="fr-FR" sz="1600" i="1">
                <a:solidFill>
                  <a:srgbClr val="961B2E"/>
                </a:solidFill>
              </a:rPr>
              <a:t>localiser l’activité en priorité dans 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espaces urbains mixtes, réserver les espaces éco aux activités incompatibles avec l’habitat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A5F2DADE-11FF-A2D3-3C96-B6794E0FF91F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-422777" y="2753446"/>
            <a:ext cx="2151176" cy="47208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DE9DE743-BBAA-4ADD-AA0B-0B886933553F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-931118" y="3775888"/>
            <a:ext cx="3156604" cy="46082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140EB2F-2E68-9833-6A10-5670F72D8436}"/>
              </a:ext>
            </a:extLst>
          </p:cNvPr>
          <p:cNvSpPr txBox="1"/>
          <p:nvPr/>
        </p:nvSpPr>
        <p:spPr>
          <a:xfrm>
            <a:off x="405518" y="1473833"/>
            <a:ext cx="4176007" cy="923330"/>
          </a:xfrm>
          <a:prstGeom prst="rect">
            <a:avLst/>
          </a:prstGeom>
          <a:solidFill>
            <a:srgbClr val="961B2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un développement économique équilibré</a:t>
            </a:r>
            <a:r>
              <a:rPr lang="fr-FR" b="1">
                <a:solidFill>
                  <a:prstClr val="white"/>
                </a:solidFill>
                <a:latin typeface="Calibri" panose="020F0502020204030204"/>
              </a:rPr>
              <a:t> et i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ntensifier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l’utilisation des espaces économiques</a:t>
            </a:r>
          </a:p>
        </p:txBody>
      </p:sp>
      <p:sp>
        <p:nvSpPr>
          <p:cNvPr id="52" name="Bulle narrative : rectangle à coins arrondis 51">
            <a:extLst>
              <a:ext uri="{FF2B5EF4-FFF2-40B4-BE49-F238E27FC236}">
                <a16:creationId xmlns:a16="http://schemas.microsoft.com/office/drawing/2014/main" id="{4336CD9B-C6DF-B908-1BE2-CFA2915A1D05}"/>
              </a:ext>
            </a:extLst>
          </p:cNvPr>
          <p:cNvSpPr/>
          <p:nvPr/>
        </p:nvSpPr>
        <p:spPr>
          <a:xfrm>
            <a:off x="2974230" y="2345662"/>
            <a:ext cx="1597770" cy="641619"/>
          </a:xfrm>
          <a:prstGeom prst="wedgeRoundRectCallout">
            <a:avLst>
              <a:gd name="adj1" fmla="val -28531"/>
              <a:gd name="adj2" fmla="val -70824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# équilibre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# polarisation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# attractivité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E4BB91BD-F659-57A0-C112-97FC2215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93" y="1147343"/>
            <a:ext cx="8119356" cy="365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1"/>
              <a:t>Les principes défendus par les élus en 2012 :</a:t>
            </a:r>
          </a:p>
          <a:p>
            <a:pPr marL="342900" lvl="1" indent="0">
              <a:buNone/>
            </a:pPr>
            <a:endParaRPr lang="fr-FR" sz="15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C57589-5183-0773-B92F-E3D2402007E4}"/>
              </a:ext>
            </a:extLst>
          </p:cNvPr>
          <p:cNvSpPr txBox="1"/>
          <p:nvPr/>
        </p:nvSpPr>
        <p:spPr>
          <a:xfrm>
            <a:off x="1076009" y="2737374"/>
            <a:ext cx="1581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1" u="sng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orientations :</a:t>
            </a:r>
            <a:endParaRPr kumimoji="0" lang="fr-FR" sz="1500" b="1" i="1" u="none" strike="noStrike" kern="1200" cap="none" spc="0" normalizeH="0" baseline="0" noProof="0">
              <a:ln>
                <a:noFill/>
              </a:ln>
              <a:solidFill>
                <a:srgbClr val="961B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14844E-0062-3179-0CE0-6914B73DA168}"/>
              </a:ext>
            </a:extLst>
          </p:cNvPr>
          <p:cNvSpPr txBox="1"/>
          <p:nvPr/>
        </p:nvSpPr>
        <p:spPr>
          <a:xfrm>
            <a:off x="5984706" y="2729275"/>
            <a:ext cx="1290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1" u="sng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objectifs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E1A954-8406-4695-1FF9-78C7563BA981}"/>
              </a:ext>
            </a:extLst>
          </p:cNvPr>
          <p:cNvSpPr txBox="1"/>
          <p:nvPr/>
        </p:nvSpPr>
        <p:spPr>
          <a:xfrm>
            <a:off x="888851" y="3326410"/>
            <a:ext cx="435292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Favoriser le développement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emplois dans les territoires périphériques, </a:t>
            </a:r>
            <a:r>
              <a:rPr kumimoji="0" lang="fr-FR" sz="1500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avec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une répartition territoriale des espace libres à vocation éco, </a:t>
            </a:r>
            <a:r>
              <a:rPr kumimoji="0" lang="fr-FR" sz="1500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avec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2/3 des nouveaux emplois en dehors de l’agglomération grenobloise, </a:t>
            </a:r>
            <a:r>
              <a:rPr kumimoji="0" lang="fr-FR" sz="1500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avec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plus de la 1/2 des nouveaux emplois en espace urbain mixte.</a:t>
            </a:r>
            <a:endParaRPr kumimoji="0" lang="fr-FR" sz="15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1C2C667-C99F-30C8-35DB-2A1736417F39}"/>
              </a:ext>
            </a:extLst>
          </p:cNvPr>
          <p:cNvSpPr txBox="1"/>
          <p:nvPr/>
        </p:nvSpPr>
        <p:spPr>
          <a:xfrm>
            <a:off x="5531208" y="3092430"/>
            <a:ext cx="319602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Définition d’une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offre maximale d’espaces économiques par secteur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B427AD-5EE0-EECC-D4C5-33723AD1BF7A}"/>
              </a:ext>
            </a:extLst>
          </p:cNvPr>
          <p:cNvSpPr txBox="1"/>
          <p:nvPr/>
        </p:nvSpPr>
        <p:spPr>
          <a:xfrm>
            <a:off x="5531206" y="3797788"/>
            <a:ext cx="319602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 autoriser</a:t>
            </a:r>
            <a:r>
              <a:rPr kumimoji="0" lang="fr-FR" sz="15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d’une manière générale, 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activités compatibles avec l’habitat dans les zones économiques</a:t>
            </a:r>
            <a:endParaRPr kumimoji="0" lang="fr-FR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39FD50-F3A9-7462-21C8-3EE56C3778D6}"/>
              </a:ext>
            </a:extLst>
          </p:cNvPr>
          <p:cNvSpPr txBox="1"/>
          <p:nvPr/>
        </p:nvSpPr>
        <p:spPr>
          <a:xfrm>
            <a:off x="877598" y="5307605"/>
            <a:ext cx="4352924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Optimiser l’occupation et la qualité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espaces économiques</a:t>
            </a:r>
            <a:endParaRPr kumimoji="0" lang="fr-FR" sz="15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91443D-CC59-7395-3BE6-8EA36C7F7166}"/>
              </a:ext>
            </a:extLst>
          </p:cNvPr>
          <p:cNvSpPr txBox="1"/>
          <p:nvPr/>
        </p:nvSpPr>
        <p:spPr>
          <a:xfrm>
            <a:off x="5531206" y="4964811"/>
            <a:ext cx="319602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Faire des études de densification avant d’ouvrir de nouveau espaces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F647EA1-E8C1-E846-6E03-46D819E7B288}"/>
              </a:ext>
            </a:extLst>
          </p:cNvPr>
          <p:cNvSpPr txBox="1"/>
          <p:nvPr/>
        </p:nvSpPr>
        <p:spPr>
          <a:xfrm>
            <a:off x="5531206" y="5670169"/>
            <a:ext cx="3196022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les espaces stratégiques,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augmenter les hauteurs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l’emprise</a:t>
            </a:r>
            <a:r>
              <a:rPr kumimoji="0" lang="fr-FR" sz="1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sol de 20% (&gt; à 60% et 15 m) </a:t>
            </a:r>
            <a:endParaRPr kumimoji="0" lang="fr-FR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2782F37D-03DA-470A-3C2E-47C0DD66733A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5241775" y="3369429"/>
            <a:ext cx="289433" cy="695645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82EC236F-2DAD-028B-2BC3-EAE2C0CF9859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5230522" y="5241810"/>
            <a:ext cx="300684" cy="34279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CF84489E-8760-4F64-8651-719F923C56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5230522" y="5584604"/>
            <a:ext cx="300684" cy="47798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9B8640F1-D15B-A1F6-48F7-E3393182EBD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230522" y="4055911"/>
            <a:ext cx="300684" cy="24970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hlinkClick r:id="rId3" action="ppaction://hlinksldjump"/>
            <a:extLst>
              <a:ext uri="{FF2B5EF4-FFF2-40B4-BE49-F238E27FC236}">
                <a16:creationId xmlns:a16="http://schemas.microsoft.com/office/drawing/2014/main" id="{EF6439F5-83EF-4E6E-C126-E59BD10282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48" y="4541986"/>
            <a:ext cx="356783" cy="359707"/>
          </a:xfrm>
          <a:prstGeom prst="rect">
            <a:avLst/>
          </a:prstGeom>
        </p:spPr>
      </p:pic>
      <p:pic>
        <p:nvPicPr>
          <p:cNvPr id="39" name="Image 38">
            <a:hlinkClick r:id="rId5" action="ppaction://hlinksldjump"/>
            <a:extLst>
              <a:ext uri="{FF2B5EF4-FFF2-40B4-BE49-F238E27FC236}">
                <a16:creationId xmlns:a16="http://schemas.microsoft.com/office/drawing/2014/main" id="{EF4CE9EC-74DB-D086-8728-CC924DDBD1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49" y="3390717"/>
            <a:ext cx="356783" cy="359707"/>
          </a:xfrm>
          <a:prstGeom prst="rect">
            <a:avLst/>
          </a:prstGeom>
        </p:spPr>
      </p:pic>
      <p:pic>
        <p:nvPicPr>
          <p:cNvPr id="41" name="Image 40">
            <a:hlinkClick r:id="rId6" action="ppaction://hlinksldjump"/>
            <a:extLst>
              <a:ext uri="{FF2B5EF4-FFF2-40B4-BE49-F238E27FC236}">
                <a16:creationId xmlns:a16="http://schemas.microsoft.com/office/drawing/2014/main" id="{A0A7543B-093C-3720-7D0A-AEF938A81E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47" y="6232226"/>
            <a:ext cx="356783" cy="3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Objectifs chiffrés de limitation de la consommation d’espace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Extraits du SCoT de la </a:t>
            </a:r>
            <a:r>
              <a:rPr lang="fr-FR" err="1"/>
              <a:t>GReG</a:t>
            </a:r>
            <a:r>
              <a:rPr lang="fr-FR"/>
              <a:t> </a:t>
            </a:r>
            <a:r>
              <a:rPr lang="fr-FR" b="0"/>
              <a:t>– document d’orientations et d’objectifs</a:t>
            </a:r>
          </a:p>
        </p:txBody>
      </p:sp>
      <p:sp>
        <p:nvSpPr>
          <p:cNvPr id="14" name="Bouton d'action : Retou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E947D7-0A87-240D-C9BE-5F5DD7801059}"/>
              </a:ext>
            </a:extLst>
          </p:cNvPr>
          <p:cNvSpPr/>
          <p:nvPr/>
        </p:nvSpPr>
        <p:spPr>
          <a:xfrm rot="16200000">
            <a:off x="8279523" y="561127"/>
            <a:ext cx="307771" cy="522011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FED3E5-4003-38AC-E02B-E3E4DBABDCC3}"/>
              </a:ext>
            </a:extLst>
          </p:cNvPr>
          <p:cNvSpPr txBox="1"/>
          <p:nvPr/>
        </p:nvSpPr>
        <p:spPr>
          <a:xfrm>
            <a:off x="8171348" y="95802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E4B336-11E5-EF84-16ED-7D92F2B03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2" y="1052218"/>
            <a:ext cx="3410168" cy="46058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523E6B-7A6B-D3A4-96C1-2F725B7A3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2" y="5685451"/>
            <a:ext cx="3390896" cy="5008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992437-2852-913C-2DC5-74359BC79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111" y="976018"/>
            <a:ext cx="3197292" cy="1780646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54ED197-C01B-AAEC-566A-270041C713D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31525" y="1052218"/>
            <a:ext cx="16157" cy="51721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68A91AF3-D3B5-DB2A-5BAD-AD1F798A0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814" y="2521561"/>
            <a:ext cx="2813139" cy="37449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03A271B-ADFB-E056-CAE4-A2BD1E6CC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695" y="3390954"/>
            <a:ext cx="1409119" cy="2890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8A9491-84FE-B69F-D66D-4ACBE1071F45}"/>
              </a:ext>
            </a:extLst>
          </p:cNvPr>
          <p:cNvSpPr/>
          <p:nvPr/>
        </p:nvSpPr>
        <p:spPr>
          <a:xfrm>
            <a:off x="4395893" y="1052218"/>
            <a:ext cx="4338430" cy="5305382"/>
          </a:xfrm>
          <a:prstGeom prst="rect">
            <a:avLst/>
          </a:prstGeom>
          <a:noFill/>
          <a:ln w="28575">
            <a:solidFill>
              <a:srgbClr val="961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62139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9D538-54FC-C5E0-8C3C-B41B9544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Carte des espaces économiques d’enjeux stratégiques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A493BD-E57D-6B67-9213-3FD7F21D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237BAA-8BB6-7CD6-1829-7FC927A81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BS du 24 janvier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E19337-24AB-0491-BA73-958AA76FDA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84" y="1098000"/>
            <a:ext cx="5732106" cy="576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E693FE-39E9-77F3-85B8-27FFE6098C53}"/>
              </a:ext>
            </a:extLst>
          </p:cNvPr>
          <p:cNvSpPr txBox="1"/>
          <p:nvPr/>
        </p:nvSpPr>
        <p:spPr>
          <a:xfrm>
            <a:off x="3589865" y="6189333"/>
            <a:ext cx="1300480" cy="598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9149A6-597A-D2DE-8A88-63B189034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71" y="4551820"/>
            <a:ext cx="2973027" cy="15077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94EE99-5CDC-1E40-4687-74C299880C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18" y="315694"/>
            <a:ext cx="581975" cy="508204"/>
          </a:xfrm>
          <a:prstGeom prst="rect">
            <a:avLst/>
          </a:prstGeom>
        </p:spPr>
      </p:pic>
      <p:sp>
        <p:nvSpPr>
          <p:cNvPr id="15" name="Bouton d'action : Retour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BA02084-9FC1-A3D4-5DFC-E9B19DD4C332}"/>
              </a:ext>
            </a:extLst>
          </p:cNvPr>
          <p:cNvSpPr/>
          <p:nvPr/>
        </p:nvSpPr>
        <p:spPr>
          <a:xfrm rot="16200000">
            <a:off x="8572693" y="716914"/>
            <a:ext cx="307771" cy="522011"/>
          </a:xfrm>
          <a:prstGeom prst="actionButtonReturn">
            <a:avLst/>
          </a:prstGeom>
          <a:gradFill rotWithShape="1">
            <a:gsLst>
              <a:gs pos="0">
                <a:srgbClr val="222221">
                  <a:tint val="50000"/>
                  <a:satMod val="300000"/>
                </a:srgbClr>
              </a:gs>
              <a:gs pos="35000">
                <a:srgbClr val="222221">
                  <a:tint val="37000"/>
                  <a:satMod val="300000"/>
                </a:srgbClr>
              </a:gs>
              <a:gs pos="100000">
                <a:srgbClr val="22222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2222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FC73DD3-D49D-C76A-0995-94DB8193FFFF}"/>
              </a:ext>
            </a:extLst>
          </p:cNvPr>
          <p:cNvSpPr txBox="1"/>
          <p:nvPr/>
        </p:nvSpPr>
        <p:spPr>
          <a:xfrm>
            <a:off x="8464518" y="1113811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20551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9D538-54FC-C5E0-8C3C-B41B9544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Carte des espaces économiques à enjeux de densification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A493BD-E57D-6B67-9213-3FD7F21D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237BAA-8BB6-7CD6-1829-7FC927A81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BS du 24 janvier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BB7481-1D3D-F273-B192-BEF930F697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18" y="315694"/>
            <a:ext cx="581975" cy="508204"/>
          </a:xfrm>
          <a:prstGeom prst="rect">
            <a:avLst/>
          </a:prstGeom>
        </p:spPr>
      </p:pic>
      <p:sp>
        <p:nvSpPr>
          <p:cNvPr id="6" name="Bouton d'action : Retou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87D1CFD-559F-0B18-22B2-E1657A0CE771}"/>
              </a:ext>
            </a:extLst>
          </p:cNvPr>
          <p:cNvSpPr/>
          <p:nvPr/>
        </p:nvSpPr>
        <p:spPr>
          <a:xfrm rot="16200000">
            <a:off x="8572693" y="716914"/>
            <a:ext cx="307771" cy="522011"/>
          </a:xfrm>
          <a:prstGeom prst="actionButtonReturn">
            <a:avLst/>
          </a:prstGeom>
          <a:gradFill rotWithShape="1">
            <a:gsLst>
              <a:gs pos="0">
                <a:srgbClr val="222221">
                  <a:tint val="50000"/>
                  <a:satMod val="300000"/>
                </a:srgbClr>
              </a:gs>
              <a:gs pos="35000">
                <a:srgbClr val="222221">
                  <a:tint val="37000"/>
                  <a:satMod val="300000"/>
                </a:srgbClr>
              </a:gs>
              <a:gs pos="100000">
                <a:srgbClr val="22222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2222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F94EA9-E040-6C70-B637-109D3D5998BA}"/>
              </a:ext>
            </a:extLst>
          </p:cNvPr>
          <p:cNvSpPr txBox="1"/>
          <p:nvPr/>
        </p:nvSpPr>
        <p:spPr>
          <a:xfrm>
            <a:off x="8464518" y="1113811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18134A-E60B-72F7-25D0-BF3F452EA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73" y="1027907"/>
            <a:ext cx="5499453" cy="58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/>
              <a:t>Eléments saillants du bilan de 2018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2CC18ECC-A90E-9F14-E898-2BEBD2BED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484" y="1448204"/>
            <a:ext cx="2199027" cy="29523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6B23B7-3365-D31C-1FE6-4DF22938E555}"/>
              </a:ext>
            </a:extLst>
          </p:cNvPr>
          <p:cNvSpPr/>
          <p:nvPr/>
        </p:nvSpPr>
        <p:spPr>
          <a:xfrm>
            <a:off x="6546484" y="939314"/>
            <a:ext cx="2199027" cy="5088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D3BB6-8562-6FB3-325E-D50F46D152C2}"/>
              </a:ext>
            </a:extLst>
          </p:cNvPr>
          <p:cNvSpPr/>
          <p:nvPr/>
        </p:nvSpPr>
        <p:spPr>
          <a:xfrm>
            <a:off x="6546483" y="5594981"/>
            <a:ext cx="2199027" cy="6888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5E9726-6C45-6A11-213B-3ACFC6D36FF5}"/>
              </a:ext>
            </a:extLst>
          </p:cNvPr>
          <p:cNvSpPr/>
          <p:nvPr/>
        </p:nvSpPr>
        <p:spPr>
          <a:xfrm>
            <a:off x="6546484" y="4420369"/>
            <a:ext cx="2199027" cy="1589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A2CCDE-B3F7-AA95-02E8-B982AF4B8C19}"/>
              </a:ext>
            </a:extLst>
          </p:cNvPr>
          <p:cNvSpPr txBox="1"/>
          <p:nvPr/>
        </p:nvSpPr>
        <p:spPr>
          <a:xfrm>
            <a:off x="6546484" y="4579318"/>
            <a:ext cx="219902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Consulter le bilan 2018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éléments se rapportant à la première question évaluative figurent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pages 30 à 35 du rapport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94DB51-75B6-E582-66B8-57D39A2239DB}"/>
              </a:ext>
            </a:extLst>
          </p:cNvPr>
          <p:cNvSpPr txBox="1"/>
          <p:nvPr/>
        </p:nvSpPr>
        <p:spPr>
          <a:xfrm>
            <a:off x="755576" y="939314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Evolutions démographiques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99FDB8B-E142-26E9-E1E8-8576A8405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192" y="836712"/>
            <a:ext cx="698992" cy="89870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3E202D4-C190-4072-691C-C78BF6A0DF54}"/>
              </a:ext>
            </a:extLst>
          </p:cNvPr>
          <p:cNvSpPr txBox="1"/>
          <p:nvPr/>
        </p:nvSpPr>
        <p:spPr>
          <a:xfrm>
            <a:off x="754056" y="1446195"/>
            <a:ext cx="54741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 bilan de 2018 avait pointé 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maintien de la croissance démographique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, dans un contexte national d’infléchissement.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des échanges migratoires à l’équilibre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, mais qui demeuraient faibles en comparaison d’autres métropoles.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une forte présence des étudiants, mais une plus faible croissance des effectifs que dans d’autres territoires universitaires.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C4F01D-3A9A-7602-2006-9945C5E09ACE}"/>
              </a:ext>
            </a:extLst>
          </p:cNvPr>
          <p:cNvSpPr txBox="1"/>
          <p:nvPr/>
        </p:nvSpPr>
        <p:spPr>
          <a:xfrm>
            <a:off x="757097" y="3283760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Confortement des moteurs de l’économie grenobloise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F47D22B-7BFF-D882-3755-D30F2545A6E9}"/>
              </a:ext>
            </a:extLst>
          </p:cNvPr>
          <p:cNvSpPr txBox="1"/>
          <p:nvPr/>
        </p:nvSpPr>
        <p:spPr>
          <a:xfrm>
            <a:off x="755577" y="3716187"/>
            <a:ext cx="46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 bilan de 2018 avait mis en évidence une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stagnation du nombre d’emplois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par rapport à des zones d’emploi avec une métropole plus dynamiques, telles que Rennes, Nantes, Bordeaux, Toulouse par exemple.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0849FF5-B69E-A5AC-9F2B-820A8CEBB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192" y="3171921"/>
            <a:ext cx="700513" cy="96771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86C2DE6-5BE2-BFED-C27D-1D0F0CE7D6FC}"/>
              </a:ext>
            </a:extLst>
          </p:cNvPr>
          <p:cNvSpPr txBox="1"/>
          <p:nvPr/>
        </p:nvSpPr>
        <p:spPr>
          <a:xfrm>
            <a:off x="754056" y="4577837"/>
            <a:ext cx="547412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La GREG subissait un phénomène de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désindustrialisation / 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tertiarisa-tion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de l’économie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, amplifié par la crise économique de 2008, mais aussi une amélioration du nombre d’emplois présentiels par habitant dans beaucoup de secteurs.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Les échanges avaient porté notamment sur l’opportunité – ou non – de faire évoluer le système économique local, certains observateurs estimant que les moteurs de croissance et de développement de l’aire urbaine de Grenoble étaient en partie derrière elle.</a:t>
            </a:r>
          </a:p>
        </p:txBody>
      </p:sp>
    </p:spTree>
    <p:extLst>
      <p:ext uri="{BB962C8B-B14F-4D97-AF65-F5344CB8AC3E}">
        <p14:creationId xmlns:p14="http://schemas.microsoft.com/office/powerpoint/2010/main" val="50524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 b="0"/>
              <a:t>Eléments saillants du bilan de 2018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B23B7-3365-D31C-1FE6-4DF22938E555}"/>
              </a:ext>
            </a:extLst>
          </p:cNvPr>
          <p:cNvSpPr/>
          <p:nvPr/>
        </p:nvSpPr>
        <p:spPr>
          <a:xfrm>
            <a:off x="755577" y="939314"/>
            <a:ext cx="2199027" cy="19136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D3BB6-8562-6FB3-325E-D50F46D152C2}"/>
              </a:ext>
            </a:extLst>
          </p:cNvPr>
          <p:cNvSpPr/>
          <p:nvPr/>
        </p:nvSpPr>
        <p:spPr>
          <a:xfrm>
            <a:off x="755576" y="4487581"/>
            <a:ext cx="2199027" cy="1796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C4F01D-3A9A-7602-2006-9945C5E09ACE}"/>
              </a:ext>
            </a:extLst>
          </p:cNvPr>
          <p:cNvSpPr txBox="1"/>
          <p:nvPr/>
        </p:nvSpPr>
        <p:spPr>
          <a:xfrm>
            <a:off x="3062873" y="3773218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Développement du tourisme sous toutes ses formes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1CB62B6-8825-A083-101C-4D5C38F7BC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04" y="2885802"/>
            <a:ext cx="2197500" cy="156891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A8C6470-7FE0-1E24-0DAD-836B76D21FAD}"/>
              </a:ext>
            </a:extLst>
          </p:cNvPr>
          <p:cNvSpPr txBox="1"/>
          <p:nvPr/>
        </p:nvSpPr>
        <p:spPr>
          <a:xfrm>
            <a:off x="3059832" y="4245551"/>
            <a:ext cx="46820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 bilan de 2018 avait pointé 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environnement montagnard attractif et la confirmation de sites présentant un véritable atout touristique ;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9130E4A-3633-9A61-4B62-8C4CE62AE405}"/>
              </a:ext>
            </a:extLst>
          </p:cNvPr>
          <p:cNvSpPr txBox="1"/>
          <p:nvPr/>
        </p:nvSpPr>
        <p:spPr>
          <a:xfrm>
            <a:off x="3059832" y="4932212"/>
            <a:ext cx="547412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déficit d’attractivité du tourisme urbain 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grand projet de requalification pour la station de Chamrousse qui devait lui permettre d’améliorer les conditions d’accueil et de relancer son attractivité.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BDB850A-BBB0-893D-1624-F7F8AFE58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896" y="3697829"/>
            <a:ext cx="602544" cy="96552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F0C4284-F61E-FD5F-7EE6-C44384FED326}"/>
              </a:ext>
            </a:extLst>
          </p:cNvPr>
          <p:cNvSpPr txBox="1"/>
          <p:nvPr/>
        </p:nvSpPr>
        <p:spPr>
          <a:xfrm>
            <a:off x="702961" y="4580255"/>
            <a:ext cx="2304256" cy="1585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bilan de 2018 avait été l’occasion d’analyser le niveau de réponse apporté par le </a:t>
            </a: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 d’UTN</a:t>
            </a: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sz="105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Chamrousse </a:t>
            </a:r>
            <a:r>
              <a:rPr kumimoji="0" lang="fr-FR" sz="1050" b="0" i="1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</a:t>
            </a:r>
            <a:r>
              <a:rPr kumimoji="0" lang="fr-FR" sz="105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 2030 </a:t>
            </a: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aux objectifs et enjeux exprimés par le SCoT.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Celui-ci avait donné lieu, en 2017, à une mise en compatibilité du SCoT et du PLU.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96A0F3-FFA8-2836-A8C5-3F486F7EF2CE}"/>
              </a:ext>
            </a:extLst>
          </p:cNvPr>
          <p:cNvSpPr txBox="1"/>
          <p:nvPr/>
        </p:nvSpPr>
        <p:spPr>
          <a:xfrm>
            <a:off x="3067199" y="951532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Rééquilibrage de l’activité économique et de l’emploi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FD1C9A-62B5-022E-E657-C6A094A5B63F}"/>
              </a:ext>
            </a:extLst>
          </p:cNvPr>
          <p:cNvSpPr txBox="1"/>
          <p:nvPr/>
        </p:nvSpPr>
        <p:spPr>
          <a:xfrm>
            <a:off x="3059833" y="1351814"/>
            <a:ext cx="46295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 bilan de 2018 avait mis en avant :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échec du rééquilibrage de l’emploi entre les secteurs et selon les p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ô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6FCC7B-198B-CC4E-C042-71B7A7828149}"/>
              </a:ext>
            </a:extLst>
          </p:cNvPr>
          <p:cNvSpPr txBox="1"/>
          <p:nvPr/>
        </p:nvSpPr>
        <p:spPr>
          <a:xfrm>
            <a:off x="3059832" y="2031333"/>
            <a:ext cx="56166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8731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&gt;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la progression du nombre d’emplois s’était faite essentiellement - et de plus en plus - à Grenoble et au sein des communes de la Métropole ;</a:t>
            </a:r>
          </a:p>
          <a:p>
            <a:pPr marL="360363" marR="0" lvl="0" indent="-8731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&gt;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es autres villes centres et les pôles principaux avaient peu bénéficié des nouveaux emplois créés.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infléchissement dans la répartition de l’emploi présentiel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, au bénéfice des niveaux de pôles les plus importants.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ABA41BA-8DA1-2012-642C-87098DA69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911" y="866252"/>
            <a:ext cx="700513" cy="967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9B3F78-53BA-3EFC-7D1B-E9DFA61970BA}"/>
              </a:ext>
            </a:extLst>
          </p:cNvPr>
          <p:cNvSpPr/>
          <p:nvPr/>
        </p:nvSpPr>
        <p:spPr>
          <a:xfrm>
            <a:off x="755576" y="2852936"/>
            <a:ext cx="2199027" cy="3430847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9A5AF-0CD4-F3DB-AAC3-09C2AB45C3E1}"/>
              </a:ext>
            </a:extLst>
          </p:cNvPr>
          <p:cNvSpPr/>
          <p:nvPr/>
        </p:nvSpPr>
        <p:spPr>
          <a:xfrm>
            <a:off x="2940775" y="3554495"/>
            <a:ext cx="5743048" cy="2729288"/>
          </a:xfrm>
          <a:prstGeom prst="rect">
            <a:avLst/>
          </a:prstGeom>
          <a:solidFill>
            <a:srgbClr val="F2F2F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98266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9B17F1C-3D3E-67E4-7F4F-EBB78AE1F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73" y="3367104"/>
            <a:ext cx="2832572" cy="12090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7757572-806B-F689-B3C8-8B16985F2B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492" y="834661"/>
            <a:ext cx="2523763" cy="169940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 sz="1100" b="0"/>
              <a:t>Question évaluative n°1 : Comment évolue l’attractivité de la région grenobloise ?</a:t>
            </a:r>
            <a:br>
              <a:rPr lang="fr-FR" b="0"/>
            </a:br>
            <a:r>
              <a:rPr lang="fr-FR"/>
              <a:t>Principaux enseignements du bilan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C582A8EA-3518-15E0-91FC-E3B70AC6C9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25" y="2212808"/>
            <a:ext cx="581106" cy="5858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C18FC55-1DDF-D027-52D3-9592A81FDD03}"/>
              </a:ext>
            </a:extLst>
          </p:cNvPr>
          <p:cNvSpPr txBox="1"/>
          <p:nvPr/>
        </p:nvSpPr>
        <p:spPr>
          <a:xfrm>
            <a:off x="7284055" y="2621019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F4D9DB-8FDD-C93A-AD3A-79C0420DB641}"/>
              </a:ext>
            </a:extLst>
          </p:cNvPr>
          <p:cNvSpPr txBox="1"/>
          <p:nvPr/>
        </p:nvSpPr>
        <p:spPr>
          <a:xfrm>
            <a:off x="874798" y="2637636"/>
            <a:ext cx="64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projections 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Omphale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 prévoient une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poursuite du ralentissement de la croissance démographique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Le scénario central envisage une stabilisation autour de 800 000 habitants vers 2045.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0C084E5-5B4D-4601-D2F7-2DBB23A505C4}"/>
              </a:ext>
            </a:extLst>
          </p:cNvPr>
          <p:cNvCxnSpPr>
            <a:cxnSpLocks/>
          </p:cNvCxnSpPr>
          <p:nvPr/>
        </p:nvCxnSpPr>
        <p:spPr bwMode="auto">
          <a:xfrm>
            <a:off x="1159010" y="1476375"/>
            <a:ext cx="0" cy="17411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8F5BE2A-78E3-8503-8F43-8DA9C77CF7E2}"/>
              </a:ext>
            </a:extLst>
          </p:cNvPr>
          <p:cNvSpPr txBox="1"/>
          <p:nvPr/>
        </p:nvSpPr>
        <p:spPr>
          <a:xfrm>
            <a:off x="4058256" y="3465881"/>
            <a:ext cx="465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tissu économique en recomposition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notamment dans le secteur industriel…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secteur industriel, qui était en forte perte d’emplois au cours des années passées, retrouve depuis 2020 une certaine stabilité grâce au confortement et à l’émergence de certaines filières.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FEEDA7D-A372-8349-6B1A-8C85561DE66E}"/>
              </a:ext>
            </a:extLst>
          </p:cNvPr>
          <p:cNvCxnSpPr>
            <a:cxnSpLocks/>
          </p:cNvCxnSpPr>
          <p:nvPr/>
        </p:nvCxnSpPr>
        <p:spPr bwMode="auto">
          <a:xfrm>
            <a:off x="4409142" y="4010455"/>
            <a:ext cx="0" cy="794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Image 19">
            <a:hlinkClick r:id="rId6" action="ppaction://hlinksldjump"/>
            <a:extLst>
              <a:ext uri="{FF2B5EF4-FFF2-40B4-BE49-F238E27FC236}">
                <a16:creationId xmlns:a16="http://schemas.microsoft.com/office/drawing/2014/main" id="{FE8015CA-D672-1DD6-96F6-800B77CAF5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433" y="4127473"/>
            <a:ext cx="581106" cy="58586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7678FF2-27CF-21F2-F899-37D12ECD9524}"/>
              </a:ext>
            </a:extLst>
          </p:cNvPr>
          <p:cNvSpPr txBox="1"/>
          <p:nvPr/>
        </p:nvSpPr>
        <p:spPr>
          <a:xfrm>
            <a:off x="1057744" y="4533949"/>
            <a:ext cx="283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 de la variation d’emplois salariés privés par secteur d’activité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29F45DF-CC20-448E-84DF-A77A290216F7}"/>
              </a:ext>
            </a:extLst>
          </p:cNvPr>
          <p:cNvSpPr txBox="1"/>
          <p:nvPr/>
        </p:nvSpPr>
        <p:spPr>
          <a:xfrm>
            <a:off x="874798" y="920408"/>
            <a:ext cx="5127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croissance démographique très en-deçà des hypothèses du SCoT, portée par le solde naturel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2013 et 2019, la population a augmenté de 0,3% par an alors que le SCoT s’était appuyé sur une évolution moyenne de 0,6% par an. Ce rythme est inférieur à celui observé au niveau national et départemental.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croissance démographique de la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portée par le seul solde naturel. Le solde migratoire est désormais déficitaire.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367F9E-98F6-F232-B22B-A480F5E3EBDF}"/>
              </a:ext>
            </a:extLst>
          </p:cNvPr>
          <p:cNvSpPr txBox="1"/>
          <p:nvPr/>
        </p:nvSpPr>
        <p:spPr>
          <a:xfrm>
            <a:off x="874797" y="5075692"/>
            <a:ext cx="47474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une forte dynamique sur la période la plus récente, qui devrait se conforter à l’avenir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projets industriels importants autour des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nanotechno-logies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de l’énergie, dans le Grésivaudan et le sud de la Métropole en particulier.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CB206DA-408E-6F8F-12D2-803174312C12}"/>
              </a:ext>
            </a:extLst>
          </p:cNvPr>
          <p:cNvCxnSpPr>
            <a:cxnSpLocks/>
          </p:cNvCxnSpPr>
          <p:nvPr/>
        </p:nvCxnSpPr>
        <p:spPr bwMode="auto">
          <a:xfrm>
            <a:off x="1225684" y="5629120"/>
            <a:ext cx="0" cy="509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FBA73CD1-CA06-9636-61D0-B0F7AD98B8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783" y="4933099"/>
            <a:ext cx="2600194" cy="1154162"/>
          </a:xfrm>
          <a:prstGeom prst="rect">
            <a:avLst/>
          </a:prstGeom>
        </p:spPr>
      </p:pic>
      <p:pic>
        <p:nvPicPr>
          <p:cNvPr id="16" name="Image 15">
            <a:hlinkClick r:id="rId8" action="ppaction://hlinksldjump"/>
            <a:extLst>
              <a:ext uri="{FF2B5EF4-FFF2-40B4-BE49-F238E27FC236}">
                <a16:creationId xmlns:a16="http://schemas.microsoft.com/office/drawing/2014/main" id="{55700975-1E79-D242-BE57-44AB5F7552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149" y="5673576"/>
            <a:ext cx="581106" cy="58586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7643692-BC32-F971-3DC3-C18FEED61AC2}"/>
              </a:ext>
            </a:extLst>
          </p:cNvPr>
          <p:cNvSpPr txBox="1"/>
          <p:nvPr/>
        </p:nvSpPr>
        <p:spPr>
          <a:xfrm>
            <a:off x="6293595" y="6081787"/>
            <a:ext cx="2281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de la Banque de France</a:t>
            </a:r>
          </a:p>
        </p:txBody>
      </p:sp>
    </p:spTree>
    <p:extLst>
      <p:ext uri="{BB962C8B-B14F-4D97-AF65-F5344CB8AC3E}">
        <p14:creationId xmlns:p14="http://schemas.microsoft.com/office/powerpoint/2010/main" val="227576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BD1D7DC-B756-47A5-5023-F83B20BB2F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50" y="2816763"/>
            <a:ext cx="3061126" cy="13852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8909BE-CC91-E53F-A2C5-AC758D275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207" y="1013425"/>
            <a:ext cx="2753310" cy="15198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48"/>
            <a:ext cx="607976" cy="461615"/>
          </a:xfrm>
        </p:spPr>
        <p:txBody>
          <a:bodyPr/>
          <a:lstStyle/>
          <a:p>
            <a:r>
              <a:rPr lang="fr-FR"/>
              <a:t>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088" cy="461615"/>
          </a:xfrm>
        </p:spPr>
        <p:txBody>
          <a:bodyPr/>
          <a:lstStyle/>
          <a:p>
            <a:r>
              <a:rPr lang="fr-FR" sz="1100" b="0"/>
              <a:t>Question évaluative n°2 : </a:t>
            </a:r>
            <a:r>
              <a:rPr lang="fr-FR" sz="1100" b="0" spc="-20"/>
              <a:t>s’oriente-t-on vers un rééquilibrage de l’activité et de l’habitat ?</a:t>
            </a:r>
            <a:br>
              <a:rPr lang="fr-FR" sz="1100" b="0"/>
            </a:br>
            <a:r>
              <a:rPr lang="fr-FR"/>
              <a:t>Principaux enseignements du bilan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87B464-6B6A-E20A-4E9F-96C693D4ADF5}"/>
              </a:ext>
            </a:extLst>
          </p:cNvPr>
          <p:cNvSpPr txBox="1"/>
          <p:nvPr/>
        </p:nvSpPr>
        <p:spPr>
          <a:xfrm>
            <a:off x="874800" y="948412"/>
            <a:ext cx="47769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répartition de l’emploi entre la Métropole et les autres territoires de la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peu évolué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2019, 68% des emplois de la région grenobloise étaient localisés sur le territoire de Grenoble Alpes Métropole, ce qui représentait la même proportion qu’en 2013.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n’y avait donc, à cette date,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aucune amorce de rééquilibrage de la répartition de l’emploi dans la 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GReG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>
            <a:hlinkClick r:id="rId4" action="ppaction://hlinksldjump"/>
            <a:extLst>
              <a:ext uri="{FF2B5EF4-FFF2-40B4-BE49-F238E27FC236}">
                <a16:creationId xmlns:a16="http://schemas.microsoft.com/office/drawing/2014/main" id="{6026ED58-F780-2D68-4C90-966A973953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25" y="2131756"/>
            <a:ext cx="581106" cy="58586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05FE525-2F76-1ADC-9B08-D6527FE8DE2E}"/>
              </a:ext>
            </a:extLst>
          </p:cNvPr>
          <p:cNvSpPr txBox="1"/>
          <p:nvPr/>
        </p:nvSpPr>
        <p:spPr>
          <a:xfrm>
            <a:off x="7284055" y="2539967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6750C17-B2E6-2EC9-8BC7-C021BB18D23A}"/>
              </a:ext>
            </a:extLst>
          </p:cNvPr>
          <p:cNvCxnSpPr>
            <a:cxnSpLocks/>
          </p:cNvCxnSpPr>
          <p:nvPr/>
        </p:nvCxnSpPr>
        <p:spPr bwMode="auto">
          <a:xfrm>
            <a:off x="1225685" y="1472579"/>
            <a:ext cx="0" cy="10606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151FECF-45EB-A1EF-502E-3A5D252E1D13}"/>
              </a:ext>
            </a:extLst>
          </p:cNvPr>
          <p:cNvSpPr txBox="1"/>
          <p:nvPr/>
        </p:nvSpPr>
        <p:spPr>
          <a:xfrm>
            <a:off x="4403518" y="2903768"/>
            <a:ext cx="441946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déséquilibre emplois-actifs s’accentue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l’inverse des objectifs fixés par le SCoT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Grenoble continue de concentrer les emplois tandis que sa population active diminue. Les autres pôles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subissent une baisse de l’emploi et les pôles locaux enregistrent la plus forte augmentation de population.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0A5D910-C2E2-CCC0-1194-A7CD0E8B98D3}"/>
              </a:ext>
            </a:extLst>
          </p:cNvPr>
          <p:cNvCxnSpPr>
            <a:cxnSpLocks/>
          </p:cNvCxnSpPr>
          <p:nvPr/>
        </p:nvCxnSpPr>
        <p:spPr bwMode="auto">
          <a:xfrm>
            <a:off x="4754404" y="3272294"/>
            <a:ext cx="0" cy="9395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Image 15">
            <a:hlinkClick r:id="rId6" action="ppaction://hlinksldjump"/>
            <a:extLst>
              <a:ext uri="{FF2B5EF4-FFF2-40B4-BE49-F238E27FC236}">
                <a16:creationId xmlns:a16="http://schemas.microsoft.com/office/drawing/2014/main" id="{53CACAA9-1744-0204-28B1-B52457716D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858" y="3802546"/>
            <a:ext cx="581106" cy="58586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43DAEC3-E462-EBDA-4DBD-8201B28339FC}"/>
              </a:ext>
            </a:extLst>
          </p:cNvPr>
          <p:cNvSpPr txBox="1"/>
          <p:nvPr/>
        </p:nvSpPr>
        <p:spPr>
          <a:xfrm>
            <a:off x="2886774" y="422807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58EB54B-09E3-A2CB-B5FC-90EE8003C26D}"/>
              </a:ext>
            </a:extLst>
          </p:cNvPr>
          <p:cNvSpPr txBox="1"/>
          <p:nvPr/>
        </p:nvSpPr>
        <p:spPr>
          <a:xfrm>
            <a:off x="6615325" y="4238982"/>
            <a:ext cx="2207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l’exception des pôles d’appui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F0463B6-E1BB-13ED-833B-6CBEBF3FE5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207" y="4694569"/>
            <a:ext cx="2907048" cy="1309022"/>
          </a:xfrm>
          <a:prstGeom prst="rect">
            <a:avLst/>
          </a:prstGeom>
        </p:spPr>
      </p:pic>
      <p:pic>
        <p:nvPicPr>
          <p:cNvPr id="26" name="Image 25">
            <a:hlinkClick r:id="rId8" action="ppaction://hlinksldjump"/>
            <a:extLst>
              <a:ext uri="{FF2B5EF4-FFF2-40B4-BE49-F238E27FC236}">
                <a16:creationId xmlns:a16="http://schemas.microsoft.com/office/drawing/2014/main" id="{B8B0D944-6C73-8DFF-C88F-5951F82737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670" y="5607918"/>
            <a:ext cx="581106" cy="58586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5678D62-483D-8C26-DB3E-4B3EEA0D6400}"/>
              </a:ext>
            </a:extLst>
          </p:cNvPr>
          <p:cNvSpPr txBox="1"/>
          <p:nvPr/>
        </p:nvSpPr>
        <p:spPr>
          <a:xfrm>
            <a:off x="7457300" y="6016129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D0E9151-7CCE-977E-A34B-2CA0256F46CF}"/>
              </a:ext>
            </a:extLst>
          </p:cNvPr>
          <p:cNvSpPr txBox="1"/>
          <p:nvPr/>
        </p:nvSpPr>
        <p:spPr>
          <a:xfrm>
            <a:off x="842623" y="4674881"/>
            <a:ext cx="477697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certaine polarisation de l’emploi productif et de l’emploi présentiel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L’emploi productif se développe principalement à Grenoble et dans les ZAE les plus importantes (Crolles,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Centr’Alp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Voiron, Saint-Etienne-de-Saint-Geoirs, Sassenage…). L’emploi présentiel croit essentiellement dans les pôles principaux et les pôles d’appui.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7FDAB8D-FFAA-4769-6CD7-12D1E629ED17}"/>
              </a:ext>
            </a:extLst>
          </p:cNvPr>
          <p:cNvCxnSpPr>
            <a:cxnSpLocks/>
          </p:cNvCxnSpPr>
          <p:nvPr/>
        </p:nvCxnSpPr>
        <p:spPr bwMode="auto">
          <a:xfrm>
            <a:off x="1193509" y="5199048"/>
            <a:ext cx="32176" cy="9680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18773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1-08_Element-pour-BS-17novembre" id="{1A9F9DAE-9864-4A6A-9087-8BB5CD5A2AE9}" vid="{A2DD7318-C1AC-4A32-9087-BA1F7BDB573A}"/>
    </a:ext>
  </a:extLst>
</a:theme>
</file>

<file path=ppt/theme/theme10.xml><?xml version="1.0" encoding="utf-8"?>
<a:theme xmlns:a="http://schemas.openxmlformats.org/drawingml/2006/main" name="2_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11.xml><?xml version="1.0" encoding="utf-8"?>
<a:theme xmlns:a="http://schemas.openxmlformats.org/drawingml/2006/main" name="3_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12.xml><?xml version="1.0" encoding="utf-8"?>
<a:theme xmlns:a="http://schemas.openxmlformats.org/drawingml/2006/main" name="2_Intercalaire partie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pwp_4-3.pptx" id="{7A5D9053-E4E4-4936-B6A0-26039F6D0A28}" vid="{4BE91E41-12EF-4EAD-956F-ED59B58330C6}"/>
    </a:ext>
  </a:extLst>
</a:theme>
</file>

<file path=ppt/theme/theme13.xml><?xml version="1.0" encoding="utf-8"?>
<a:theme xmlns:a="http://schemas.openxmlformats.org/drawingml/2006/main" name="4_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14.xml><?xml version="1.0" encoding="utf-8"?>
<a:theme xmlns:a="http://schemas.openxmlformats.org/drawingml/2006/main" name="3_Intercalaire partie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pwp_4-3.pptx" id="{7A5D9053-E4E4-4936-B6A0-26039F6D0A28}" vid="{4BE91E41-12EF-4EAD-956F-ED59B58330C6}"/>
    </a:ext>
  </a:extLst>
</a:theme>
</file>

<file path=ppt/theme/theme15.xml><?xml version="1.0" encoding="utf-8"?>
<a:theme xmlns:a="http://schemas.openxmlformats.org/drawingml/2006/main" name="3_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e-présentation-Agence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pwp_4-3.pptx" id="{7A5D9053-E4E4-4936-B6A0-26039F6D0A28}" vid="{C51C817D-DEBB-42E7-8EF4-CA0D16EE1038}"/>
    </a:ext>
  </a:extLst>
</a:theme>
</file>

<file path=ppt/theme/theme3.xml><?xml version="1.0" encoding="utf-8"?>
<a:theme xmlns:a="http://schemas.openxmlformats.org/drawingml/2006/main" name="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4.xml><?xml version="1.0" encoding="utf-8"?>
<a:theme xmlns:a="http://schemas.openxmlformats.org/drawingml/2006/main" name="Intercalaire partie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pwp_4-3.pptx" id="{7A5D9053-E4E4-4936-B6A0-26039F6D0A28}" vid="{4BE91E41-12EF-4EAD-956F-ED59B58330C6}"/>
    </a:ext>
  </a:extLst>
</a:theme>
</file>

<file path=ppt/theme/theme5.xml><?xml version="1.0" encoding="utf-8"?>
<a:theme xmlns:a="http://schemas.openxmlformats.org/drawingml/2006/main" name="1_Modele-présentation-Agence">
  <a:themeElements>
    <a:clrScheme name="Charte Agence 2017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503A49"/>
      </a:accent3>
      <a:accent4>
        <a:srgbClr val="9BA223"/>
      </a:accent4>
      <a:accent5>
        <a:srgbClr val="7B6857"/>
      </a:accent5>
      <a:accent6>
        <a:srgbClr val="869293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pwp" id="{73C3E4E2-1E5C-4DAE-B922-CBAA5514B330}" vid="{C9DDD246-9F7F-4D7F-8A04-7048C2138A5A}"/>
    </a:ext>
  </a:extLst>
</a:theme>
</file>

<file path=ppt/theme/theme6.xml><?xml version="1.0" encoding="utf-8"?>
<a:theme xmlns:a="http://schemas.openxmlformats.org/drawingml/2006/main" name="1_Pages courantes">
  <a:themeElements>
    <a:clrScheme name="Charte Agence 2017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503A49"/>
      </a:accent3>
      <a:accent4>
        <a:srgbClr val="9BA223"/>
      </a:accent4>
      <a:accent5>
        <a:srgbClr val="7B6857"/>
      </a:accent5>
      <a:accent6>
        <a:srgbClr val="869293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" id="{73C3E4E2-1E5C-4DAE-B922-CBAA5514B330}" vid="{4299C10E-EFB1-45B6-8CEE-A546D76EBE8B}"/>
    </a:ext>
  </a:extLst>
</a:theme>
</file>

<file path=ppt/theme/theme7.xml><?xml version="1.0" encoding="utf-8"?>
<a:theme xmlns:a="http://schemas.openxmlformats.org/drawingml/2006/main" name="1_Intercalaire partie">
  <a:themeElements>
    <a:clrScheme name="Charte Agence 2017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503A49"/>
      </a:accent3>
      <a:accent4>
        <a:srgbClr val="9BA223"/>
      </a:accent4>
      <a:accent5>
        <a:srgbClr val="7B6857"/>
      </a:accent5>
      <a:accent6>
        <a:srgbClr val="869293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pwp" id="{73C3E4E2-1E5C-4DAE-B922-CBAA5514B330}" vid="{DD07333F-3D0F-464F-9AA4-DE1E066B9B98}"/>
    </a:ext>
  </a:extLst>
</a:theme>
</file>

<file path=ppt/theme/theme8.xml><?xml version="1.0" encoding="utf-8"?>
<a:theme xmlns:a="http://schemas.openxmlformats.org/drawingml/2006/main" name="Dernière page">
  <a:themeElements>
    <a:clrScheme name="Charte Agence 2017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503A49"/>
      </a:accent3>
      <a:accent4>
        <a:srgbClr val="9BA223"/>
      </a:accent4>
      <a:accent5>
        <a:srgbClr val="7B6857"/>
      </a:accent5>
      <a:accent6>
        <a:srgbClr val="869293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pwp" id="{73C3E4E2-1E5C-4DAE-B922-CBAA5514B330}" vid="{2D67E3DD-F899-499D-A801-90759EA50D6F}"/>
    </a:ext>
  </a:extLst>
</a:theme>
</file>

<file path=ppt/theme/theme9.xml><?xml version="1.0" encoding="utf-8"?>
<a:theme xmlns:a="http://schemas.openxmlformats.org/drawingml/2006/main" name="2_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06949ABE8534E91BDFD2CCBA9038D" ma:contentTypeVersion="19" ma:contentTypeDescription="Crée un document." ma:contentTypeScope="" ma:versionID="d378b84b2c623fc2f0c12d1c396318d7">
  <xsd:schema xmlns:xsd="http://www.w3.org/2001/XMLSchema" xmlns:xs="http://www.w3.org/2001/XMLSchema" xmlns:p="http://schemas.microsoft.com/office/2006/metadata/properties" xmlns:ns2="27e620d1-be66-46c0-84cd-ffe28ed10830" xmlns:ns3="12977207-2aaa-40f5-8978-f595b6f0ed5f" targetNamespace="http://schemas.microsoft.com/office/2006/metadata/properties" ma:root="true" ma:fieldsID="8fd1623607917de2290a9ef423f10684" ns2:_="" ns3:_="">
    <xsd:import namespace="27e620d1-be66-46c0-84cd-ffe28ed10830"/>
    <xsd:import namespace="12977207-2aaa-40f5-8978-f595b6f0e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Valid_x00e9_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20d1-be66-46c0-84cd-ffe28ed10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alid_x00e9_" ma:index="17" nillable="true" ma:displayName="Statut" ma:default="1" ma:format="Dropdown" ma:internalName="Valid_x00e9_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9c85d75-9522-41cf-90da-547c6e4d60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77207-2aaa-40f5-8978-f595b6f0e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ab9ceb-3991-4a57-be82-35445d54f194}" ma:internalName="TaxCatchAll" ma:showField="CatchAllData" ma:web="12977207-2aaa-40f5-8978-f595b6f0e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id_x00e9_ xmlns="27e620d1-be66-46c0-84cd-ffe28ed10830">1</Valid_x00e9_>
    <lcf76f155ced4ddcb4097134ff3c332f xmlns="27e620d1-be66-46c0-84cd-ffe28ed10830">
      <Terms xmlns="http://schemas.microsoft.com/office/infopath/2007/PartnerControls"/>
    </lcf76f155ced4ddcb4097134ff3c332f>
    <TaxCatchAll xmlns="12977207-2aaa-40f5-8978-f595b6f0ed5f" xsi:nil="true"/>
  </documentManagement>
</p:properties>
</file>

<file path=customXml/itemProps1.xml><?xml version="1.0" encoding="utf-8"?>
<ds:datastoreItem xmlns:ds="http://schemas.openxmlformats.org/officeDocument/2006/customXml" ds:itemID="{FA3EA092-4E9D-4F55-8D98-C9FC293300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6752DF-21CB-4DD3-B3B8-27F9AC015FFF}">
  <ds:schemaRefs>
    <ds:schemaRef ds:uri="12977207-2aaa-40f5-8978-f595b6f0ed5f"/>
    <ds:schemaRef ds:uri="27e620d1-be66-46c0-84cd-ffe28ed108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817756-E1C3-4A4F-A37C-8BBC7310BBE6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2977207-2aaa-40f5-8978-f595b6f0ed5f"/>
    <ds:schemaRef ds:uri="27e620d1-be66-46c0-84cd-ffe28ed108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2020-11-08_Element-pour-BS-17novembre</Template>
  <TotalTime>20</TotalTime>
  <Words>2153</Words>
  <Application>Microsoft Office PowerPoint</Application>
  <PresentationFormat>Affichage à l'écran (4:3)</PresentationFormat>
  <Paragraphs>216</Paragraphs>
  <Slides>18</Slides>
  <Notes>1</Notes>
  <HiddenSlides>10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15</vt:i4>
      </vt:variant>
      <vt:variant>
        <vt:lpstr>Titres des diapositives</vt:lpstr>
      </vt:variant>
      <vt:variant>
        <vt:i4>18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Eurostile</vt:lpstr>
      <vt:lpstr>Helvetica Neue</vt:lpstr>
      <vt:lpstr>Monda</vt:lpstr>
      <vt:lpstr>Open Sans</vt:lpstr>
      <vt:lpstr>Times New Roman</vt:lpstr>
      <vt:lpstr>Wingdings</vt:lpstr>
      <vt:lpstr>Thème_SCoT</vt:lpstr>
      <vt:lpstr>Modele-présentation-Agence</vt:lpstr>
      <vt:lpstr>Pages courantes</vt:lpstr>
      <vt:lpstr>Intercalaire partie</vt:lpstr>
      <vt:lpstr>1_Modele-présentation-Agence</vt:lpstr>
      <vt:lpstr>1_Pages courantes</vt:lpstr>
      <vt:lpstr>1_Intercalaire partie</vt:lpstr>
      <vt:lpstr>Dernière page</vt:lpstr>
      <vt:lpstr>2_Thème_SCoT</vt:lpstr>
      <vt:lpstr>2_Pages courantes</vt:lpstr>
      <vt:lpstr>3_Pages courantes</vt:lpstr>
      <vt:lpstr>2_Intercalaire partie</vt:lpstr>
      <vt:lpstr>4_Pages courantes</vt:lpstr>
      <vt:lpstr>3_Intercalaire partie</vt:lpstr>
      <vt:lpstr>3_Thème_SCoT</vt:lpstr>
      <vt:lpstr>Bureau Syndical</vt:lpstr>
      <vt:lpstr>« Economie » : contenus du SCoT de la Greg </vt:lpstr>
      <vt:lpstr>Objectifs chiffrés de limitation de la consommation d’espace</vt:lpstr>
      <vt:lpstr>Carte des espaces économiques d’enjeux stratégiques</vt:lpstr>
      <vt:lpstr>Carte des espaces économiques à enjeux de densification </vt:lpstr>
      <vt:lpstr>Eléments saillants du bilan de 2018</vt:lpstr>
      <vt:lpstr>Eléments saillants du bilan de 2018</vt:lpstr>
      <vt:lpstr>Question évaluative n°1 : Comment évolue l’attractivité de la région grenobloise ? Principaux enseignements du bilan 2023</vt:lpstr>
      <vt:lpstr>Question évaluative n°2 : s’oriente-t-on vers un rééquilibrage de l’activité et de l’habitat ? Principaux enseignements du bilan 2023</vt:lpstr>
      <vt:lpstr>« Economie » </vt:lpstr>
      <vt:lpstr>Présentation PowerPoint</vt:lpstr>
      <vt:lpstr>Evolution démographique</vt:lpstr>
      <vt:lpstr>Dynamique de l’emploi salarié privé par secteur d’activité</vt:lpstr>
      <vt:lpstr>Emploi industriel et valeur ajoutée par secteur d’activité 2018-2022</vt:lpstr>
      <vt:lpstr>Répartition des emplois dans la région grenobloise</vt:lpstr>
      <vt:lpstr>Evolution de la population, des actifs et des emplois par type de pôle</vt:lpstr>
      <vt:lpstr>Evolution de la localisation de l’emploi productif et présentiel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Alexandre</dc:creator>
  <cp:lastModifiedBy>Nathalie Fumex</cp:lastModifiedBy>
  <cp:revision>3</cp:revision>
  <cp:lastPrinted>2024-03-20T09:58:23Z</cp:lastPrinted>
  <dcterms:created xsi:type="dcterms:W3CDTF">2021-11-15T09:39:57Z</dcterms:created>
  <dcterms:modified xsi:type="dcterms:W3CDTF">2025-02-10T15:24:09Z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0x0101005A606949ABE8534E91BDFD2CCBA9038D</vt:lpwstr>
  </property>
  <property fmtid="{D5CDD505-2E9C-101B-9397-08002B2CF9AE}" pid="3" name="Validé">
    <vt:lpwstr>1</vt:lpwstr>
  </property>
  <property fmtid="{D5CDD505-2E9C-101B-9397-08002B2CF9AE}" pid="4" name="CUSTOM_AUTRESPARTENAIRESINTERESS">
    <vt:lpwstr>5;#Grenoble Alpes Métropole|1e5bbf92-20c8-4d64-8020-36607b767579;#6;#Le Grésivaudan|50cad8f5-0cea-441e-b278-200860a74492;#2;#CAPV|5b2fe059-728e-4361-ba4a-798c519d24e1;#3;#Bièvre Isère Communauté|0ebc01fe-12b3-4368-8332-2eec92628c4e;#1;#CC Bièvre Est|27aa4db3-25df-4c17-9976-fdf0bbd19c1e;#4;#Etat / DDT|43cce202-3bde-480e-bc7b-5120ddfc7feb</vt:lpwstr>
  </property>
  <property fmtid="{D5CDD505-2E9C-101B-9397-08002B2CF9AE}" pid="5" name="CUSTOM_NumAffaire">
    <vt:lpwstr>52;#21043008|bfdfc1c3-ff41-4c23-aeee-03f0b9e7915c</vt:lpwstr>
  </property>
  <property fmtid="{D5CDD505-2E9C-101B-9397-08002B2CF9AE}" pid="6" name="CUSTOM_THEMES">
    <vt:lpwstr>15;#Agriculture / Alimentation|1b33464e-7991-4079-ad61-f89109f69873;#16;#Animation|a8078f8b-e54d-4822-8c22-cf0decae2cc1;#17;#Climat / Energie|a198546d-ad87-40c2-bbaf-43e02a488047;#18;#Commerces|6a98a671-3cb7-4007-9960-ebe5d376ae54;#19;#Communication|a7dcabce-e9e8-4061-a223-ab9b4ea7b4a4;#20;#Economie|5a113c23-13f7-41aa-997d-6da387060cda;#21;#Environnement / Biodiversité|6e3723bd-3cd3-4efc-ab94-73e492a632fc;#22;#Foncier|ebd6608e-8713-4509-9b74-debb7a8e6406;#23;#Habitat|c23ce33b-115a-4d85-afcb-cdca6952cf11;#24;#Mobilité|a892fc95-c240-466e-bdab-88d5594cbec5;#25;#Montagne|e4279b5b-079b-456b-b6a6-3aee1e5a2ac9;#26;#Observation|0e5ce8cc-6b1b-4a6b-bebe-35845bea6059;#27;#Patrimoine|460cb6e7-1b35-4ce7-ac3a-cad6163e03a8;#28;#Paysage|97afb5e7-fb8f-48e5-8c3d-a64e09d6ea87;#29;#Planification|4a83ec03-d4e2-423c-a978-b3efe6fca434;#30;#Prospective|66fcebc9-2625-4074-b3e9-543b844712b8</vt:lpwstr>
  </property>
  <property fmtid="{D5CDD505-2E9C-101B-9397-08002B2CF9AE}" pid="7" name="CUSTOM_NUMAFFHISTO">
    <vt:lpwstr>31;#20043005|21d3f3ab-044b-4a88-bfd7-5229efa14ffc</vt:lpwstr>
  </property>
  <property fmtid="{D5CDD505-2E9C-101B-9397-08002B2CF9AE}" pid="8" name="CUSTOM_COMMANDITAIRES">
    <vt:lpwstr>14;#EP SCoT GReG|8744c20b-e038-4ec9-8294-34874f249e96</vt:lpwstr>
  </property>
  <property fmtid="{D5CDD505-2E9C-101B-9397-08002B2CF9AE}" pid="9" name="CUSTOM_ECHELLETERRITORIALE">
    <vt:lpwstr>32;#Inter EPCI|4f831d74-43b7-4647-b2ef-9a3d1c79752b</vt:lpwstr>
  </property>
  <property fmtid="{D5CDD505-2E9C-101B-9397-08002B2CF9AE}" pid="10" name="CUSTOM_MembresInformes">
    <vt:lpwstr>7;#CC Coeur de Chartreuse|e7505009-dbec-44ad-9f1d-a9c8fc44e38f;#8;#CCMV|f72d93b5-c2ca-423a-828f-f664997e8f1c;#9;#Communes|92d46c63-ccd6-4bc2-8fb2-d53ef9d2f692;#10;#ADEME|04da6847-de02-4523-aa5a-07f5a592caa6;#11;#Département de l'Isère|1f4e27d4-4fc1-45b7-a958-873ef1320c0f;#12;#EPFL D|9fb0fd5b-90d4-458d-9564-961f7e20508c;#13;#EPORA|e6afdeb6-eb5e-430e-8432-addc4fb07944</vt:lpwstr>
  </property>
  <property fmtid="{D5CDD505-2E9C-101B-9397-08002B2CF9AE}" pid="11" name="MediaServiceImageTags">
    <vt:lpwstr/>
  </property>
</Properties>
</file>