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97" r:id="rId5"/>
    <p:sldMasterId id="2147483859" r:id="rId6"/>
  </p:sldMasterIdLst>
  <p:notesMasterIdLst>
    <p:notesMasterId r:id="rId22"/>
  </p:notesMasterIdLst>
  <p:handoutMasterIdLst>
    <p:handoutMasterId r:id="rId23"/>
  </p:handoutMasterIdLst>
  <p:sldIdLst>
    <p:sldId id="294" r:id="rId7"/>
    <p:sldId id="2538" r:id="rId8"/>
    <p:sldId id="2534" r:id="rId9"/>
    <p:sldId id="2457" r:id="rId10"/>
    <p:sldId id="2458" r:id="rId11"/>
    <p:sldId id="2434" r:id="rId12"/>
    <p:sldId id="2435" r:id="rId13"/>
    <p:sldId id="2484" r:id="rId14"/>
    <p:sldId id="2459" r:id="rId15"/>
    <p:sldId id="2543" r:id="rId16"/>
    <p:sldId id="2460" r:id="rId17"/>
    <p:sldId id="2461" r:id="rId18"/>
    <p:sldId id="2462" r:id="rId19"/>
    <p:sldId id="310" r:id="rId20"/>
    <p:sldId id="311" r:id="rId21"/>
  </p:sldIdLst>
  <p:sldSz cx="9144000" cy="6858000" type="screen4x3"/>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F70704-9019-A523-4F48-9B8B5A4A0AAF}" name="Cécile Benech" initials="CB" userId="S::cecile.benech@scot-region-grenoble.org::e02ccdc7-44ae-4753-b918-04a41d639423" providerId="AD"/>
  <p188:author id="{9E9FC935-FFB6-D59F-449D-829C3ED72DC1}" name="Adèle BARILLON" initials="AB" userId="S::adele.barillon@scot-region-grenoble.org::5bcf54cd-8969-4cf0-956a-82dd09fc559e" providerId="AD"/>
  <p188:author id="{4B4E964C-47F5-9AFD-E64D-A6BD4293BCB0}" name="Mathieu PERRIN" initials="MP" userId="S::mathieu.perrin@scot-region-grenoble.org::1753dd1e-1482-43d6-a0bf-eb055e0315ff" providerId="AD"/>
  <p188:author id="{5BFB3A67-194F-FA68-2F80-53D81DFA207F}" name="Benoit Parent" initials="BP" userId="S::benoit.parent@scot-region-grenoble.org::798d61f1-35e4-4a90-97a7-3a9f706976db" providerId="AD"/>
  <p188:author id="{7068A0B1-87AF-7520-A5C0-1F7076F318D2}" name="Lucas Jouny" initials="LJ" userId="S::lucas.jouny@aurg.asso.fr::cbdef939-48c9-4e77-bf47-38506c2647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51E"/>
    <a:srgbClr val="FFFFFF"/>
    <a:srgbClr val="DAE3F3"/>
    <a:srgbClr val="475DA4"/>
    <a:srgbClr val="616161"/>
    <a:srgbClr val="CCECFF"/>
    <a:srgbClr val="961B2E"/>
    <a:srgbClr val="FF33CC"/>
    <a:srgbClr val="F2F2F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1786" y="7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scotregiongrenobleorg.sharepoint.com/Documents%20partages/02_Dossiers%20th&#233;matiques/Risques,%20climat,%20sant&#233;/Atmo%20Rhone%20Alpes/Evolution%20PM2.5%20EPCI/2024-02-05_TOTAL%20Greg-evolution-pm25.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r-FR" sz="1200" b="1" i="0" u="none" strike="noStrike" kern="1200" baseline="0">
                <a:solidFill>
                  <a:srgbClr val="44546A"/>
                </a:solidFill>
              </a:rPr>
              <a:t>Evolution des émissions de particules très fines (PM2,5) sur la Greg, en tonnes (2010-2021)</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'2024-02-05_TOTAL Greg-evolution'!$A$13:$A$24</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'2024-02-05_TOTAL Greg-evolution'!$I$13:$I$24</c:f>
              <c:numCache>
                <c:formatCode>General</c:formatCode>
                <c:ptCount val="12"/>
                <c:pt idx="0">
                  <c:v>3064.35</c:v>
                </c:pt>
                <c:pt idx="1">
                  <c:v>2521.11</c:v>
                </c:pt>
                <c:pt idx="2">
                  <c:v>2720.15</c:v>
                </c:pt>
                <c:pt idx="3">
                  <c:v>2801.81</c:v>
                </c:pt>
                <c:pt idx="4">
                  <c:v>2476.52</c:v>
                </c:pt>
                <c:pt idx="5">
                  <c:v>2339.08</c:v>
                </c:pt>
                <c:pt idx="6">
                  <c:v>2358.59</c:v>
                </c:pt>
                <c:pt idx="7">
                  <c:v>2238.8200000000002</c:v>
                </c:pt>
                <c:pt idx="8">
                  <c:v>2026.23</c:v>
                </c:pt>
                <c:pt idx="9">
                  <c:v>1919.12</c:v>
                </c:pt>
                <c:pt idx="10">
                  <c:v>1631.91</c:v>
                </c:pt>
                <c:pt idx="11">
                  <c:v>1655.46</c:v>
                </c:pt>
              </c:numCache>
            </c:numRef>
          </c:val>
          <c:extLst>
            <c:ext xmlns:c16="http://schemas.microsoft.com/office/drawing/2014/chart" uri="{C3380CC4-5D6E-409C-BE32-E72D297353CC}">
              <c16:uniqueId val="{00000000-60AA-4F6C-AB6D-C95FC249FEA5}"/>
            </c:ext>
          </c:extLst>
        </c:ser>
        <c:dLbls>
          <c:showLegendKey val="0"/>
          <c:showVal val="0"/>
          <c:showCatName val="0"/>
          <c:showSerName val="0"/>
          <c:showPercent val="0"/>
          <c:showBubbleSize val="0"/>
        </c:dLbls>
        <c:gapWidth val="100"/>
        <c:overlap val="-24"/>
        <c:axId val="847895071"/>
        <c:axId val="526442015"/>
      </c:barChart>
      <c:catAx>
        <c:axId val="84789507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526442015"/>
        <c:crosses val="autoZero"/>
        <c:auto val="1"/>
        <c:lblAlgn val="ctr"/>
        <c:lblOffset val="100"/>
        <c:noMultiLvlLbl val="0"/>
      </c:catAx>
      <c:valAx>
        <c:axId val="526442015"/>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847895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C6F0B7E-60B3-4CBB-9A9E-B433AE22C231}"/>
              </a:ext>
            </a:extLst>
          </p:cNvPr>
          <p:cNvSpPr>
            <a:spLocks noGrp="1"/>
          </p:cNvSpPr>
          <p:nvPr>
            <p:ph type="hdr" sz="quarter"/>
          </p:nvPr>
        </p:nvSpPr>
        <p:spPr>
          <a:xfrm>
            <a:off x="4" y="0"/>
            <a:ext cx="3169919" cy="481727"/>
          </a:xfrm>
          <a:prstGeom prst="rect">
            <a:avLst/>
          </a:prstGeom>
        </p:spPr>
        <p:txBody>
          <a:bodyPr vert="horz" lIns="91383" tIns="45694" rIns="91383" bIns="45694"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EE6961B-68B0-41FF-86D1-E2AF42A0B012}"/>
              </a:ext>
            </a:extLst>
          </p:cNvPr>
          <p:cNvSpPr>
            <a:spLocks noGrp="1"/>
          </p:cNvSpPr>
          <p:nvPr>
            <p:ph type="dt" sz="quarter" idx="1"/>
          </p:nvPr>
        </p:nvSpPr>
        <p:spPr>
          <a:xfrm>
            <a:off x="4143591" y="0"/>
            <a:ext cx="3169919" cy="481727"/>
          </a:xfrm>
          <a:prstGeom prst="rect">
            <a:avLst/>
          </a:prstGeom>
        </p:spPr>
        <p:txBody>
          <a:bodyPr vert="horz" lIns="91383" tIns="45694" rIns="91383" bIns="45694" rtlCol="0"/>
          <a:lstStyle>
            <a:lvl1pPr algn="r">
              <a:defRPr sz="1200"/>
            </a:lvl1pPr>
          </a:lstStyle>
          <a:p>
            <a:fld id="{E3C6F852-32C7-4C2C-B221-FFD702FA270C}" type="datetimeFigureOut">
              <a:rPr lang="fr-FR" smtClean="0"/>
              <a:t>10/02/2025</a:t>
            </a:fld>
            <a:endParaRPr lang="fr-FR"/>
          </a:p>
        </p:txBody>
      </p:sp>
      <p:sp>
        <p:nvSpPr>
          <p:cNvPr id="4" name="Espace réservé du pied de page 3">
            <a:extLst>
              <a:ext uri="{FF2B5EF4-FFF2-40B4-BE49-F238E27FC236}">
                <a16:creationId xmlns:a16="http://schemas.microsoft.com/office/drawing/2014/main" id="{1D8F5175-570F-4F8B-A750-6AF512D48781}"/>
              </a:ext>
            </a:extLst>
          </p:cNvPr>
          <p:cNvSpPr>
            <a:spLocks noGrp="1"/>
          </p:cNvSpPr>
          <p:nvPr>
            <p:ph type="ftr" sz="quarter" idx="2"/>
          </p:nvPr>
        </p:nvSpPr>
        <p:spPr>
          <a:xfrm>
            <a:off x="4" y="9119477"/>
            <a:ext cx="3169919" cy="481726"/>
          </a:xfrm>
          <a:prstGeom prst="rect">
            <a:avLst/>
          </a:prstGeom>
        </p:spPr>
        <p:txBody>
          <a:bodyPr vert="horz" lIns="91383" tIns="45694" rIns="91383" bIns="45694"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80A4292-DA0D-4F7B-9925-810C382D833F}"/>
              </a:ext>
            </a:extLst>
          </p:cNvPr>
          <p:cNvSpPr>
            <a:spLocks noGrp="1"/>
          </p:cNvSpPr>
          <p:nvPr>
            <p:ph type="sldNum" sz="quarter" idx="3"/>
          </p:nvPr>
        </p:nvSpPr>
        <p:spPr>
          <a:xfrm>
            <a:off x="4143591" y="9119477"/>
            <a:ext cx="3169919" cy="481726"/>
          </a:xfrm>
          <a:prstGeom prst="rect">
            <a:avLst/>
          </a:prstGeom>
        </p:spPr>
        <p:txBody>
          <a:bodyPr vert="horz" lIns="91383" tIns="45694" rIns="91383" bIns="45694" rtlCol="0" anchor="b"/>
          <a:lstStyle>
            <a:lvl1pPr algn="r">
              <a:defRPr sz="1200"/>
            </a:lvl1pPr>
          </a:lstStyle>
          <a:p>
            <a:fld id="{31FB49AC-2A60-4D1B-A667-DA6FB1C74508}" type="slidenum">
              <a:rPr lang="fr-FR" smtClean="0"/>
              <a:t>‹N°›</a:t>
            </a:fld>
            <a:endParaRPr lang="fr-FR"/>
          </a:p>
        </p:txBody>
      </p:sp>
    </p:spTree>
    <p:extLst>
      <p:ext uri="{BB962C8B-B14F-4D97-AF65-F5344CB8AC3E}">
        <p14:creationId xmlns:p14="http://schemas.microsoft.com/office/powerpoint/2010/main" val="2784174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0"/>
            <a:ext cx="3169919" cy="481727"/>
          </a:xfrm>
          <a:prstGeom prst="rect">
            <a:avLst/>
          </a:prstGeom>
        </p:spPr>
        <p:txBody>
          <a:bodyPr vert="horz" lIns="91383" tIns="45694" rIns="91383" bIns="45694" rtlCol="0"/>
          <a:lstStyle>
            <a:lvl1pPr algn="l">
              <a:defRPr sz="1200"/>
            </a:lvl1pPr>
          </a:lstStyle>
          <a:p>
            <a:endParaRPr lang="fr-FR"/>
          </a:p>
        </p:txBody>
      </p:sp>
      <p:sp>
        <p:nvSpPr>
          <p:cNvPr id="3" name="Espace réservé de la date 2"/>
          <p:cNvSpPr>
            <a:spLocks noGrp="1"/>
          </p:cNvSpPr>
          <p:nvPr>
            <p:ph type="dt" idx="1"/>
          </p:nvPr>
        </p:nvSpPr>
        <p:spPr>
          <a:xfrm>
            <a:off x="4143591" y="0"/>
            <a:ext cx="3169919" cy="481727"/>
          </a:xfrm>
          <a:prstGeom prst="rect">
            <a:avLst/>
          </a:prstGeom>
        </p:spPr>
        <p:txBody>
          <a:bodyPr vert="horz" lIns="91383" tIns="45694" rIns="91383" bIns="45694" rtlCol="0"/>
          <a:lstStyle>
            <a:lvl1pPr algn="r">
              <a:defRPr sz="1200"/>
            </a:lvl1pPr>
          </a:lstStyle>
          <a:p>
            <a:fld id="{35263EF2-360A-4556-B4B1-B0180170ECA6}" type="datetimeFigureOut">
              <a:rPr lang="fr-FR" smtClean="0"/>
              <a:t>10/02/2025</a:t>
            </a:fld>
            <a:endParaRPr lang="fr-FR"/>
          </a:p>
        </p:txBody>
      </p:sp>
      <p:sp>
        <p:nvSpPr>
          <p:cNvPr id="4" name="Espace réservé de l'image des diapositives 3"/>
          <p:cNvSpPr>
            <a:spLocks noGrp="1" noRot="1" noChangeAspect="1"/>
          </p:cNvSpPr>
          <p:nvPr>
            <p:ph type="sldImg" idx="2"/>
          </p:nvPr>
        </p:nvSpPr>
        <p:spPr>
          <a:xfrm>
            <a:off x="1497013" y="1200150"/>
            <a:ext cx="4321175" cy="3241675"/>
          </a:xfrm>
          <a:prstGeom prst="rect">
            <a:avLst/>
          </a:prstGeom>
          <a:noFill/>
          <a:ln w="12700">
            <a:solidFill>
              <a:prstClr val="black"/>
            </a:solidFill>
          </a:ln>
        </p:spPr>
        <p:txBody>
          <a:bodyPr vert="horz" lIns="91383" tIns="45694" rIns="91383" bIns="45694" rtlCol="0" anchor="ctr"/>
          <a:lstStyle/>
          <a:p>
            <a:endParaRPr lang="fr-FR"/>
          </a:p>
        </p:txBody>
      </p:sp>
      <p:sp>
        <p:nvSpPr>
          <p:cNvPr id="5" name="Espace réservé des notes 4"/>
          <p:cNvSpPr>
            <a:spLocks noGrp="1"/>
          </p:cNvSpPr>
          <p:nvPr>
            <p:ph type="body" sz="quarter" idx="3"/>
          </p:nvPr>
        </p:nvSpPr>
        <p:spPr>
          <a:xfrm>
            <a:off x="731521" y="4620580"/>
            <a:ext cx="5852160" cy="3780473"/>
          </a:xfrm>
          <a:prstGeom prst="rect">
            <a:avLst/>
          </a:prstGeom>
        </p:spPr>
        <p:txBody>
          <a:bodyPr vert="horz" lIns="91383" tIns="45694" rIns="91383" bIns="4569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4" y="9119477"/>
            <a:ext cx="3169919" cy="481726"/>
          </a:xfrm>
          <a:prstGeom prst="rect">
            <a:avLst/>
          </a:prstGeom>
        </p:spPr>
        <p:txBody>
          <a:bodyPr vert="horz" lIns="91383" tIns="45694" rIns="91383" bIns="4569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143591" y="9119477"/>
            <a:ext cx="3169919" cy="481726"/>
          </a:xfrm>
          <a:prstGeom prst="rect">
            <a:avLst/>
          </a:prstGeom>
        </p:spPr>
        <p:txBody>
          <a:bodyPr vert="horz" lIns="91383" tIns="45694" rIns="91383" bIns="45694" rtlCol="0" anchor="b"/>
          <a:lstStyle>
            <a:lvl1pPr algn="r">
              <a:defRPr sz="1200"/>
            </a:lvl1pPr>
          </a:lstStyle>
          <a:p>
            <a:fld id="{D8B9A7D5-525A-4193-8209-3B411681BEEA}" type="slidenum">
              <a:rPr lang="fr-FR" smtClean="0"/>
              <a:t>‹N°›</a:t>
            </a:fld>
            <a:endParaRPr lang="fr-FR"/>
          </a:p>
        </p:txBody>
      </p:sp>
    </p:spTree>
    <p:extLst>
      <p:ext uri="{BB962C8B-B14F-4D97-AF65-F5344CB8AC3E}">
        <p14:creationId xmlns:p14="http://schemas.microsoft.com/office/powerpoint/2010/main" val="2454134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8B9A7D5-525A-4193-8209-3B411681BEEA}" type="slidenum">
              <a:rPr lang="fr-FR" smtClean="0"/>
              <a:t>2</a:t>
            </a:fld>
            <a:endParaRPr lang="fr-FR"/>
          </a:p>
        </p:txBody>
      </p:sp>
    </p:spTree>
    <p:extLst>
      <p:ext uri="{BB962C8B-B14F-4D97-AF65-F5344CB8AC3E}">
        <p14:creationId xmlns:p14="http://schemas.microsoft.com/office/powerpoint/2010/main" val="411354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8B9A7D5-525A-4193-8209-3B411681BEEA}" type="slidenum">
              <a:rPr lang="fr-FR" smtClean="0"/>
              <a:t>3</a:t>
            </a:fld>
            <a:endParaRPr lang="fr-FR"/>
          </a:p>
        </p:txBody>
      </p:sp>
    </p:spTree>
    <p:extLst>
      <p:ext uri="{BB962C8B-B14F-4D97-AF65-F5344CB8AC3E}">
        <p14:creationId xmlns:p14="http://schemas.microsoft.com/office/powerpoint/2010/main" val="2607302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14308">
              <a:defRPr/>
            </a:pPr>
            <a:fld id="{D8B9A7D5-525A-4193-8209-3B411681BEEA}" type="slidenum">
              <a:rPr lang="fr-FR">
                <a:solidFill>
                  <a:prstClr val="black"/>
                </a:solidFill>
                <a:latin typeface="Calibri" panose="020F0502020204030204"/>
              </a:rPr>
              <a:pPr defTabSz="914308">
                <a:defRPr/>
              </a:pPr>
              <a:t>10</a:t>
            </a:fld>
            <a:endParaRPr lang="fr-FR">
              <a:solidFill>
                <a:prstClr val="black"/>
              </a:solidFill>
              <a:latin typeface="Calibri" panose="020F0502020204030204"/>
            </a:endParaRPr>
          </a:p>
        </p:txBody>
      </p:sp>
    </p:spTree>
    <p:extLst>
      <p:ext uri="{BB962C8B-B14F-4D97-AF65-F5344CB8AC3E}">
        <p14:creationId xmlns:p14="http://schemas.microsoft.com/office/powerpoint/2010/main" val="4012281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7DFC6EB-EE19-4C03-AEC1-6CBD65B049D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068EB42-F39B-4F84-AAD3-8F93BC88A1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A88F61-C144-4467-98C1-CDF66C2F7D2A}"/>
              </a:ext>
            </a:extLst>
          </p:cNvPr>
          <p:cNvSpPr>
            <a:spLocks noGrp="1"/>
          </p:cNvSpPr>
          <p:nvPr>
            <p:ph type="sldNum" sz="quarter" idx="12"/>
          </p:nvPr>
        </p:nvSpPr>
        <p:spPr/>
        <p:txBody>
          <a:bodyPr/>
          <a:lstStyle/>
          <a:p>
            <a:fld id="{4C9DF981-C277-4BD7-B90D-03A39C1D235D}" type="slidenum">
              <a:rPr lang="fr-FR" smtClean="0"/>
              <a:t>‹N°›</a:t>
            </a:fld>
            <a:endParaRPr lang="fr-FR"/>
          </a:p>
        </p:txBody>
      </p:sp>
      <p:grpSp>
        <p:nvGrpSpPr>
          <p:cNvPr id="16" name="Groupe 15">
            <a:extLst>
              <a:ext uri="{FF2B5EF4-FFF2-40B4-BE49-F238E27FC236}">
                <a16:creationId xmlns:a16="http://schemas.microsoft.com/office/drawing/2014/main" id="{19F25521-F62C-4DE7-B7F0-464C3AC4F43B}"/>
              </a:ext>
            </a:extLst>
          </p:cNvPr>
          <p:cNvGrpSpPr/>
          <p:nvPr userDrawn="1"/>
        </p:nvGrpSpPr>
        <p:grpSpPr>
          <a:xfrm>
            <a:off x="-12700" y="-104755"/>
            <a:ext cx="9156700" cy="6962755"/>
            <a:chOff x="-12700" y="-104755"/>
            <a:chExt cx="9156700" cy="6962755"/>
          </a:xfrm>
        </p:grpSpPr>
        <p:grpSp>
          <p:nvGrpSpPr>
            <p:cNvPr id="7" name="Groupe 6">
              <a:extLst>
                <a:ext uri="{FF2B5EF4-FFF2-40B4-BE49-F238E27FC236}">
                  <a16:creationId xmlns:a16="http://schemas.microsoft.com/office/drawing/2014/main" id="{A1390E81-CA55-4DC1-B64B-92844BE76D1E}"/>
                </a:ext>
              </a:extLst>
            </p:cNvPr>
            <p:cNvGrpSpPr/>
            <p:nvPr userDrawn="1"/>
          </p:nvGrpSpPr>
          <p:grpSpPr>
            <a:xfrm>
              <a:off x="-12700" y="-104755"/>
              <a:ext cx="9156700" cy="6962755"/>
              <a:chOff x="16249650" y="8038330"/>
              <a:chExt cx="9156700" cy="6962754"/>
            </a:xfrm>
          </p:grpSpPr>
          <p:grpSp>
            <p:nvGrpSpPr>
              <p:cNvPr id="8" name="Groupe 7">
                <a:extLst>
                  <a:ext uri="{FF2B5EF4-FFF2-40B4-BE49-F238E27FC236}">
                    <a16:creationId xmlns:a16="http://schemas.microsoft.com/office/drawing/2014/main" id="{762E7502-C0A3-4796-8E2B-3061DE3B7C0B}"/>
                  </a:ext>
                </a:extLst>
              </p:cNvPr>
              <p:cNvGrpSpPr/>
              <p:nvPr/>
            </p:nvGrpSpPr>
            <p:grpSpPr>
              <a:xfrm>
                <a:off x="16249650" y="8124903"/>
                <a:ext cx="9156700" cy="6876181"/>
                <a:chOff x="16249650" y="8124903"/>
                <a:chExt cx="9156700" cy="6876181"/>
              </a:xfrm>
            </p:grpSpPr>
            <p:sp>
              <p:nvSpPr>
                <p:cNvPr id="14" name="Google Shape;57;p7">
                  <a:extLst>
                    <a:ext uri="{FF2B5EF4-FFF2-40B4-BE49-F238E27FC236}">
                      <a16:creationId xmlns:a16="http://schemas.microsoft.com/office/drawing/2014/main" id="{7950C217-D423-4AEA-AAED-D2238A861F6C}"/>
                    </a:ext>
                  </a:extLst>
                </p:cNvPr>
                <p:cNvSpPr txBox="1"/>
                <p:nvPr userDrawn="1"/>
              </p:nvSpPr>
              <p:spPr>
                <a:xfrm>
                  <a:off x="16249650" y="12264786"/>
                  <a:ext cx="9156700" cy="45719"/>
                </a:xfrm>
                <a:prstGeom prst="rect">
                  <a:avLst/>
                </a:prstGeom>
                <a:blipFill rotWithShape="1">
                  <a:blip r:embed="rId2">
                    <a:alphaModFix/>
                  </a:blip>
                  <a:stretch>
                    <a:fillRect/>
                  </a:stretch>
                </a:blipFill>
                <a:ln>
                  <a:noFill/>
                </a:ln>
                <a:effectLst>
                  <a:outerShdw blurRad="63500" dist="38100" dir="54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nvGrpSpPr>
                <p:cNvPr id="10" name="Groupe 9">
                  <a:extLst>
                    <a:ext uri="{FF2B5EF4-FFF2-40B4-BE49-F238E27FC236}">
                      <a16:creationId xmlns:a16="http://schemas.microsoft.com/office/drawing/2014/main" id="{6CF5578C-717D-4C9B-BD3A-3A0C8010AF36}"/>
                    </a:ext>
                  </a:extLst>
                </p:cNvPr>
                <p:cNvGrpSpPr/>
                <p:nvPr/>
              </p:nvGrpSpPr>
              <p:grpSpPr>
                <a:xfrm>
                  <a:off x="16249650" y="8124903"/>
                  <a:ext cx="9156698" cy="6876181"/>
                  <a:chOff x="16249650" y="8124903"/>
                  <a:chExt cx="9156698" cy="6876181"/>
                </a:xfrm>
              </p:grpSpPr>
              <p:pic>
                <p:nvPicPr>
                  <p:cNvPr id="12" name="Google Shape;54;p7" descr="Capture d’écran 2014-01-15 à 17.28.57.png">
                    <a:extLst>
                      <a:ext uri="{FF2B5EF4-FFF2-40B4-BE49-F238E27FC236}">
                        <a16:creationId xmlns:a16="http://schemas.microsoft.com/office/drawing/2014/main" id="{67C92372-E26B-4B43-895D-E976EBBCBC63}"/>
                      </a:ext>
                    </a:extLst>
                  </p:cNvPr>
                  <p:cNvPicPr preferRelativeResize="0"/>
                  <p:nvPr/>
                </p:nvPicPr>
                <p:blipFill rotWithShape="1">
                  <a:blip r:embed="rId3">
                    <a:alphaModFix/>
                  </a:blip>
                  <a:srcRect/>
                  <a:stretch/>
                </p:blipFill>
                <p:spPr>
                  <a:xfrm>
                    <a:off x="16249650" y="8124903"/>
                    <a:ext cx="9144000" cy="4140200"/>
                  </a:xfrm>
                  <a:prstGeom prst="rect">
                    <a:avLst/>
                  </a:prstGeom>
                  <a:noFill/>
                  <a:ln>
                    <a:noFill/>
                  </a:ln>
                </p:spPr>
              </p:pic>
              <p:sp>
                <p:nvSpPr>
                  <p:cNvPr id="13" name="Google Shape;60;p7">
                    <a:extLst>
                      <a:ext uri="{FF2B5EF4-FFF2-40B4-BE49-F238E27FC236}">
                        <a16:creationId xmlns:a16="http://schemas.microsoft.com/office/drawing/2014/main" id="{6B58A218-63D3-4009-8F5C-07E432D2097F}"/>
                      </a:ext>
                    </a:extLst>
                  </p:cNvPr>
                  <p:cNvSpPr txBox="1"/>
                  <p:nvPr/>
                </p:nvSpPr>
                <p:spPr>
                  <a:xfrm rot="5400000">
                    <a:off x="21616986" y="11211722"/>
                    <a:ext cx="6858000" cy="720724"/>
                  </a:xfrm>
                  <a:prstGeom prst="rect">
                    <a:avLst/>
                  </a:prstGeom>
                  <a:blipFill rotWithShape="1">
                    <a:blip r:embed="rId4">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grpSp>
          <p:pic>
            <p:nvPicPr>
              <p:cNvPr id="9" name="Google Shape;61;p7" descr="SCoT_2017detoure.pdf">
                <a:extLst>
                  <a:ext uri="{FF2B5EF4-FFF2-40B4-BE49-F238E27FC236}">
                    <a16:creationId xmlns:a16="http://schemas.microsoft.com/office/drawing/2014/main" id="{89970B7F-EB5C-4C40-B755-571CF3B0536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332596" y="8038330"/>
                <a:ext cx="3174207" cy="976312"/>
              </a:xfrm>
              <a:prstGeom prst="rect">
                <a:avLst/>
              </a:prstGeom>
              <a:noFill/>
              <a:ln>
                <a:noFill/>
              </a:ln>
            </p:spPr>
          </p:pic>
        </p:grpSp>
        <p:cxnSp>
          <p:nvCxnSpPr>
            <p:cNvPr id="15" name="Google Shape;59;p7">
              <a:extLst>
                <a:ext uri="{FF2B5EF4-FFF2-40B4-BE49-F238E27FC236}">
                  <a16:creationId xmlns:a16="http://schemas.microsoft.com/office/drawing/2014/main" id="{024A335F-2AEC-44A8-B8A9-9B44E3DC684D}"/>
                </a:ext>
              </a:extLst>
            </p:cNvPr>
            <p:cNvCxnSpPr/>
            <p:nvPr userDrawn="1"/>
          </p:nvCxnSpPr>
          <p:spPr>
            <a:xfrm>
              <a:off x="8001000" y="1473201"/>
              <a:ext cx="0" cy="2128837"/>
            </a:xfrm>
            <a:prstGeom prst="straightConnector1">
              <a:avLst/>
            </a:prstGeom>
            <a:noFill/>
            <a:ln w="19050" cap="flat" cmpd="sng">
              <a:solidFill>
                <a:srgbClr val="F2F2F2"/>
              </a:solidFill>
              <a:prstDash val="solid"/>
              <a:miter lim="800000"/>
              <a:headEnd type="none" w="med" len="med"/>
              <a:tailEnd type="none" w="med" len="med"/>
            </a:ln>
            <a:effectLst>
              <a:outerShdw blurRad="63500" dist="20000" dir="5400000">
                <a:srgbClr val="808080">
                  <a:alpha val="37647"/>
                </a:srgbClr>
              </a:outerShdw>
            </a:effectLst>
          </p:spPr>
        </p:cxnSp>
      </p:grpSp>
      <p:sp>
        <p:nvSpPr>
          <p:cNvPr id="2" name="Titre 1">
            <a:extLst>
              <a:ext uri="{FF2B5EF4-FFF2-40B4-BE49-F238E27FC236}">
                <a16:creationId xmlns:a16="http://schemas.microsoft.com/office/drawing/2014/main" id="{4EF31FD3-C6D4-4DEE-AC85-C44BA1AC98DC}"/>
              </a:ext>
            </a:extLst>
          </p:cNvPr>
          <p:cNvSpPr>
            <a:spLocks noGrp="1"/>
          </p:cNvSpPr>
          <p:nvPr>
            <p:ph type="ctrTitle"/>
          </p:nvPr>
        </p:nvSpPr>
        <p:spPr>
          <a:xfrm>
            <a:off x="1149351" y="1474269"/>
            <a:ext cx="6858000" cy="1236503"/>
          </a:xfrm>
        </p:spPr>
        <p:txBody>
          <a:bodyPr anchor="b"/>
          <a:lstStyle>
            <a:lvl1pPr algn="r">
              <a:defRPr sz="3600">
                <a:solidFill>
                  <a:schemeClr val="bg1"/>
                </a:solidFill>
                <a:latin typeface="+mn-lt"/>
              </a:defRPr>
            </a:lvl1pPr>
          </a:lstStyle>
          <a:p>
            <a:r>
              <a:rPr lang="fr-FR"/>
              <a:t>Modifiez le style du titre</a:t>
            </a:r>
          </a:p>
        </p:txBody>
      </p:sp>
      <p:sp>
        <p:nvSpPr>
          <p:cNvPr id="17" name="Espace réservé du contenu 16">
            <a:extLst>
              <a:ext uri="{FF2B5EF4-FFF2-40B4-BE49-F238E27FC236}">
                <a16:creationId xmlns:a16="http://schemas.microsoft.com/office/drawing/2014/main" id="{5EB4F02C-1966-4817-BFB5-350276EB1835}"/>
              </a:ext>
            </a:extLst>
          </p:cNvPr>
          <p:cNvSpPr>
            <a:spLocks noGrp="1"/>
          </p:cNvSpPr>
          <p:nvPr>
            <p:ph sz="quarter" idx="13"/>
          </p:nvPr>
        </p:nvSpPr>
        <p:spPr>
          <a:xfrm>
            <a:off x="2133601" y="4287232"/>
            <a:ext cx="6234112" cy="1932594"/>
          </a:xfrm>
        </p:spPr>
        <p:txBody>
          <a:bodyPr/>
          <a:lstStyle>
            <a:lvl1pPr marL="0" indent="0" algn="r">
              <a:buFontTx/>
              <a:buNone/>
              <a:defRPr b="1" u="sng"/>
            </a:lvl1pPr>
            <a:lvl2pPr algn="r">
              <a:defRPr/>
            </a:lvl2pPr>
            <a:lvl3pPr algn="r">
              <a:defRPr/>
            </a:lvl3pPr>
            <a:lvl4pPr algn="r">
              <a:defRPr/>
            </a:lvl4pPr>
            <a:lvl5pPr algn="r">
              <a:defRPr/>
            </a:lvl5pPr>
          </a:lstStyle>
          <a:p>
            <a:pPr lvl="0"/>
            <a:r>
              <a:rPr lang="fr-FR"/>
              <a:t>Cliquez pour modifier les styles du texte du masque</a:t>
            </a:r>
          </a:p>
          <a:p>
            <a:pPr lvl="1"/>
            <a:r>
              <a:rPr lang="fr-FR"/>
              <a:t>Deuxième niveau</a:t>
            </a:r>
          </a:p>
        </p:txBody>
      </p:sp>
      <p:sp>
        <p:nvSpPr>
          <p:cNvPr id="25" name="Espace réservé du contenu 24">
            <a:extLst>
              <a:ext uri="{FF2B5EF4-FFF2-40B4-BE49-F238E27FC236}">
                <a16:creationId xmlns:a16="http://schemas.microsoft.com/office/drawing/2014/main" id="{F80CDD9D-63D8-4C15-917C-B49590E8B110}"/>
              </a:ext>
            </a:extLst>
          </p:cNvPr>
          <p:cNvSpPr>
            <a:spLocks noGrp="1"/>
          </p:cNvSpPr>
          <p:nvPr>
            <p:ph sz="quarter" idx="14" hasCustomPrompt="1"/>
          </p:nvPr>
        </p:nvSpPr>
        <p:spPr>
          <a:xfrm>
            <a:off x="5184776" y="2830584"/>
            <a:ext cx="2822575" cy="746417"/>
          </a:xfrm>
        </p:spPr>
        <p:txBody>
          <a:bodyPr/>
          <a:lstStyle>
            <a:lvl1pPr marL="0" indent="0" algn="r">
              <a:buNone/>
              <a:defRPr>
                <a:solidFill>
                  <a:schemeClr val="bg1"/>
                </a:solidFill>
              </a:defRPr>
            </a:lvl1pPr>
          </a:lstStyle>
          <a:p>
            <a:pPr lvl="0"/>
            <a:r>
              <a:rPr lang="fr-FR"/>
              <a:t>Date </a:t>
            </a:r>
          </a:p>
          <a:p>
            <a:pPr lvl="0"/>
            <a:r>
              <a:rPr lang="fr-FR"/>
              <a:t>Lieu</a:t>
            </a:r>
          </a:p>
        </p:txBody>
      </p:sp>
    </p:spTree>
    <p:extLst>
      <p:ext uri="{BB962C8B-B14F-4D97-AF65-F5344CB8AC3E}">
        <p14:creationId xmlns:p14="http://schemas.microsoft.com/office/powerpoint/2010/main" val="268237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45AA12-23A9-4719-991B-7E6BEBE307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94C1003-E84D-4133-96BB-DFDCBCD7E07F}"/>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BED09AA-9F0F-4717-BF8C-8CFAC87E1FC0}"/>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C5AD525-DF6A-4385-978F-BB716A0871EC}"/>
              </a:ext>
            </a:extLst>
          </p:cNvPr>
          <p:cNvSpPr>
            <a:spLocks noGrp="1"/>
          </p:cNvSpPr>
          <p:nvPr>
            <p:ph type="dt" sz="half" idx="10"/>
          </p:nvPr>
        </p:nvSpPr>
        <p:spPr/>
        <p:txBody>
          <a:bodyPr/>
          <a:lstStyle/>
          <a:p>
            <a:fld id="{F320271B-9DB3-480D-BCA4-F86A31B021B2}" type="datetime1">
              <a:rPr lang="fr-FR" smtClean="0"/>
              <a:t>10/02/2025</a:t>
            </a:fld>
            <a:endParaRPr lang="fr-FR"/>
          </a:p>
        </p:txBody>
      </p:sp>
      <p:sp>
        <p:nvSpPr>
          <p:cNvPr id="6" name="Espace réservé du pied de page 5">
            <a:extLst>
              <a:ext uri="{FF2B5EF4-FFF2-40B4-BE49-F238E27FC236}">
                <a16:creationId xmlns:a16="http://schemas.microsoft.com/office/drawing/2014/main" id="{D92C48FC-09BC-4482-9CF1-3424CBAD99E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B2A0D8-D4DD-47AC-8B9C-6026E946DBD2}"/>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263040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874B7-92B3-434C-9102-81897ACBC773}"/>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23BC132-45E3-4056-82B7-ADA84C85D77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51AE77-8503-430B-B4CD-A455FBBC6C6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C3C7D6B-A712-43DF-A2DC-A6D8512F26A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D89A9B8-D583-41E2-99C2-804DD2204B1A}"/>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795385E-126C-41C7-A01C-BCC224202A55}"/>
              </a:ext>
            </a:extLst>
          </p:cNvPr>
          <p:cNvSpPr>
            <a:spLocks noGrp="1"/>
          </p:cNvSpPr>
          <p:nvPr>
            <p:ph type="dt" sz="half" idx="10"/>
          </p:nvPr>
        </p:nvSpPr>
        <p:spPr/>
        <p:txBody>
          <a:bodyPr/>
          <a:lstStyle/>
          <a:p>
            <a:fld id="{37B121F9-4CB5-48CD-ADC1-3F40A56D348A}" type="datetime1">
              <a:rPr lang="fr-FR" smtClean="0"/>
              <a:t>10/02/2025</a:t>
            </a:fld>
            <a:endParaRPr lang="fr-FR"/>
          </a:p>
        </p:txBody>
      </p:sp>
      <p:sp>
        <p:nvSpPr>
          <p:cNvPr id="8" name="Espace réservé du pied de page 7">
            <a:extLst>
              <a:ext uri="{FF2B5EF4-FFF2-40B4-BE49-F238E27FC236}">
                <a16:creationId xmlns:a16="http://schemas.microsoft.com/office/drawing/2014/main" id="{8AEE7AB5-6876-4CBB-A2F3-C7E1B0ABDDA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5359672-FA14-4005-AC85-5C9F72357AFB}"/>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366437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20065FA-B2D0-4623-A1A6-6172A40A4C4A}"/>
              </a:ext>
            </a:extLst>
          </p:cNvPr>
          <p:cNvSpPr>
            <a:spLocks noGrp="1"/>
          </p:cNvSpPr>
          <p:nvPr>
            <p:ph type="dt" sz="half" idx="10"/>
          </p:nvPr>
        </p:nvSpPr>
        <p:spPr/>
        <p:txBody>
          <a:bodyPr/>
          <a:lstStyle/>
          <a:p>
            <a:fld id="{98C430C9-EE1E-4C4A-A88D-467A9C2AE725}" type="datetime1">
              <a:rPr lang="fr-FR" smtClean="0"/>
              <a:t>10/02/2025</a:t>
            </a:fld>
            <a:endParaRPr lang="fr-FR"/>
          </a:p>
        </p:txBody>
      </p:sp>
      <p:sp>
        <p:nvSpPr>
          <p:cNvPr id="4" name="Espace réservé du pied de page 3">
            <a:extLst>
              <a:ext uri="{FF2B5EF4-FFF2-40B4-BE49-F238E27FC236}">
                <a16:creationId xmlns:a16="http://schemas.microsoft.com/office/drawing/2014/main" id="{91D675C1-EC59-4EEA-9916-DB9365E0FC4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62104EF-C5D2-4996-8E6A-FBBA667DE429}"/>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6" name="Espace réservé de la date 1">
            <a:extLst>
              <a:ext uri="{FF2B5EF4-FFF2-40B4-BE49-F238E27FC236}">
                <a16:creationId xmlns:a16="http://schemas.microsoft.com/office/drawing/2014/main" id="{E5BFA12D-43CD-422E-8B84-03B196000617}"/>
              </a:ext>
            </a:extLst>
          </p:cNvPr>
          <p:cNvSpPr txBox="1">
            <a:spLocks/>
          </p:cNvSpPr>
          <p:nvPr userDrawn="1"/>
        </p:nvSpPr>
        <p:spPr>
          <a:xfrm>
            <a:off x="628650" y="6356351"/>
            <a:ext cx="2057400" cy="365125"/>
          </a:xfrm>
          <a:prstGeom prst="rect">
            <a:avLst/>
          </a:prstGeom>
        </p:spPr>
        <p:txBody>
          <a:bodyPr vert="horz" lIns="91440" tIns="45720" rIns="91440" bIns="45720" rtlCol="0" anchor="ctr"/>
          <a:lstStyle>
            <a:defPPr>
              <a:defRPr lang="fr-F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52EE0C-8E4B-410E-ADC9-186366BB05F4}" type="datetimeFigureOut">
              <a:rPr lang="fr-FR" smtClean="0"/>
              <a:pPr/>
              <a:t>10/02/2025</a:t>
            </a:fld>
            <a:endParaRPr lang="fr-FR"/>
          </a:p>
        </p:txBody>
      </p:sp>
      <p:sp>
        <p:nvSpPr>
          <p:cNvPr id="7" name="Espace réservé du numéro de diapositive 3">
            <a:extLst>
              <a:ext uri="{FF2B5EF4-FFF2-40B4-BE49-F238E27FC236}">
                <a16:creationId xmlns:a16="http://schemas.microsoft.com/office/drawing/2014/main" id="{01081D74-864D-432C-B6EF-AE3B896F02B8}"/>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9DF981-C277-4BD7-B90D-03A39C1D235D}" type="slidenum">
              <a:rPr lang="fr-FR" smtClean="0"/>
              <a:pPr/>
              <a:t>‹N°›</a:t>
            </a:fld>
            <a:endParaRPr lang="fr-FR"/>
          </a:p>
        </p:txBody>
      </p:sp>
      <p:sp>
        <p:nvSpPr>
          <p:cNvPr id="8" name="Google Shape;314;p40">
            <a:extLst>
              <a:ext uri="{FF2B5EF4-FFF2-40B4-BE49-F238E27FC236}">
                <a16:creationId xmlns:a16="http://schemas.microsoft.com/office/drawing/2014/main" id="{7F09A5ED-BD96-43BB-BF8B-212060DBEE1F}"/>
              </a:ext>
            </a:extLst>
          </p:cNvPr>
          <p:cNvSpPr txBox="1"/>
          <p:nvPr userDrawn="1"/>
        </p:nvSpPr>
        <p:spPr>
          <a:xfrm rot="10800000" flipH="1">
            <a:off x="1" y="6767520"/>
            <a:ext cx="9144000" cy="90487"/>
          </a:xfrm>
          <a:prstGeom prst="rect">
            <a:avLst/>
          </a:prstGeom>
          <a:solidFill>
            <a:srgbClr val="134399"/>
          </a:solidFill>
          <a:ln w="9525" cap="flat" cmpd="sng">
            <a:solidFill>
              <a:srgbClr val="4A7EBB"/>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9" name="Google Shape;315;p40">
            <a:extLst>
              <a:ext uri="{FF2B5EF4-FFF2-40B4-BE49-F238E27FC236}">
                <a16:creationId xmlns:a16="http://schemas.microsoft.com/office/drawing/2014/main" id="{C4E10763-1D06-43AD-98AC-B7FC665FF2C6}"/>
              </a:ext>
            </a:extLst>
          </p:cNvPr>
          <p:cNvSpPr txBox="1"/>
          <p:nvPr userDrawn="1"/>
        </p:nvSpPr>
        <p:spPr>
          <a:xfrm>
            <a:off x="2143125" y="5558765"/>
            <a:ext cx="4826000" cy="1042287"/>
          </a:xfrm>
          <a:prstGeom prst="rect">
            <a:avLst/>
          </a:prstGeom>
          <a:noFill/>
          <a:ln>
            <a:noFill/>
          </a:ln>
        </p:spPr>
        <p:txBody>
          <a:bodyPr spcFirstLastPara="1" wrap="square" lIns="91425" tIns="45700" rIns="91425" bIns="45700" anchor="t" anchorCtr="0">
            <a:noAutofit/>
          </a:bodyPr>
          <a:lstStyle/>
          <a:p>
            <a:pPr algn="ctr">
              <a:buClr>
                <a:srgbClr val="404040"/>
              </a:buClr>
              <a:buSzPts val="1400"/>
            </a:pPr>
            <a:r>
              <a:rPr lang="en-US" sz="1200">
                <a:solidFill>
                  <a:srgbClr val="404040"/>
                </a:solidFill>
                <a:latin typeface="Helvetica Neue"/>
                <a:ea typeface="Helvetica Neue"/>
                <a:cs typeface="Helvetica Neue"/>
                <a:sym typeface="Helvetica Neue"/>
              </a:rPr>
              <a:t>44 avenue Marcelin Berthelot - 38100 Grenoble</a:t>
            </a:r>
            <a:endParaRPr sz="1600"/>
          </a:p>
          <a:p>
            <a:pPr algn="ctr">
              <a:buClr>
                <a:srgbClr val="404040"/>
              </a:buClr>
              <a:buSzPts val="1400"/>
            </a:pPr>
            <a:r>
              <a:rPr lang="en-US" sz="1200">
                <a:solidFill>
                  <a:srgbClr val="404040"/>
                </a:solidFill>
                <a:latin typeface="Helvetica Neue"/>
                <a:ea typeface="Helvetica Neue"/>
                <a:cs typeface="Helvetica Neue"/>
                <a:sym typeface="Helvetica Neue"/>
              </a:rPr>
              <a:t>Tél. 04 76 28 86 39</a:t>
            </a:r>
            <a:endParaRPr lang="fr-FR" sz="1600"/>
          </a:p>
          <a:p>
            <a:pPr algn="ctr">
              <a:buClr>
                <a:srgbClr val="404040"/>
              </a:buClr>
              <a:buSzPts val="1400"/>
            </a:pPr>
            <a:r>
              <a:rPr lang="fr-FR" sz="1200" i="1">
                <a:solidFill>
                  <a:srgbClr val="404040"/>
                </a:solidFill>
                <a:latin typeface="Helvetica Neue"/>
                <a:ea typeface="Helvetica Neue"/>
                <a:cs typeface="Helvetica Neue"/>
                <a:sym typeface="Helvetica Neue"/>
              </a:rPr>
              <a:t>epscot@scot-region-grenoble.org</a:t>
            </a:r>
            <a:endParaRPr lang="fr-FR" sz="1600"/>
          </a:p>
          <a:p>
            <a:pPr algn="ctr">
              <a:buClr>
                <a:srgbClr val="961B2E"/>
              </a:buClr>
              <a:buSzPts val="1600"/>
            </a:pPr>
            <a:r>
              <a:rPr lang="en-US" sz="1400" b="1">
                <a:solidFill>
                  <a:srgbClr val="961B2E"/>
                </a:solidFill>
                <a:latin typeface="Helvetica Neue"/>
                <a:ea typeface="Helvetica Neue"/>
                <a:cs typeface="Helvetica Neue"/>
                <a:sym typeface="Helvetica Neue"/>
              </a:rPr>
              <a:t>www.scot-region-grenoble.org</a:t>
            </a:r>
            <a:endParaRPr sz="1600"/>
          </a:p>
          <a:p>
            <a:endParaRPr sz="1400" b="1">
              <a:solidFill>
                <a:srgbClr val="961B2E"/>
              </a:solidFill>
              <a:latin typeface="Helvetica Neue"/>
              <a:ea typeface="Helvetica Neue"/>
              <a:cs typeface="Helvetica Neue"/>
              <a:sym typeface="Helvetica Neue"/>
            </a:endParaRPr>
          </a:p>
        </p:txBody>
      </p:sp>
      <p:pic>
        <p:nvPicPr>
          <p:cNvPr id="10" name="Image 9">
            <a:extLst>
              <a:ext uri="{FF2B5EF4-FFF2-40B4-BE49-F238E27FC236}">
                <a16:creationId xmlns:a16="http://schemas.microsoft.com/office/drawing/2014/main" id="{E06FA910-FF51-4600-8347-4B76BA80C1D1}"/>
              </a:ext>
            </a:extLst>
          </p:cNvPr>
          <p:cNvPicPr>
            <a:picLocks noChangeAspect="1"/>
          </p:cNvPicPr>
          <p:nvPr userDrawn="1"/>
        </p:nvPicPr>
        <p:blipFill>
          <a:blip r:embed="rId2"/>
          <a:stretch>
            <a:fillRect/>
          </a:stretch>
        </p:blipFill>
        <p:spPr>
          <a:xfrm>
            <a:off x="1672955" y="2060799"/>
            <a:ext cx="5766339" cy="1578733"/>
          </a:xfrm>
          <a:prstGeom prst="rect">
            <a:avLst/>
          </a:prstGeom>
        </p:spPr>
      </p:pic>
      <p:sp>
        <p:nvSpPr>
          <p:cNvPr id="11" name="Google Shape;10;p1">
            <a:extLst>
              <a:ext uri="{FF2B5EF4-FFF2-40B4-BE49-F238E27FC236}">
                <a16:creationId xmlns:a16="http://schemas.microsoft.com/office/drawing/2014/main" id="{1E23AD80-8F37-4025-AA4A-CC06998C43F2}"/>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2" name="Google Shape;11;p1" descr="Logo">
            <a:extLst>
              <a:ext uri="{FF2B5EF4-FFF2-40B4-BE49-F238E27FC236}">
                <a16:creationId xmlns:a16="http://schemas.microsoft.com/office/drawing/2014/main" id="{3912A06C-EB13-40C0-8438-DE75990E6E1D}"/>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13" name="Google Shape;12;p1">
            <a:extLst>
              <a:ext uri="{FF2B5EF4-FFF2-40B4-BE49-F238E27FC236}">
                <a16:creationId xmlns:a16="http://schemas.microsoft.com/office/drawing/2014/main" id="{B63B379C-948E-4D8B-9AEC-D871BD8ACAC3}"/>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6" name="Espace réservé du texte 15">
            <a:extLst>
              <a:ext uri="{FF2B5EF4-FFF2-40B4-BE49-F238E27FC236}">
                <a16:creationId xmlns:a16="http://schemas.microsoft.com/office/drawing/2014/main" id="{8566D6C7-5560-4635-BF3B-898CB30A17E9}"/>
              </a:ext>
            </a:extLst>
          </p:cNvPr>
          <p:cNvSpPr>
            <a:spLocks noGrp="1"/>
          </p:cNvSpPr>
          <p:nvPr>
            <p:ph type="body" sz="quarter" idx="13"/>
          </p:nvPr>
        </p:nvSpPr>
        <p:spPr>
          <a:xfrm>
            <a:off x="6457950" y="0"/>
            <a:ext cx="1655763" cy="365125"/>
          </a:xfrm>
        </p:spPr>
        <p:txBody>
          <a:bodyPr>
            <a:noAutofit/>
          </a:bodyPr>
          <a:lstStyle>
            <a:lvl1pPr marL="0" indent="0">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fr-FR"/>
              <a:t>Cliquez pour modifier les styles du texte du masque</a:t>
            </a:r>
          </a:p>
        </p:txBody>
      </p:sp>
    </p:spTree>
    <p:extLst>
      <p:ext uri="{BB962C8B-B14F-4D97-AF65-F5344CB8AC3E}">
        <p14:creationId xmlns:p14="http://schemas.microsoft.com/office/powerpoint/2010/main" val="2919203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7DFC6EB-EE19-4C03-AEC1-6CBD65B049DD}"/>
              </a:ext>
            </a:extLst>
          </p:cNvPr>
          <p:cNvSpPr>
            <a:spLocks noGrp="1"/>
          </p:cNvSpPr>
          <p:nvPr>
            <p:ph type="dt" sz="half" idx="10"/>
          </p:nvPr>
        </p:nvSpPr>
        <p:spPr/>
        <p:txBody>
          <a:bodyPr/>
          <a:lstStyle/>
          <a:p>
            <a:fld id="{DBB943F3-EFA4-491F-898A-124BEBAD7C90}" type="datetime1">
              <a:rPr lang="fr-FR" smtClean="0"/>
              <a:t>10/02/2025</a:t>
            </a:fld>
            <a:endParaRPr lang="fr-FR"/>
          </a:p>
        </p:txBody>
      </p:sp>
      <p:sp>
        <p:nvSpPr>
          <p:cNvPr id="5" name="Espace réservé du pied de page 4">
            <a:extLst>
              <a:ext uri="{FF2B5EF4-FFF2-40B4-BE49-F238E27FC236}">
                <a16:creationId xmlns:a16="http://schemas.microsoft.com/office/drawing/2014/main" id="{E068EB42-F39B-4F84-AAD3-8F93BC88A1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A88F61-C144-4467-98C1-CDF66C2F7D2A}"/>
              </a:ext>
            </a:extLst>
          </p:cNvPr>
          <p:cNvSpPr>
            <a:spLocks noGrp="1"/>
          </p:cNvSpPr>
          <p:nvPr>
            <p:ph type="sldNum" sz="quarter" idx="12"/>
          </p:nvPr>
        </p:nvSpPr>
        <p:spPr/>
        <p:txBody>
          <a:bodyPr/>
          <a:lstStyle/>
          <a:p>
            <a:fld id="{4C9DF981-C277-4BD7-B90D-03A39C1D235D}" type="slidenum">
              <a:rPr lang="fr-FR" smtClean="0"/>
              <a:t>‹N°›</a:t>
            </a:fld>
            <a:endParaRPr lang="fr-FR"/>
          </a:p>
        </p:txBody>
      </p:sp>
      <p:grpSp>
        <p:nvGrpSpPr>
          <p:cNvPr id="16" name="Groupe 15">
            <a:extLst>
              <a:ext uri="{FF2B5EF4-FFF2-40B4-BE49-F238E27FC236}">
                <a16:creationId xmlns:a16="http://schemas.microsoft.com/office/drawing/2014/main" id="{19F25521-F62C-4DE7-B7F0-464C3AC4F43B}"/>
              </a:ext>
            </a:extLst>
          </p:cNvPr>
          <p:cNvGrpSpPr/>
          <p:nvPr userDrawn="1"/>
        </p:nvGrpSpPr>
        <p:grpSpPr>
          <a:xfrm>
            <a:off x="-12700" y="-104755"/>
            <a:ext cx="9156700" cy="6962755"/>
            <a:chOff x="-12700" y="-104755"/>
            <a:chExt cx="9156700" cy="6962755"/>
          </a:xfrm>
        </p:grpSpPr>
        <p:grpSp>
          <p:nvGrpSpPr>
            <p:cNvPr id="7" name="Groupe 6">
              <a:extLst>
                <a:ext uri="{FF2B5EF4-FFF2-40B4-BE49-F238E27FC236}">
                  <a16:creationId xmlns:a16="http://schemas.microsoft.com/office/drawing/2014/main" id="{A1390E81-CA55-4DC1-B64B-92844BE76D1E}"/>
                </a:ext>
              </a:extLst>
            </p:cNvPr>
            <p:cNvGrpSpPr/>
            <p:nvPr userDrawn="1"/>
          </p:nvGrpSpPr>
          <p:grpSpPr>
            <a:xfrm>
              <a:off x="-12700" y="-104755"/>
              <a:ext cx="9156700" cy="6962755"/>
              <a:chOff x="16249650" y="8038330"/>
              <a:chExt cx="9156700" cy="6962754"/>
            </a:xfrm>
          </p:grpSpPr>
          <p:grpSp>
            <p:nvGrpSpPr>
              <p:cNvPr id="8" name="Groupe 7">
                <a:extLst>
                  <a:ext uri="{FF2B5EF4-FFF2-40B4-BE49-F238E27FC236}">
                    <a16:creationId xmlns:a16="http://schemas.microsoft.com/office/drawing/2014/main" id="{762E7502-C0A3-4796-8E2B-3061DE3B7C0B}"/>
                  </a:ext>
                </a:extLst>
              </p:cNvPr>
              <p:cNvGrpSpPr/>
              <p:nvPr/>
            </p:nvGrpSpPr>
            <p:grpSpPr>
              <a:xfrm>
                <a:off x="16249650" y="8124903"/>
                <a:ext cx="9156700" cy="6876181"/>
                <a:chOff x="16249650" y="8124903"/>
                <a:chExt cx="9156700" cy="6876181"/>
              </a:xfrm>
            </p:grpSpPr>
            <p:sp>
              <p:nvSpPr>
                <p:cNvPr id="14" name="Google Shape;57;p7">
                  <a:extLst>
                    <a:ext uri="{FF2B5EF4-FFF2-40B4-BE49-F238E27FC236}">
                      <a16:creationId xmlns:a16="http://schemas.microsoft.com/office/drawing/2014/main" id="{7950C217-D423-4AEA-AAED-D2238A861F6C}"/>
                    </a:ext>
                  </a:extLst>
                </p:cNvPr>
                <p:cNvSpPr txBox="1"/>
                <p:nvPr userDrawn="1"/>
              </p:nvSpPr>
              <p:spPr>
                <a:xfrm>
                  <a:off x="16249650" y="12264786"/>
                  <a:ext cx="9156700" cy="45719"/>
                </a:xfrm>
                <a:prstGeom prst="rect">
                  <a:avLst/>
                </a:prstGeom>
                <a:blipFill rotWithShape="1">
                  <a:blip r:embed="rId2">
                    <a:alphaModFix/>
                  </a:blip>
                  <a:stretch>
                    <a:fillRect/>
                  </a:stretch>
                </a:blipFill>
                <a:ln>
                  <a:noFill/>
                </a:ln>
                <a:effectLst>
                  <a:outerShdw blurRad="63500" dist="38100" dir="54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nvGrpSpPr>
                <p:cNvPr id="10" name="Groupe 9">
                  <a:extLst>
                    <a:ext uri="{FF2B5EF4-FFF2-40B4-BE49-F238E27FC236}">
                      <a16:creationId xmlns:a16="http://schemas.microsoft.com/office/drawing/2014/main" id="{6CF5578C-717D-4C9B-BD3A-3A0C8010AF36}"/>
                    </a:ext>
                  </a:extLst>
                </p:cNvPr>
                <p:cNvGrpSpPr/>
                <p:nvPr/>
              </p:nvGrpSpPr>
              <p:grpSpPr>
                <a:xfrm>
                  <a:off x="16249650" y="8124903"/>
                  <a:ext cx="9156698" cy="6876181"/>
                  <a:chOff x="16249650" y="8124903"/>
                  <a:chExt cx="9156698" cy="6876181"/>
                </a:xfrm>
              </p:grpSpPr>
              <p:pic>
                <p:nvPicPr>
                  <p:cNvPr id="12" name="Google Shape;54;p7" descr="Capture d’écran 2014-01-15 à 17.28.57.png">
                    <a:extLst>
                      <a:ext uri="{FF2B5EF4-FFF2-40B4-BE49-F238E27FC236}">
                        <a16:creationId xmlns:a16="http://schemas.microsoft.com/office/drawing/2014/main" id="{67C92372-E26B-4B43-895D-E976EBBCBC63}"/>
                      </a:ext>
                    </a:extLst>
                  </p:cNvPr>
                  <p:cNvPicPr preferRelativeResize="0"/>
                  <p:nvPr/>
                </p:nvPicPr>
                <p:blipFill rotWithShape="1">
                  <a:blip r:embed="rId3">
                    <a:alphaModFix/>
                  </a:blip>
                  <a:srcRect/>
                  <a:stretch/>
                </p:blipFill>
                <p:spPr>
                  <a:xfrm>
                    <a:off x="16249650" y="8124903"/>
                    <a:ext cx="9144000" cy="4140200"/>
                  </a:xfrm>
                  <a:prstGeom prst="rect">
                    <a:avLst/>
                  </a:prstGeom>
                  <a:noFill/>
                  <a:ln>
                    <a:noFill/>
                  </a:ln>
                </p:spPr>
              </p:pic>
              <p:sp>
                <p:nvSpPr>
                  <p:cNvPr id="13" name="Google Shape;60;p7">
                    <a:extLst>
                      <a:ext uri="{FF2B5EF4-FFF2-40B4-BE49-F238E27FC236}">
                        <a16:creationId xmlns:a16="http://schemas.microsoft.com/office/drawing/2014/main" id="{6B58A218-63D3-4009-8F5C-07E432D2097F}"/>
                      </a:ext>
                    </a:extLst>
                  </p:cNvPr>
                  <p:cNvSpPr txBox="1"/>
                  <p:nvPr/>
                </p:nvSpPr>
                <p:spPr>
                  <a:xfrm rot="5400000">
                    <a:off x="21616986" y="11211722"/>
                    <a:ext cx="6858000" cy="720724"/>
                  </a:xfrm>
                  <a:prstGeom prst="rect">
                    <a:avLst/>
                  </a:prstGeom>
                  <a:blipFill rotWithShape="1">
                    <a:blip r:embed="rId4">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grpSp>
          <p:pic>
            <p:nvPicPr>
              <p:cNvPr id="9" name="Google Shape;61;p7" descr="SCoT_2017detoure.pdf">
                <a:extLst>
                  <a:ext uri="{FF2B5EF4-FFF2-40B4-BE49-F238E27FC236}">
                    <a16:creationId xmlns:a16="http://schemas.microsoft.com/office/drawing/2014/main" id="{89970B7F-EB5C-4C40-B755-571CF3B0536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332596" y="8038330"/>
                <a:ext cx="3174207" cy="976312"/>
              </a:xfrm>
              <a:prstGeom prst="rect">
                <a:avLst/>
              </a:prstGeom>
              <a:noFill/>
              <a:ln>
                <a:noFill/>
              </a:ln>
            </p:spPr>
          </p:pic>
        </p:grpSp>
        <p:cxnSp>
          <p:nvCxnSpPr>
            <p:cNvPr id="15" name="Google Shape;59;p7">
              <a:extLst>
                <a:ext uri="{FF2B5EF4-FFF2-40B4-BE49-F238E27FC236}">
                  <a16:creationId xmlns:a16="http://schemas.microsoft.com/office/drawing/2014/main" id="{024A335F-2AEC-44A8-B8A9-9B44E3DC684D}"/>
                </a:ext>
              </a:extLst>
            </p:cNvPr>
            <p:cNvCxnSpPr/>
            <p:nvPr userDrawn="1"/>
          </p:nvCxnSpPr>
          <p:spPr>
            <a:xfrm>
              <a:off x="8001000" y="1473201"/>
              <a:ext cx="0" cy="2128837"/>
            </a:xfrm>
            <a:prstGeom prst="straightConnector1">
              <a:avLst/>
            </a:prstGeom>
            <a:noFill/>
            <a:ln w="19050" cap="flat" cmpd="sng">
              <a:solidFill>
                <a:srgbClr val="F2F2F2"/>
              </a:solidFill>
              <a:prstDash val="solid"/>
              <a:miter lim="800000"/>
              <a:headEnd type="none" w="med" len="med"/>
              <a:tailEnd type="none" w="med" len="med"/>
            </a:ln>
            <a:effectLst>
              <a:outerShdw blurRad="63500" dist="20000" dir="5400000">
                <a:srgbClr val="808080">
                  <a:alpha val="37647"/>
                </a:srgbClr>
              </a:outerShdw>
            </a:effectLst>
          </p:spPr>
        </p:cxnSp>
      </p:grpSp>
      <p:sp>
        <p:nvSpPr>
          <p:cNvPr id="2" name="Titre 1">
            <a:extLst>
              <a:ext uri="{FF2B5EF4-FFF2-40B4-BE49-F238E27FC236}">
                <a16:creationId xmlns:a16="http://schemas.microsoft.com/office/drawing/2014/main" id="{4EF31FD3-C6D4-4DEE-AC85-C44BA1AC98DC}"/>
              </a:ext>
            </a:extLst>
          </p:cNvPr>
          <p:cNvSpPr>
            <a:spLocks noGrp="1"/>
          </p:cNvSpPr>
          <p:nvPr>
            <p:ph type="ctrTitle"/>
          </p:nvPr>
        </p:nvSpPr>
        <p:spPr>
          <a:xfrm>
            <a:off x="1149351" y="1474269"/>
            <a:ext cx="6858000" cy="1236503"/>
          </a:xfrm>
        </p:spPr>
        <p:txBody>
          <a:bodyPr anchor="b"/>
          <a:lstStyle>
            <a:lvl1pPr algn="r">
              <a:defRPr sz="3600">
                <a:solidFill>
                  <a:schemeClr val="bg1"/>
                </a:solidFill>
                <a:latin typeface="Monda"/>
              </a:defRPr>
            </a:lvl1pPr>
          </a:lstStyle>
          <a:p>
            <a:r>
              <a:rPr lang="fr-FR"/>
              <a:t>Modifiez le style du titre</a:t>
            </a:r>
          </a:p>
        </p:txBody>
      </p:sp>
      <p:sp>
        <p:nvSpPr>
          <p:cNvPr id="17" name="Espace réservé du contenu 16">
            <a:extLst>
              <a:ext uri="{FF2B5EF4-FFF2-40B4-BE49-F238E27FC236}">
                <a16:creationId xmlns:a16="http://schemas.microsoft.com/office/drawing/2014/main" id="{5EB4F02C-1966-4817-BFB5-350276EB1835}"/>
              </a:ext>
            </a:extLst>
          </p:cNvPr>
          <p:cNvSpPr>
            <a:spLocks noGrp="1"/>
          </p:cNvSpPr>
          <p:nvPr>
            <p:ph sz="quarter" idx="13"/>
          </p:nvPr>
        </p:nvSpPr>
        <p:spPr>
          <a:xfrm>
            <a:off x="2133601" y="4287232"/>
            <a:ext cx="6234112" cy="1932594"/>
          </a:xfrm>
        </p:spPr>
        <p:txBody>
          <a:bodyPr/>
          <a:lstStyle>
            <a:lvl1pPr marL="0" indent="0" algn="r">
              <a:buFontTx/>
              <a:buNone/>
              <a:defRPr b="1" u="sng"/>
            </a:lvl1pPr>
            <a:lvl2pPr algn="r">
              <a:defRPr/>
            </a:lvl2pPr>
            <a:lvl3pPr algn="r">
              <a:defRPr/>
            </a:lvl3pPr>
            <a:lvl4pPr algn="r">
              <a:defRPr/>
            </a:lvl4pPr>
            <a:lvl5pPr algn="r">
              <a:defRPr/>
            </a:lvl5pPr>
          </a:lstStyle>
          <a:p>
            <a:pPr lvl="0"/>
            <a:r>
              <a:rPr lang="fr-FR"/>
              <a:t>Cliquez pour modifier les styles du texte du masque</a:t>
            </a:r>
          </a:p>
          <a:p>
            <a:pPr lvl="1"/>
            <a:r>
              <a:rPr lang="fr-FR"/>
              <a:t>Deuxième niveau</a:t>
            </a:r>
          </a:p>
        </p:txBody>
      </p:sp>
      <p:sp>
        <p:nvSpPr>
          <p:cNvPr id="25" name="Espace réservé du contenu 24">
            <a:extLst>
              <a:ext uri="{FF2B5EF4-FFF2-40B4-BE49-F238E27FC236}">
                <a16:creationId xmlns:a16="http://schemas.microsoft.com/office/drawing/2014/main" id="{F80CDD9D-63D8-4C15-917C-B49590E8B110}"/>
              </a:ext>
            </a:extLst>
          </p:cNvPr>
          <p:cNvSpPr>
            <a:spLocks noGrp="1"/>
          </p:cNvSpPr>
          <p:nvPr>
            <p:ph sz="quarter" idx="14" hasCustomPrompt="1"/>
          </p:nvPr>
        </p:nvSpPr>
        <p:spPr>
          <a:xfrm>
            <a:off x="5184776" y="2830584"/>
            <a:ext cx="2822575" cy="746417"/>
          </a:xfrm>
        </p:spPr>
        <p:txBody>
          <a:bodyPr/>
          <a:lstStyle>
            <a:lvl1pPr marL="0" indent="0" algn="r">
              <a:buNone/>
              <a:defRPr>
                <a:solidFill>
                  <a:schemeClr val="bg1"/>
                </a:solidFill>
              </a:defRPr>
            </a:lvl1pPr>
          </a:lstStyle>
          <a:p>
            <a:pPr lvl="0"/>
            <a:r>
              <a:rPr lang="fr-FR"/>
              <a:t>Date </a:t>
            </a:r>
          </a:p>
          <a:p>
            <a:pPr lvl="0"/>
            <a:r>
              <a:rPr lang="fr-FR"/>
              <a:t>Lieu</a:t>
            </a:r>
          </a:p>
        </p:txBody>
      </p:sp>
    </p:spTree>
    <p:extLst>
      <p:ext uri="{BB962C8B-B14F-4D97-AF65-F5344CB8AC3E}">
        <p14:creationId xmlns:p14="http://schemas.microsoft.com/office/powerpoint/2010/main" val="1436325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11" name="Google Shape;254;p32">
            <a:extLst>
              <a:ext uri="{FF2B5EF4-FFF2-40B4-BE49-F238E27FC236}">
                <a16:creationId xmlns:a16="http://schemas.microsoft.com/office/drawing/2014/main" id="{72325B26-8237-4BBA-8113-4528CC55EC6B}"/>
              </a:ext>
              <a:ext uri="{C183D7F6-B498-43B3-948B-1728B52AA6E4}">
                <adec:decorative xmlns:adec="http://schemas.microsoft.com/office/drawing/2017/decorative" val="1"/>
              </a:ext>
            </a:extLst>
          </p:cNvPr>
          <p:cNvSpPr txBox="1"/>
          <p:nvPr userDrawn="1"/>
        </p:nvSpPr>
        <p:spPr>
          <a:xfrm>
            <a:off x="0" y="1872369"/>
            <a:ext cx="6705600" cy="2446800"/>
          </a:xfrm>
          <a:prstGeom prst="rect">
            <a:avLst/>
          </a:prstGeom>
          <a:blipFill rotWithShape="1">
            <a:blip r:embed="rId2">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pPr>
              <a:buClr>
                <a:srgbClr val="FFFFFF"/>
              </a:buClr>
              <a:buSzPts val="3200"/>
            </a:pPr>
            <a:endParaRPr lang="fr-FR" sz="3600">
              <a:solidFill>
                <a:srgbClr val="FFFFFF"/>
              </a:solidFill>
              <a:latin typeface="Calibri"/>
              <a:ea typeface="Calibri"/>
              <a:cs typeface="Calibri"/>
              <a:sym typeface="Calibri"/>
            </a:endParaRPr>
          </a:p>
          <a:p>
            <a:pPr>
              <a:buClr>
                <a:srgbClr val="FFFFFF"/>
              </a:buClr>
              <a:buSzPts val="3200"/>
            </a:pPr>
            <a:endParaRPr sz="3600">
              <a:solidFill>
                <a:srgbClr val="FFFFFF"/>
              </a:solidFill>
              <a:latin typeface="Calibri"/>
              <a:ea typeface="Calibri"/>
              <a:cs typeface="Calibri"/>
              <a:sym typeface="Calibri"/>
            </a:endParaRPr>
          </a:p>
        </p:txBody>
      </p:sp>
      <p:sp>
        <p:nvSpPr>
          <p:cNvPr id="2" name="Titre 1">
            <a:extLst>
              <a:ext uri="{FF2B5EF4-FFF2-40B4-BE49-F238E27FC236}">
                <a16:creationId xmlns:a16="http://schemas.microsoft.com/office/drawing/2014/main" id="{7FF7024E-8DC3-4C9D-A93B-DFE4CF1328AD}"/>
              </a:ext>
            </a:extLst>
          </p:cNvPr>
          <p:cNvSpPr>
            <a:spLocks noGrp="1"/>
          </p:cNvSpPr>
          <p:nvPr>
            <p:ph type="title"/>
          </p:nvPr>
        </p:nvSpPr>
        <p:spPr>
          <a:xfrm>
            <a:off x="0" y="1872370"/>
            <a:ext cx="6705600" cy="2446800"/>
          </a:xfrm>
        </p:spPr>
        <p:txBody>
          <a:bodyPr anchor="ctr" anchorCtr="0"/>
          <a:lstStyle>
            <a:lvl1pPr>
              <a:defRPr sz="450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8E77574C-DBB6-4CDF-98C2-CB4940B31C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FE878BF-2EF5-4003-9801-BCC555810277}"/>
              </a:ext>
            </a:extLst>
          </p:cNvPr>
          <p:cNvSpPr>
            <a:spLocks noGrp="1"/>
          </p:cNvSpPr>
          <p:nvPr>
            <p:ph type="dt" sz="half" idx="10"/>
          </p:nvPr>
        </p:nvSpPr>
        <p:spPr/>
        <p:txBody>
          <a:bodyPr/>
          <a:lstStyle/>
          <a:p>
            <a:fld id="{2AB48FB0-E021-49A0-B568-C37ECD3376B0}" type="datetime1">
              <a:rPr lang="fr-FR" smtClean="0"/>
              <a:t>10/02/2025</a:t>
            </a:fld>
            <a:endParaRPr lang="fr-FR"/>
          </a:p>
        </p:txBody>
      </p:sp>
      <p:sp>
        <p:nvSpPr>
          <p:cNvPr id="5" name="Espace réservé du pied de page 4">
            <a:extLst>
              <a:ext uri="{FF2B5EF4-FFF2-40B4-BE49-F238E27FC236}">
                <a16:creationId xmlns:a16="http://schemas.microsoft.com/office/drawing/2014/main" id="{D742AE6F-E9AE-4476-A584-4DF7ABEB0A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49CFA6-6363-4565-B64D-727AF35DD4C1}"/>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Google Shape;10;p1">
            <a:extLst>
              <a:ext uri="{FF2B5EF4-FFF2-40B4-BE49-F238E27FC236}">
                <a16:creationId xmlns:a16="http://schemas.microsoft.com/office/drawing/2014/main" id="{5E2E0D81-643D-4749-9825-BE825855FF5E}"/>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8" name="Google Shape;11;p1" descr="Logo">
            <a:extLst>
              <a:ext uri="{FF2B5EF4-FFF2-40B4-BE49-F238E27FC236}">
                <a16:creationId xmlns:a16="http://schemas.microsoft.com/office/drawing/2014/main" id="{CF01F666-1EC4-4B3B-BE75-787CC1A6BF13}"/>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9" name="Google Shape;12;p1">
            <a:extLst>
              <a:ext uri="{FF2B5EF4-FFF2-40B4-BE49-F238E27FC236}">
                <a16:creationId xmlns:a16="http://schemas.microsoft.com/office/drawing/2014/main" id="{799FB657-F6CF-424B-9C64-FF37504C06A2}"/>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3" name="Espace réservé du texte 12">
            <a:extLst>
              <a:ext uri="{FF2B5EF4-FFF2-40B4-BE49-F238E27FC236}">
                <a16:creationId xmlns:a16="http://schemas.microsoft.com/office/drawing/2014/main" id="{3D2D84B5-BAF3-42EA-8379-9C2A8B67D4A9}"/>
              </a:ext>
            </a:extLst>
          </p:cNvPr>
          <p:cNvSpPr>
            <a:spLocks noGrp="1"/>
          </p:cNvSpPr>
          <p:nvPr>
            <p:ph type="body" sz="quarter" idx="13" hasCustomPrompt="1"/>
          </p:nvPr>
        </p:nvSpPr>
        <p:spPr>
          <a:xfrm>
            <a:off x="5727699" y="-1272"/>
            <a:ext cx="2411413" cy="290512"/>
          </a:xfrm>
        </p:spPr>
        <p:txBody>
          <a:bodyPr anchor="ctr">
            <a:noAutofit/>
          </a:bodyPr>
          <a:lstStyle>
            <a:lvl1pPr marL="0" indent="0" algn="ctr">
              <a:buNone/>
              <a:defRPr sz="1050"/>
            </a:lvl1pPr>
            <a:lvl2pPr>
              <a:defRPr sz="1200"/>
            </a:lvl2pPr>
            <a:lvl3pPr>
              <a:defRPr sz="1200"/>
            </a:lvl3pPr>
            <a:lvl4pPr>
              <a:defRPr sz="1200"/>
            </a:lvl4pPr>
            <a:lvl5pPr>
              <a:defRPr sz="1200"/>
            </a:lvl5pPr>
          </a:lstStyle>
          <a:p>
            <a:r>
              <a:rPr lang="fr-FR"/>
              <a:t>GPS du 2 février 2024</a:t>
            </a:r>
          </a:p>
        </p:txBody>
      </p:sp>
    </p:spTree>
    <p:extLst>
      <p:ext uri="{BB962C8B-B14F-4D97-AF65-F5344CB8AC3E}">
        <p14:creationId xmlns:p14="http://schemas.microsoft.com/office/powerpoint/2010/main" val="330772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E186B-7F38-40A9-BF21-7AB7BFC78BB7}"/>
              </a:ext>
            </a:extLst>
          </p:cNvPr>
          <p:cNvSpPr>
            <a:spLocks noGrp="1"/>
          </p:cNvSpPr>
          <p:nvPr>
            <p:ph type="title"/>
          </p:nvPr>
        </p:nvSpPr>
        <p:spPr>
          <a:xfrm>
            <a:off x="395994" y="523035"/>
            <a:ext cx="7886700" cy="504872"/>
          </a:xfrm>
        </p:spPr>
        <p:txBody>
          <a:bodyPr>
            <a:noAutofit/>
          </a:bodyPr>
          <a:lstStyle>
            <a:lvl1pPr>
              <a:defRPr sz="2000" b="1">
                <a:solidFill>
                  <a:srgbClr val="961B2E"/>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fld id="{2373F375-F3B0-4E67-9D73-F73A28085456}" type="datetime1">
              <a:rPr lang="fr-FR" smtClean="0"/>
              <a:t>10/02/2025</a:t>
            </a:fld>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Google Shape;10;p1">
            <a:extLst>
              <a:ext uri="{FF2B5EF4-FFF2-40B4-BE49-F238E27FC236}">
                <a16:creationId xmlns:a16="http://schemas.microsoft.com/office/drawing/2014/main" id="{7660CC7C-F812-43B1-BE3E-008FBCDB2E19}"/>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8" name="Google Shape;11;p1" descr="Logo">
            <a:extLst>
              <a:ext uri="{FF2B5EF4-FFF2-40B4-BE49-F238E27FC236}">
                <a16:creationId xmlns:a16="http://schemas.microsoft.com/office/drawing/2014/main" id="{B9409394-4B6E-409A-8775-E84B542DF832}"/>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9" name="Google Shape;12;p1">
            <a:extLst>
              <a:ext uri="{FF2B5EF4-FFF2-40B4-BE49-F238E27FC236}">
                <a16:creationId xmlns:a16="http://schemas.microsoft.com/office/drawing/2014/main" id="{2FD833FE-C9B4-410C-B8A7-CB34C9BCB88A}"/>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1" name="Google Shape;308;p39">
            <a:extLst>
              <a:ext uri="{FF2B5EF4-FFF2-40B4-BE49-F238E27FC236}">
                <a16:creationId xmlns:a16="http://schemas.microsoft.com/office/drawing/2014/main" id="{57AD135F-FCF1-46FE-8B2F-BA898FE49ECB}"/>
              </a:ext>
            </a:extLst>
          </p:cNvPr>
          <p:cNvSpPr txBox="1"/>
          <p:nvPr userDrawn="1"/>
        </p:nvSpPr>
        <p:spPr>
          <a:xfrm>
            <a:off x="0" y="712798"/>
            <a:ext cx="368400" cy="157200"/>
          </a:xfrm>
          <a:prstGeom prst="rect">
            <a:avLst/>
          </a:prstGeom>
          <a:solidFill>
            <a:srgbClr val="134399"/>
          </a:solidFill>
          <a:ln>
            <a:noFill/>
          </a:ln>
          <a:effectLst>
            <a:outerShdw blurRad="63500" dist="23000" dir="5400000">
              <a:srgbClr val="808080">
                <a:alpha val="34900"/>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2" name="Espace réservé du texte 12">
            <a:extLst>
              <a:ext uri="{FF2B5EF4-FFF2-40B4-BE49-F238E27FC236}">
                <a16:creationId xmlns:a16="http://schemas.microsoft.com/office/drawing/2014/main" id="{A69C66AF-2E58-4B05-91EF-64568CD39102}"/>
              </a:ext>
            </a:extLst>
          </p:cNvPr>
          <p:cNvSpPr>
            <a:spLocks noGrp="1"/>
          </p:cNvSpPr>
          <p:nvPr>
            <p:ph type="body" sz="quarter" idx="13" hasCustomPrompt="1"/>
          </p:nvPr>
        </p:nvSpPr>
        <p:spPr>
          <a:xfrm>
            <a:off x="6457950" y="25318"/>
            <a:ext cx="1655762" cy="290512"/>
          </a:xfrm>
        </p:spPr>
        <p:txBody>
          <a:bodyPr anchor="ctr">
            <a:noAutofit/>
          </a:bodyPr>
          <a:lstStyle>
            <a:lvl1pPr marL="0" indent="0" algn="ctr">
              <a:buNone/>
              <a:defRPr sz="1050"/>
            </a:lvl1pPr>
            <a:lvl2pPr>
              <a:defRPr sz="1200"/>
            </a:lvl2pPr>
            <a:lvl3pPr>
              <a:defRPr sz="1200"/>
            </a:lvl3pPr>
            <a:lvl4pPr>
              <a:defRPr sz="1200"/>
            </a:lvl4pPr>
            <a:lvl5pPr>
              <a:defRPr sz="1200"/>
            </a:lvl5pPr>
          </a:lstStyle>
          <a:p>
            <a:r>
              <a:rPr lang="fr-FR"/>
              <a:t>GPS du 2 février 2024</a:t>
            </a:r>
          </a:p>
        </p:txBody>
      </p:sp>
    </p:spTree>
    <p:extLst>
      <p:ext uri="{BB962C8B-B14F-4D97-AF65-F5344CB8AC3E}">
        <p14:creationId xmlns:p14="http://schemas.microsoft.com/office/powerpoint/2010/main" val="3451401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07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45AA12-23A9-4719-991B-7E6BEBE307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94C1003-E84D-4133-96BB-DFDCBCD7E07F}"/>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BED09AA-9F0F-4717-BF8C-8CFAC87E1FC0}"/>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C5AD525-DF6A-4385-978F-BB716A0871EC}"/>
              </a:ext>
            </a:extLst>
          </p:cNvPr>
          <p:cNvSpPr>
            <a:spLocks noGrp="1"/>
          </p:cNvSpPr>
          <p:nvPr>
            <p:ph type="dt" sz="half" idx="10"/>
          </p:nvPr>
        </p:nvSpPr>
        <p:spPr/>
        <p:txBody>
          <a:bodyPr/>
          <a:lstStyle/>
          <a:p>
            <a:fld id="{F320271B-9DB3-480D-BCA4-F86A31B021B2}" type="datetime1">
              <a:rPr lang="fr-FR" smtClean="0"/>
              <a:t>10/02/2025</a:t>
            </a:fld>
            <a:endParaRPr lang="fr-FR"/>
          </a:p>
        </p:txBody>
      </p:sp>
      <p:sp>
        <p:nvSpPr>
          <p:cNvPr id="6" name="Espace réservé du pied de page 5">
            <a:extLst>
              <a:ext uri="{FF2B5EF4-FFF2-40B4-BE49-F238E27FC236}">
                <a16:creationId xmlns:a16="http://schemas.microsoft.com/office/drawing/2014/main" id="{D92C48FC-09BC-4482-9CF1-3424CBAD99E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B2A0D8-D4DD-47AC-8B9C-6026E946DBD2}"/>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897636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874B7-92B3-434C-9102-81897ACBC773}"/>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23BC132-45E3-4056-82B7-ADA84C85D77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51AE77-8503-430B-B4CD-A455FBBC6C6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C3C7D6B-A712-43DF-A2DC-A6D8512F26A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D89A9B8-D583-41E2-99C2-804DD2204B1A}"/>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795385E-126C-41C7-A01C-BCC224202A55}"/>
              </a:ext>
            </a:extLst>
          </p:cNvPr>
          <p:cNvSpPr>
            <a:spLocks noGrp="1"/>
          </p:cNvSpPr>
          <p:nvPr>
            <p:ph type="dt" sz="half" idx="10"/>
          </p:nvPr>
        </p:nvSpPr>
        <p:spPr/>
        <p:txBody>
          <a:bodyPr/>
          <a:lstStyle/>
          <a:p>
            <a:fld id="{37B121F9-4CB5-48CD-ADC1-3F40A56D348A}" type="datetime1">
              <a:rPr lang="fr-FR" smtClean="0"/>
              <a:t>10/02/2025</a:t>
            </a:fld>
            <a:endParaRPr lang="fr-FR"/>
          </a:p>
        </p:txBody>
      </p:sp>
      <p:sp>
        <p:nvSpPr>
          <p:cNvPr id="8" name="Espace réservé du pied de page 7">
            <a:extLst>
              <a:ext uri="{FF2B5EF4-FFF2-40B4-BE49-F238E27FC236}">
                <a16:creationId xmlns:a16="http://schemas.microsoft.com/office/drawing/2014/main" id="{8AEE7AB5-6876-4CBB-A2F3-C7E1B0ABDDA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5359672-FA14-4005-AC85-5C9F72357AFB}"/>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1940972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20065FA-B2D0-4623-A1A6-6172A40A4C4A}"/>
              </a:ext>
            </a:extLst>
          </p:cNvPr>
          <p:cNvSpPr>
            <a:spLocks noGrp="1"/>
          </p:cNvSpPr>
          <p:nvPr>
            <p:ph type="dt" sz="half" idx="10"/>
          </p:nvPr>
        </p:nvSpPr>
        <p:spPr/>
        <p:txBody>
          <a:bodyPr/>
          <a:lstStyle/>
          <a:p>
            <a:fld id="{98C430C9-EE1E-4C4A-A88D-467A9C2AE725}" type="datetime1">
              <a:rPr lang="fr-FR" smtClean="0"/>
              <a:t>10/02/2025</a:t>
            </a:fld>
            <a:endParaRPr lang="fr-FR"/>
          </a:p>
        </p:txBody>
      </p:sp>
      <p:sp>
        <p:nvSpPr>
          <p:cNvPr id="4" name="Espace réservé du pied de page 3">
            <a:extLst>
              <a:ext uri="{FF2B5EF4-FFF2-40B4-BE49-F238E27FC236}">
                <a16:creationId xmlns:a16="http://schemas.microsoft.com/office/drawing/2014/main" id="{91D675C1-EC59-4EEA-9916-DB9365E0FC4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62104EF-C5D2-4996-8E6A-FBBA667DE429}"/>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6" name="Espace réservé de la date 1">
            <a:extLst>
              <a:ext uri="{FF2B5EF4-FFF2-40B4-BE49-F238E27FC236}">
                <a16:creationId xmlns:a16="http://schemas.microsoft.com/office/drawing/2014/main" id="{E5BFA12D-43CD-422E-8B84-03B196000617}"/>
              </a:ext>
            </a:extLst>
          </p:cNvPr>
          <p:cNvSpPr txBox="1">
            <a:spLocks/>
          </p:cNvSpPr>
          <p:nvPr userDrawn="1"/>
        </p:nvSpPr>
        <p:spPr>
          <a:xfrm>
            <a:off x="628650" y="6356351"/>
            <a:ext cx="2057400" cy="365125"/>
          </a:xfrm>
          <a:prstGeom prst="rect">
            <a:avLst/>
          </a:prstGeom>
        </p:spPr>
        <p:txBody>
          <a:bodyPr vert="horz" lIns="91440" tIns="45720" rIns="91440" bIns="45720" rtlCol="0" anchor="ctr"/>
          <a:lstStyle>
            <a:defPPr>
              <a:defRPr lang="fr-F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52EE0C-8E4B-410E-ADC9-186366BB05F4}" type="datetimeFigureOut">
              <a:rPr lang="fr-FR" smtClean="0"/>
              <a:pPr/>
              <a:t>10/02/2025</a:t>
            </a:fld>
            <a:endParaRPr lang="fr-FR"/>
          </a:p>
        </p:txBody>
      </p:sp>
      <p:sp>
        <p:nvSpPr>
          <p:cNvPr id="7" name="Espace réservé du numéro de diapositive 3">
            <a:extLst>
              <a:ext uri="{FF2B5EF4-FFF2-40B4-BE49-F238E27FC236}">
                <a16:creationId xmlns:a16="http://schemas.microsoft.com/office/drawing/2014/main" id="{01081D74-864D-432C-B6EF-AE3B896F02B8}"/>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9DF981-C277-4BD7-B90D-03A39C1D235D}" type="slidenum">
              <a:rPr lang="fr-FR" smtClean="0"/>
              <a:pPr/>
              <a:t>‹N°›</a:t>
            </a:fld>
            <a:endParaRPr lang="fr-FR"/>
          </a:p>
        </p:txBody>
      </p:sp>
      <p:sp>
        <p:nvSpPr>
          <p:cNvPr id="8" name="Google Shape;314;p40">
            <a:extLst>
              <a:ext uri="{FF2B5EF4-FFF2-40B4-BE49-F238E27FC236}">
                <a16:creationId xmlns:a16="http://schemas.microsoft.com/office/drawing/2014/main" id="{7F09A5ED-BD96-43BB-BF8B-212060DBEE1F}"/>
              </a:ext>
            </a:extLst>
          </p:cNvPr>
          <p:cNvSpPr txBox="1"/>
          <p:nvPr userDrawn="1"/>
        </p:nvSpPr>
        <p:spPr>
          <a:xfrm rot="10800000" flipH="1">
            <a:off x="1" y="6767520"/>
            <a:ext cx="9144000" cy="90487"/>
          </a:xfrm>
          <a:prstGeom prst="rect">
            <a:avLst/>
          </a:prstGeom>
          <a:solidFill>
            <a:srgbClr val="134399"/>
          </a:solidFill>
          <a:ln w="9525" cap="flat" cmpd="sng">
            <a:solidFill>
              <a:srgbClr val="4A7EBB"/>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9" name="Google Shape;315;p40">
            <a:extLst>
              <a:ext uri="{FF2B5EF4-FFF2-40B4-BE49-F238E27FC236}">
                <a16:creationId xmlns:a16="http://schemas.microsoft.com/office/drawing/2014/main" id="{C4E10763-1D06-43AD-98AC-B7FC665FF2C6}"/>
              </a:ext>
            </a:extLst>
          </p:cNvPr>
          <p:cNvSpPr txBox="1"/>
          <p:nvPr userDrawn="1"/>
        </p:nvSpPr>
        <p:spPr>
          <a:xfrm>
            <a:off x="2143125" y="5558765"/>
            <a:ext cx="4826000" cy="1042287"/>
          </a:xfrm>
          <a:prstGeom prst="rect">
            <a:avLst/>
          </a:prstGeom>
          <a:noFill/>
          <a:ln>
            <a:noFill/>
          </a:ln>
        </p:spPr>
        <p:txBody>
          <a:bodyPr spcFirstLastPara="1" wrap="square" lIns="91425" tIns="45700" rIns="91425" bIns="45700" anchor="t" anchorCtr="0">
            <a:noAutofit/>
          </a:bodyPr>
          <a:lstStyle/>
          <a:p>
            <a:pPr algn="ctr">
              <a:buClr>
                <a:srgbClr val="404040"/>
              </a:buClr>
              <a:buSzPts val="1400"/>
            </a:pPr>
            <a:r>
              <a:rPr lang="en-US" sz="1200">
                <a:solidFill>
                  <a:srgbClr val="404040"/>
                </a:solidFill>
                <a:latin typeface="Helvetica Neue"/>
                <a:ea typeface="Helvetica Neue"/>
                <a:cs typeface="Helvetica Neue"/>
                <a:sym typeface="Helvetica Neue"/>
              </a:rPr>
              <a:t>44 avenue Marcelin Berthelot - 38100 Grenoble</a:t>
            </a:r>
            <a:endParaRPr sz="1600"/>
          </a:p>
          <a:p>
            <a:pPr algn="ctr">
              <a:buClr>
                <a:srgbClr val="404040"/>
              </a:buClr>
              <a:buSzPts val="1400"/>
            </a:pPr>
            <a:r>
              <a:rPr lang="en-US" sz="1200">
                <a:solidFill>
                  <a:srgbClr val="404040"/>
                </a:solidFill>
                <a:latin typeface="Helvetica Neue"/>
                <a:ea typeface="Helvetica Neue"/>
                <a:cs typeface="Helvetica Neue"/>
                <a:sym typeface="Helvetica Neue"/>
              </a:rPr>
              <a:t>Tél. 04 76 28 86 39</a:t>
            </a:r>
            <a:endParaRPr lang="fr-FR" sz="1600"/>
          </a:p>
          <a:p>
            <a:pPr algn="ctr">
              <a:buClr>
                <a:srgbClr val="404040"/>
              </a:buClr>
              <a:buSzPts val="1400"/>
            </a:pPr>
            <a:r>
              <a:rPr lang="fr-FR" sz="1200" i="1">
                <a:solidFill>
                  <a:srgbClr val="404040"/>
                </a:solidFill>
                <a:latin typeface="Helvetica Neue"/>
                <a:ea typeface="Helvetica Neue"/>
                <a:cs typeface="Helvetica Neue"/>
                <a:sym typeface="Helvetica Neue"/>
              </a:rPr>
              <a:t>epscot@scot-region-grenoble.org</a:t>
            </a:r>
            <a:endParaRPr lang="fr-FR" sz="1600"/>
          </a:p>
          <a:p>
            <a:pPr algn="ctr">
              <a:buClr>
                <a:srgbClr val="961B2E"/>
              </a:buClr>
              <a:buSzPts val="1600"/>
            </a:pPr>
            <a:r>
              <a:rPr lang="en-US" sz="1400" b="1">
                <a:solidFill>
                  <a:srgbClr val="961B2E"/>
                </a:solidFill>
                <a:latin typeface="Helvetica Neue"/>
                <a:ea typeface="Helvetica Neue"/>
                <a:cs typeface="Helvetica Neue"/>
                <a:sym typeface="Helvetica Neue"/>
              </a:rPr>
              <a:t>www.scot-region-grenoble.org</a:t>
            </a:r>
            <a:endParaRPr sz="1600"/>
          </a:p>
          <a:p>
            <a:endParaRPr sz="1400" b="1">
              <a:solidFill>
                <a:srgbClr val="961B2E"/>
              </a:solidFill>
              <a:latin typeface="Helvetica Neue"/>
              <a:ea typeface="Helvetica Neue"/>
              <a:cs typeface="Helvetica Neue"/>
              <a:sym typeface="Helvetica Neue"/>
            </a:endParaRPr>
          </a:p>
        </p:txBody>
      </p:sp>
      <p:pic>
        <p:nvPicPr>
          <p:cNvPr id="10" name="Image 9">
            <a:extLst>
              <a:ext uri="{FF2B5EF4-FFF2-40B4-BE49-F238E27FC236}">
                <a16:creationId xmlns:a16="http://schemas.microsoft.com/office/drawing/2014/main" id="{E06FA910-FF51-4600-8347-4B76BA80C1D1}"/>
              </a:ext>
            </a:extLst>
          </p:cNvPr>
          <p:cNvPicPr>
            <a:picLocks noChangeAspect="1"/>
          </p:cNvPicPr>
          <p:nvPr userDrawn="1"/>
        </p:nvPicPr>
        <p:blipFill>
          <a:blip r:embed="rId2"/>
          <a:stretch>
            <a:fillRect/>
          </a:stretch>
        </p:blipFill>
        <p:spPr>
          <a:xfrm>
            <a:off x="1672955" y="2060799"/>
            <a:ext cx="5766339" cy="1578733"/>
          </a:xfrm>
          <a:prstGeom prst="rect">
            <a:avLst/>
          </a:prstGeom>
        </p:spPr>
      </p:pic>
      <p:sp>
        <p:nvSpPr>
          <p:cNvPr id="11" name="Google Shape;10;p1">
            <a:extLst>
              <a:ext uri="{FF2B5EF4-FFF2-40B4-BE49-F238E27FC236}">
                <a16:creationId xmlns:a16="http://schemas.microsoft.com/office/drawing/2014/main" id="{1E23AD80-8F37-4025-AA4A-CC06998C43F2}"/>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2" name="Google Shape;11;p1" descr="Logo">
            <a:extLst>
              <a:ext uri="{FF2B5EF4-FFF2-40B4-BE49-F238E27FC236}">
                <a16:creationId xmlns:a16="http://schemas.microsoft.com/office/drawing/2014/main" id="{3912A06C-EB13-40C0-8438-DE75990E6E1D}"/>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13" name="Google Shape;12;p1">
            <a:extLst>
              <a:ext uri="{FF2B5EF4-FFF2-40B4-BE49-F238E27FC236}">
                <a16:creationId xmlns:a16="http://schemas.microsoft.com/office/drawing/2014/main" id="{B63B379C-948E-4D8B-9AEC-D871BD8ACAC3}"/>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6" name="Espace réservé du texte 15">
            <a:extLst>
              <a:ext uri="{FF2B5EF4-FFF2-40B4-BE49-F238E27FC236}">
                <a16:creationId xmlns:a16="http://schemas.microsoft.com/office/drawing/2014/main" id="{8566D6C7-5560-4635-BF3B-898CB30A17E9}"/>
              </a:ext>
            </a:extLst>
          </p:cNvPr>
          <p:cNvSpPr>
            <a:spLocks noGrp="1"/>
          </p:cNvSpPr>
          <p:nvPr>
            <p:ph type="body" sz="quarter" idx="13" hasCustomPrompt="1"/>
          </p:nvPr>
        </p:nvSpPr>
        <p:spPr>
          <a:xfrm>
            <a:off x="6337300" y="25400"/>
            <a:ext cx="1854200" cy="365125"/>
          </a:xfrm>
        </p:spPr>
        <p:txBody>
          <a:bodyPr>
            <a:noAutofit/>
          </a:bodyPr>
          <a:lstStyle>
            <a:lvl1pPr marL="0" indent="0">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algn="ctr">
              <a:buClr>
                <a:schemeClr val="dk1"/>
              </a:buClr>
              <a:buSzPts val="1100"/>
            </a:pPr>
            <a:r>
              <a:rPr lang="fr-FR" sz="1200">
                <a:solidFill>
                  <a:schemeClr val="tx1"/>
                </a:solidFill>
                <a:latin typeface="Monda"/>
                <a:ea typeface="Monda"/>
                <a:cs typeface="Monda"/>
                <a:sym typeface="Monda"/>
              </a:rPr>
              <a:t>GPS du 2 février 2024</a:t>
            </a:r>
          </a:p>
        </p:txBody>
      </p:sp>
    </p:spTree>
    <p:extLst>
      <p:ext uri="{BB962C8B-B14F-4D97-AF65-F5344CB8AC3E}">
        <p14:creationId xmlns:p14="http://schemas.microsoft.com/office/powerpoint/2010/main" val="136226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1" name="Google Shape;254;p32">
            <a:extLst>
              <a:ext uri="{FF2B5EF4-FFF2-40B4-BE49-F238E27FC236}">
                <a16:creationId xmlns:a16="http://schemas.microsoft.com/office/drawing/2014/main" id="{72325B26-8237-4BBA-8113-4528CC55EC6B}"/>
              </a:ext>
              <a:ext uri="{C183D7F6-B498-43B3-948B-1728B52AA6E4}">
                <adec:decorative xmlns:adec="http://schemas.microsoft.com/office/drawing/2017/decorative" val="1"/>
              </a:ext>
            </a:extLst>
          </p:cNvPr>
          <p:cNvSpPr txBox="1"/>
          <p:nvPr userDrawn="1"/>
        </p:nvSpPr>
        <p:spPr>
          <a:xfrm>
            <a:off x="0" y="1872369"/>
            <a:ext cx="6705600" cy="2446800"/>
          </a:xfrm>
          <a:prstGeom prst="rect">
            <a:avLst/>
          </a:prstGeom>
          <a:blipFill rotWithShape="1">
            <a:blip r:embed="rId2">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pPr>
              <a:buClr>
                <a:srgbClr val="FFFFFF"/>
              </a:buClr>
              <a:buSzPts val="3200"/>
            </a:pPr>
            <a:endParaRPr lang="fr-FR" sz="3600">
              <a:solidFill>
                <a:srgbClr val="FFFFFF"/>
              </a:solidFill>
              <a:latin typeface="Calibri"/>
              <a:ea typeface="Calibri"/>
              <a:cs typeface="Calibri"/>
              <a:sym typeface="Calibri"/>
            </a:endParaRPr>
          </a:p>
          <a:p>
            <a:pPr>
              <a:buClr>
                <a:srgbClr val="FFFFFF"/>
              </a:buClr>
              <a:buSzPts val="3200"/>
            </a:pPr>
            <a:endParaRPr sz="3600">
              <a:solidFill>
                <a:srgbClr val="FFFFFF"/>
              </a:solidFill>
              <a:latin typeface="Calibri"/>
              <a:ea typeface="Calibri"/>
              <a:cs typeface="Calibri"/>
              <a:sym typeface="Calibri"/>
            </a:endParaRPr>
          </a:p>
        </p:txBody>
      </p:sp>
      <p:sp>
        <p:nvSpPr>
          <p:cNvPr id="2" name="Titre 1">
            <a:extLst>
              <a:ext uri="{FF2B5EF4-FFF2-40B4-BE49-F238E27FC236}">
                <a16:creationId xmlns:a16="http://schemas.microsoft.com/office/drawing/2014/main" id="{7FF7024E-8DC3-4C9D-A93B-DFE4CF1328AD}"/>
              </a:ext>
            </a:extLst>
          </p:cNvPr>
          <p:cNvSpPr>
            <a:spLocks noGrp="1"/>
          </p:cNvSpPr>
          <p:nvPr>
            <p:ph type="title" hasCustomPrompt="1"/>
          </p:nvPr>
        </p:nvSpPr>
        <p:spPr>
          <a:xfrm>
            <a:off x="0" y="1872370"/>
            <a:ext cx="6705600" cy="2446800"/>
          </a:xfrm>
        </p:spPr>
        <p:txBody>
          <a:bodyPr anchor="ctr" anchorCtr="0"/>
          <a:lstStyle>
            <a:lvl1pPr>
              <a:defRPr sz="4500">
                <a:solidFill>
                  <a:schemeClr val="bg1"/>
                </a:solidFill>
                <a:latin typeface="+mn-lt"/>
              </a:defRPr>
            </a:lvl1pPr>
          </a:lstStyle>
          <a:p>
            <a:pPr algn="r"/>
            <a:br>
              <a:rPr lang="fr-FR" sz="4800">
                <a:solidFill>
                  <a:schemeClr val="bg1"/>
                </a:solidFill>
                <a:latin typeface="Eurostile"/>
                <a:cs typeface="Eurostile"/>
              </a:rPr>
            </a:br>
            <a:endParaRPr lang="fr-FR" sz="4800">
              <a:solidFill>
                <a:schemeClr val="bg1"/>
              </a:solidFill>
              <a:latin typeface="Eurostile"/>
              <a:cs typeface="Eurostile"/>
            </a:endParaRPr>
          </a:p>
        </p:txBody>
      </p:sp>
      <p:sp>
        <p:nvSpPr>
          <p:cNvPr id="3" name="Espace réservé du texte 2">
            <a:extLst>
              <a:ext uri="{FF2B5EF4-FFF2-40B4-BE49-F238E27FC236}">
                <a16:creationId xmlns:a16="http://schemas.microsoft.com/office/drawing/2014/main" id="{8E77574C-DBB6-4CDF-98C2-CB4940B31C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FE878BF-2EF5-4003-9801-BCC55581027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742AE6F-E9AE-4476-A584-4DF7ABEB0A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49CFA6-6363-4565-B64D-727AF35DD4C1}"/>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Google Shape;10;p1">
            <a:extLst>
              <a:ext uri="{FF2B5EF4-FFF2-40B4-BE49-F238E27FC236}">
                <a16:creationId xmlns:a16="http://schemas.microsoft.com/office/drawing/2014/main" id="{5E2E0D81-643D-4749-9825-BE825855FF5E}"/>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8" name="Google Shape;11;p1" descr="Logo">
            <a:extLst>
              <a:ext uri="{FF2B5EF4-FFF2-40B4-BE49-F238E27FC236}">
                <a16:creationId xmlns:a16="http://schemas.microsoft.com/office/drawing/2014/main" id="{CF01F666-1EC4-4B3B-BE75-787CC1A6BF13}"/>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9" name="Google Shape;12;p1">
            <a:extLst>
              <a:ext uri="{FF2B5EF4-FFF2-40B4-BE49-F238E27FC236}">
                <a16:creationId xmlns:a16="http://schemas.microsoft.com/office/drawing/2014/main" id="{799FB657-F6CF-424B-9C64-FF37504C06A2}"/>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0" name="Google Shape;13;p1">
            <a:extLst>
              <a:ext uri="{FF2B5EF4-FFF2-40B4-BE49-F238E27FC236}">
                <a16:creationId xmlns:a16="http://schemas.microsoft.com/office/drawing/2014/main" id="{EC62F053-5DA1-46B2-A42A-C380EACE2D7A}"/>
              </a:ext>
            </a:extLst>
          </p:cNvPr>
          <p:cNvSpPr txBox="1"/>
          <p:nvPr userDrawn="1"/>
        </p:nvSpPr>
        <p:spPr>
          <a:xfrm>
            <a:off x="5768975" y="34924"/>
            <a:ext cx="2327276" cy="250031"/>
          </a:xfrm>
          <a:prstGeom prst="rect">
            <a:avLst/>
          </a:prstGeom>
          <a:noFill/>
          <a:ln>
            <a:noFill/>
          </a:ln>
        </p:spPr>
        <p:txBody>
          <a:bodyPr spcFirstLastPara="1" wrap="square" lIns="91425" tIns="45700" rIns="91425" bIns="45700" anchor="t" anchorCtr="0">
            <a:noAutofit/>
          </a:bodyPr>
          <a:lstStyle/>
          <a:p>
            <a:pPr algn="ctr">
              <a:buClr>
                <a:schemeClr val="dk1"/>
              </a:buClr>
              <a:buSzPts val="1100"/>
            </a:pPr>
            <a:r>
              <a:rPr lang="fr-FR" sz="1000">
                <a:solidFill>
                  <a:schemeClr val="tx1"/>
                </a:solidFill>
                <a:latin typeface="Monda"/>
                <a:ea typeface="Monda"/>
                <a:cs typeface="Monda"/>
                <a:sym typeface="Monda"/>
              </a:rPr>
              <a:t>GPS du 2 février 2024</a:t>
            </a:r>
          </a:p>
        </p:txBody>
      </p:sp>
    </p:spTree>
    <p:extLst>
      <p:ext uri="{BB962C8B-B14F-4D97-AF65-F5344CB8AC3E}">
        <p14:creationId xmlns:p14="http://schemas.microsoft.com/office/powerpoint/2010/main" val="2918159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50F90-F59A-44AF-9CEB-27D16C19B29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57DD33D4-0A16-44EE-B001-5F7067287A1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9378E21-75D0-4C70-A70D-40A19EFE405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C2D94D-A3BD-4064-81D6-1F02836D65D7}"/>
              </a:ext>
            </a:extLst>
          </p:cNvPr>
          <p:cNvSpPr>
            <a:spLocks noGrp="1"/>
          </p:cNvSpPr>
          <p:nvPr>
            <p:ph type="dt" sz="half" idx="10"/>
          </p:nvPr>
        </p:nvSpPr>
        <p:spPr/>
        <p:txBody>
          <a:bodyPr/>
          <a:lstStyle/>
          <a:p>
            <a:fld id="{515A0DC4-E68D-4D98-A453-E096FA983FE7}" type="datetime1">
              <a:rPr lang="fr-FR" smtClean="0"/>
              <a:t>10/02/2025</a:t>
            </a:fld>
            <a:endParaRPr lang="fr-FR"/>
          </a:p>
        </p:txBody>
      </p:sp>
      <p:sp>
        <p:nvSpPr>
          <p:cNvPr id="6" name="Espace réservé du pied de page 5">
            <a:extLst>
              <a:ext uri="{FF2B5EF4-FFF2-40B4-BE49-F238E27FC236}">
                <a16:creationId xmlns:a16="http://schemas.microsoft.com/office/drawing/2014/main" id="{A7FC9119-BCD1-4E93-B53F-5D770D8AFD0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B058008-F66A-494F-AD11-239BB7A49EFB}"/>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1960762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05853D-35C7-49B0-A5A8-48F2CD06AF7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B05EAF14-4587-4149-A237-AF8D9AC010B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E01A9A63-D234-445F-87E9-FF76347557A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C667BA-AA50-4985-A8F0-13E458702066}"/>
              </a:ext>
            </a:extLst>
          </p:cNvPr>
          <p:cNvSpPr>
            <a:spLocks noGrp="1"/>
          </p:cNvSpPr>
          <p:nvPr>
            <p:ph type="dt" sz="half" idx="10"/>
          </p:nvPr>
        </p:nvSpPr>
        <p:spPr/>
        <p:txBody>
          <a:bodyPr/>
          <a:lstStyle/>
          <a:p>
            <a:fld id="{6AA0AE1A-1B69-41BE-A88F-683275F2B081}" type="datetime1">
              <a:rPr lang="fr-FR" smtClean="0"/>
              <a:t>10/02/2025</a:t>
            </a:fld>
            <a:endParaRPr lang="fr-FR"/>
          </a:p>
        </p:txBody>
      </p:sp>
      <p:sp>
        <p:nvSpPr>
          <p:cNvPr id="6" name="Espace réservé du pied de page 5">
            <a:extLst>
              <a:ext uri="{FF2B5EF4-FFF2-40B4-BE49-F238E27FC236}">
                <a16:creationId xmlns:a16="http://schemas.microsoft.com/office/drawing/2014/main" id="{0763AF54-806A-4C4A-8437-FACE63BACE2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466528-9D67-4414-BCFC-B80E6BAD56B2}"/>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325829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A998B-F661-40E7-A97E-EA9E42DDDAB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DE39D07-B3BC-4A81-BC1C-DAAE68EA849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2272F4-6EF6-4B77-A39E-5D4D76830891}"/>
              </a:ext>
            </a:extLst>
          </p:cNvPr>
          <p:cNvSpPr>
            <a:spLocks noGrp="1"/>
          </p:cNvSpPr>
          <p:nvPr>
            <p:ph type="dt" sz="half" idx="10"/>
          </p:nvPr>
        </p:nvSpPr>
        <p:spPr/>
        <p:txBody>
          <a:bodyPr/>
          <a:lstStyle/>
          <a:p>
            <a:fld id="{CB37FED6-F523-48E9-84B4-8B2FC8694F0D}" type="datetime1">
              <a:rPr lang="fr-FR" smtClean="0"/>
              <a:t>10/02/2025</a:t>
            </a:fld>
            <a:endParaRPr lang="fr-FR"/>
          </a:p>
        </p:txBody>
      </p:sp>
      <p:sp>
        <p:nvSpPr>
          <p:cNvPr id="5" name="Espace réservé du pied de page 4">
            <a:extLst>
              <a:ext uri="{FF2B5EF4-FFF2-40B4-BE49-F238E27FC236}">
                <a16:creationId xmlns:a16="http://schemas.microsoft.com/office/drawing/2014/main" id="{7EF612BC-F213-4EB6-A91C-C26BB3F045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505615-B639-4831-9FA6-AF791B38E71A}"/>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4181403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C4EF0A6-2880-4526-A59A-A0E80E3371BC}"/>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BA4DAB9-14DF-46AE-944B-1F5075444EF6}"/>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9F7E6B-3725-49BD-A5D5-D22ACB2C6A3A}"/>
              </a:ext>
            </a:extLst>
          </p:cNvPr>
          <p:cNvSpPr>
            <a:spLocks noGrp="1"/>
          </p:cNvSpPr>
          <p:nvPr>
            <p:ph type="dt" sz="half" idx="10"/>
          </p:nvPr>
        </p:nvSpPr>
        <p:spPr/>
        <p:txBody>
          <a:bodyPr/>
          <a:lstStyle/>
          <a:p>
            <a:fld id="{A70F4F2A-D4E2-4805-9FC5-38BD83A93820}" type="datetime1">
              <a:rPr lang="fr-FR" smtClean="0"/>
              <a:t>10/02/2025</a:t>
            </a:fld>
            <a:endParaRPr lang="fr-FR"/>
          </a:p>
        </p:txBody>
      </p:sp>
      <p:sp>
        <p:nvSpPr>
          <p:cNvPr id="5" name="Espace réservé du pied de page 4">
            <a:extLst>
              <a:ext uri="{FF2B5EF4-FFF2-40B4-BE49-F238E27FC236}">
                <a16:creationId xmlns:a16="http://schemas.microsoft.com/office/drawing/2014/main" id="{70F6E6BD-A8D3-4425-99C5-3E521E4107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194DC6-1214-45E7-A684-EA1F75699844}"/>
              </a:ext>
            </a:extLst>
          </p:cNvPr>
          <p:cNvSpPr>
            <a:spLocks noGrp="1"/>
          </p:cNvSpPr>
          <p:nvPr>
            <p:ph type="sldNum" sz="quarter" idx="12"/>
          </p:nvPr>
        </p:nvSpPr>
        <p:spPr/>
        <p:txBody>
          <a:bodyPr/>
          <a:lstStyle/>
          <a:p>
            <a:fld id="{4C9DF981-C277-4BD7-B90D-03A39C1D235D}" type="slidenum">
              <a:rPr lang="fr-FR" smtClean="0"/>
              <a:t>‹N°›</a:t>
            </a:fld>
            <a:endParaRPr lang="fr-FR"/>
          </a:p>
        </p:txBody>
      </p:sp>
    </p:spTree>
    <p:extLst>
      <p:ext uri="{BB962C8B-B14F-4D97-AF65-F5344CB8AC3E}">
        <p14:creationId xmlns:p14="http://schemas.microsoft.com/office/powerpoint/2010/main" val="1885540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12" name="Google Shape;10;p1">
            <a:extLst>
              <a:ext uri="{FF2B5EF4-FFF2-40B4-BE49-F238E27FC236}">
                <a16:creationId xmlns:a16="http://schemas.microsoft.com/office/drawing/2014/main" id="{6E26BFBA-730F-41DD-9242-8B7AFEA4A193}"/>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3" name="Google Shape;11;p1" descr="Logo">
            <a:extLst>
              <a:ext uri="{FF2B5EF4-FFF2-40B4-BE49-F238E27FC236}">
                <a16:creationId xmlns:a16="http://schemas.microsoft.com/office/drawing/2014/main" id="{7608F2FC-80A7-4570-A4DB-893F404E662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14" name="Google Shape;12;p1">
            <a:extLst>
              <a:ext uri="{FF2B5EF4-FFF2-40B4-BE49-F238E27FC236}">
                <a16:creationId xmlns:a16="http://schemas.microsoft.com/office/drawing/2014/main" id="{71FA6D96-2888-4C26-B6A0-717388021900}"/>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5" name="Google Shape;13;p1">
            <a:extLst>
              <a:ext uri="{FF2B5EF4-FFF2-40B4-BE49-F238E27FC236}">
                <a16:creationId xmlns:a16="http://schemas.microsoft.com/office/drawing/2014/main" id="{D795DED8-D081-49DF-9F4F-0C650745554A}"/>
              </a:ext>
            </a:extLst>
          </p:cNvPr>
          <p:cNvSpPr txBox="1"/>
          <p:nvPr userDrawn="1"/>
        </p:nvSpPr>
        <p:spPr>
          <a:xfrm>
            <a:off x="5768975" y="34924"/>
            <a:ext cx="2327276" cy="250031"/>
          </a:xfrm>
          <a:prstGeom prst="rect">
            <a:avLst/>
          </a:prstGeom>
          <a:noFill/>
          <a:ln>
            <a:noFill/>
          </a:ln>
        </p:spPr>
        <p:txBody>
          <a:bodyPr spcFirstLastPara="1" wrap="square" lIns="91425" tIns="45700" rIns="91425" bIns="45700" anchor="t" anchorCtr="0">
            <a:noAutofit/>
          </a:bodyPr>
          <a:lstStyle/>
          <a:p>
            <a:pPr algn="ctr">
              <a:buClr>
                <a:schemeClr val="dk1"/>
              </a:buClr>
              <a:buSzPts val="1100"/>
            </a:pPr>
            <a:r>
              <a:rPr lang="fr-FR" sz="1000">
                <a:solidFill>
                  <a:schemeClr val="tx1"/>
                </a:solidFill>
                <a:latin typeface="Monda"/>
                <a:ea typeface="Monda"/>
                <a:cs typeface="Monda"/>
                <a:sym typeface="Monda"/>
              </a:rPr>
              <a:t>GPS du 2 février 2024</a:t>
            </a:r>
          </a:p>
        </p:txBody>
      </p:sp>
      <p:sp>
        <p:nvSpPr>
          <p:cNvPr id="16" name="Rectangle 15">
            <a:extLst>
              <a:ext uri="{FF2B5EF4-FFF2-40B4-BE49-F238E27FC236}">
                <a16:creationId xmlns:a16="http://schemas.microsoft.com/office/drawing/2014/main" id="{D904E22A-8444-4A8D-8997-B8721BCC88C8}"/>
              </a:ext>
            </a:extLst>
          </p:cNvPr>
          <p:cNvSpPr>
            <a:spLocks noChangeArrowheads="1"/>
          </p:cNvSpPr>
          <p:nvPr userDrawn="1"/>
        </p:nvSpPr>
        <p:spPr bwMode="auto">
          <a:xfrm>
            <a:off x="0" y="568325"/>
            <a:ext cx="368300" cy="157163"/>
          </a:xfrm>
          <a:prstGeom prst="rect">
            <a:avLst/>
          </a:prstGeom>
          <a:solidFill>
            <a:srgbClr val="134399"/>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cs typeface="+mn-cs"/>
            </a:endParaRPr>
          </a:p>
        </p:txBody>
      </p:sp>
      <p:sp>
        <p:nvSpPr>
          <p:cNvPr id="2" name="Titre 1">
            <a:extLst>
              <a:ext uri="{FF2B5EF4-FFF2-40B4-BE49-F238E27FC236}">
                <a16:creationId xmlns:a16="http://schemas.microsoft.com/office/drawing/2014/main" id="{C81C5FCD-5011-4A78-83B2-C1E9319BE1E1}"/>
              </a:ext>
            </a:extLst>
          </p:cNvPr>
          <p:cNvSpPr>
            <a:spLocks noGrp="1"/>
          </p:cNvSpPr>
          <p:nvPr>
            <p:ph type="title"/>
          </p:nvPr>
        </p:nvSpPr>
        <p:spPr>
          <a:xfrm>
            <a:off x="368300" y="363044"/>
            <a:ext cx="7886700" cy="599378"/>
          </a:xfrm>
        </p:spPr>
        <p:txBody>
          <a:bodyPr>
            <a:normAutofit/>
          </a:bodyPr>
          <a:lstStyle>
            <a:lvl1pPr>
              <a:defRPr sz="2200" b="0">
                <a:solidFill>
                  <a:srgbClr val="961B2E"/>
                </a:solidFill>
                <a:latin typeface="+mn-lt"/>
              </a:defRPr>
            </a:lvl1pPr>
          </a:lstStyle>
          <a:p>
            <a:r>
              <a:rPr lang="fr-FR"/>
              <a:t>Modifiez le style du titre</a:t>
            </a:r>
          </a:p>
        </p:txBody>
      </p:sp>
    </p:spTree>
    <p:extLst>
      <p:ext uri="{BB962C8B-B14F-4D97-AF65-F5344CB8AC3E}">
        <p14:creationId xmlns:p14="http://schemas.microsoft.com/office/powerpoint/2010/main" val="1043110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12" name="Google Shape;10;p1">
            <a:extLst>
              <a:ext uri="{FF2B5EF4-FFF2-40B4-BE49-F238E27FC236}">
                <a16:creationId xmlns:a16="http://schemas.microsoft.com/office/drawing/2014/main" id="{6E26BFBA-730F-41DD-9242-8B7AFEA4A193}"/>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3" name="Google Shape;11;p1" descr="Logo">
            <a:extLst>
              <a:ext uri="{FF2B5EF4-FFF2-40B4-BE49-F238E27FC236}">
                <a16:creationId xmlns:a16="http://schemas.microsoft.com/office/drawing/2014/main" id="{7608F2FC-80A7-4570-A4DB-893F404E662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14" name="Google Shape;12;p1">
            <a:extLst>
              <a:ext uri="{FF2B5EF4-FFF2-40B4-BE49-F238E27FC236}">
                <a16:creationId xmlns:a16="http://schemas.microsoft.com/office/drawing/2014/main" id="{71FA6D96-2888-4C26-B6A0-717388021900}"/>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D904E22A-8444-4A8D-8997-B8721BCC88C8}"/>
              </a:ext>
            </a:extLst>
          </p:cNvPr>
          <p:cNvSpPr>
            <a:spLocks noChangeArrowheads="1"/>
          </p:cNvSpPr>
          <p:nvPr userDrawn="1"/>
        </p:nvSpPr>
        <p:spPr bwMode="auto">
          <a:xfrm>
            <a:off x="0" y="568325"/>
            <a:ext cx="368300" cy="157163"/>
          </a:xfrm>
          <a:prstGeom prst="rect">
            <a:avLst/>
          </a:prstGeom>
          <a:solidFill>
            <a:srgbClr val="134399"/>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cs typeface="+mn-cs"/>
            </a:endParaRPr>
          </a:p>
        </p:txBody>
      </p:sp>
      <p:sp>
        <p:nvSpPr>
          <p:cNvPr id="2" name="Titre 1">
            <a:extLst>
              <a:ext uri="{FF2B5EF4-FFF2-40B4-BE49-F238E27FC236}">
                <a16:creationId xmlns:a16="http://schemas.microsoft.com/office/drawing/2014/main" id="{C81C5FCD-5011-4A78-83B2-C1E9319BE1E1}"/>
              </a:ext>
            </a:extLst>
          </p:cNvPr>
          <p:cNvSpPr>
            <a:spLocks noGrp="1"/>
          </p:cNvSpPr>
          <p:nvPr>
            <p:ph type="title"/>
          </p:nvPr>
        </p:nvSpPr>
        <p:spPr>
          <a:xfrm>
            <a:off x="368300" y="363044"/>
            <a:ext cx="7886700" cy="599378"/>
          </a:xfrm>
        </p:spPr>
        <p:txBody>
          <a:bodyPr>
            <a:normAutofit/>
          </a:bodyPr>
          <a:lstStyle>
            <a:lvl1pPr>
              <a:defRPr sz="2200" b="0">
                <a:solidFill>
                  <a:srgbClr val="961B2E"/>
                </a:solidFill>
                <a:latin typeface="+mn-lt"/>
              </a:defRPr>
            </a:lvl1pPr>
          </a:lstStyle>
          <a:p>
            <a:r>
              <a:rPr lang="fr-FR"/>
              <a:t>Modifiez le style du titre</a:t>
            </a:r>
          </a:p>
        </p:txBody>
      </p:sp>
      <p:sp>
        <p:nvSpPr>
          <p:cNvPr id="7" name="Espace réservé du texte 12">
            <a:extLst>
              <a:ext uri="{FF2B5EF4-FFF2-40B4-BE49-F238E27FC236}">
                <a16:creationId xmlns:a16="http://schemas.microsoft.com/office/drawing/2014/main" id="{0FF17CBF-38D8-4BA0-C2BF-E77F7B8DF8C7}"/>
              </a:ext>
            </a:extLst>
          </p:cNvPr>
          <p:cNvSpPr>
            <a:spLocks noGrp="1"/>
          </p:cNvSpPr>
          <p:nvPr>
            <p:ph type="body" sz="quarter" idx="13" hasCustomPrompt="1"/>
          </p:nvPr>
        </p:nvSpPr>
        <p:spPr>
          <a:xfrm>
            <a:off x="6203447" y="25318"/>
            <a:ext cx="2079247" cy="290512"/>
          </a:xfrm>
          <a:solidFill>
            <a:schemeClr val="bg1"/>
          </a:solidFill>
        </p:spPr>
        <p:txBody>
          <a:bodyPr anchor="ctr">
            <a:noAutofit/>
          </a:bodyPr>
          <a:lstStyle>
            <a:lvl1pPr marL="0" indent="0" algn="ctr">
              <a:buNone/>
              <a:defRPr sz="1050" b="1"/>
            </a:lvl1pPr>
            <a:lvl2pPr>
              <a:defRPr sz="1200"/>
            </a:lvl2pPr>
            <a:lvl3pPr>
              <a:defRPr sz="1200"/>
            </a:lvl3pPr>
            <a:lvl4pPr>
              <a:defRPr sz="1200"/>
            </a:lvl4pPr>
            <a:lvl5pPr>
              <a:defRPr sz="1200"/>
            </a:lvl5pPr>
          </a:lstStyle>
          <a:p>
            <a:pPr lvl="0"/>
            <a:r>
              <a:rPr lang="fr-FR"/>
              <a:t>GPS du 2 février 2024</a:t>
            </a:r>
          </a:p>
        </p:txBody>
      </p:sp>
    </p:spTree>
    <p:extLst>
      <p:ext uri="{BB962C8B-B14F-4D97-AF65-F5344CB8AC3E}">
        <p14:creationId xmlns:p14="http://schemas.microsoft.com/office/powerpoint/2010/main" val="415450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u avec puce - Titre en couleur">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7"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2828035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avec puce">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1"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3"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chemeClr val="tx2"/>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2751976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chiff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rabi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lphaLcParen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gt;"/>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Arial" panose="020B0604020202020204" pitchFamily="34" charset="0"/>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134046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avec puce - Numérotation lettr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342900" indent="-342900">
              <a:spcBef>
                <a:spcPts val="300"/>
              </a:spcBef>
              <a:spcAft>
                <a:spcPts val="300"/>
              </a:spcAft>
              <a:buClr>
                <a:srgbClr val="176B8C"/>
              </a:buClr>
              <a:buFont typeface="+mj-lt"/>
              <a:buAutoNum type="alphaUcPeriod"/>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spcBef>
                <a:spcPts val="300"/>
              </a:spcBef>
              <a:spcAft>
                <a:spcPts val="300"/>
              </a:spcAft>
              <a:buClr>
                <a:schemeClr val="accent1"/>
              </a:buClr>
              <a:buSzPct val="100000"/>
              <a:buFont typeface="+mj-lt"/>
              <a:buAutoNum type="arabicPeriod"/>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spcBef>
                <a:spcPts val="300"/>
              </a:spcBef>
              <a:spcAft>
                <a:spcPts val="300"/>
              </a:spcAft>
              <a:buClr>
                <a:schemeClr val="accent1"/>
              </a:buClr>
              <a:buFont typeface="+mj-lt"/>
              <a:buAutoNum type="alphaLcParen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SzPct val="120000"/>
              <a:buFont typeface="Open Sans" panose="020B0606030504020204" pitchFamily="34" charset="0"/>
              <a:buChar char="&gt;"/>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SzPct val="120000"/>
              <a:buFont typeface="Arial" panose="020B0604020202020204" pitchFamily="34" charset="0"/>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424604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12" name="Google Shape;10;p1">
            <a:extLst>
              <a:ext uri="{FF2B5EF4-FFF2-40B4-BE49-F238E27FC236}">
                <a16:creationId xmlns:a16="http://schemas.microsoft.com/office/drawing/2014/main" id="{6E26BFBA-730F-41DD-9242-8B7AFEA4A193}"/>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3" name="Google Shape;11;p1" descr="Logo">
            <a:extLst>
              <a:ext uri="{FF2B5EF4-FFF2-40B4-BE49-F238E27FC236}">
                <a16:creationId xmlns:a16="http://schemas.microsoft.com/office/drawing/2014/main" id="{7608F2FC-80A7-4570-A4DB-893F404E662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14" name="Google Shape;12;p1">
            <a:extLst>
              <a:ext uri="{FF2B5EF4-FFF2-40B4-BE49-F238E27FC236}">
                <a16:creationId xmlns:a16="http://schemas.microsoft.com/office/drawing/2014/main" id="{71FA6D96-2888-4C26-B6A0-717388021900}"/>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5" name="Google Shape;13;p1">
            <a:extLst>
              <a:ext uri="{FF2B5EF4-FFF2-40B4-BE49-F238E27FC236}">
                <a16:creationId xmlns:a16="http://schemas.microsoft.com/office/drawing/2014/main" id="{D795DED8-D081-49DF-9F4F-0C650745554A}"/>
              </a:ext>
            </a:extLst>
          </p:cNvPr>
          <p:cNvSpPr txBox="1"/>
          <p:nvPr userDrawn="1"/>
        </p:nvSpPr>
        <p:spPr>
          <a:xfrm>
            <a:off x="5768975" y="34924"/>
            <a:ext cx="2327276" cy="250031"/>
          </a:xfrm>
          <a:prstGeom prst="rect">
            <a:avLst/>
          </a:prstGeom>
          <a:noFill/>
          <a:ln>
            <a:noFill/>
          </a:ln>
        </p:spPr>
        <p:txBody>
          <a:bodyPr spcFirstLastPara="1" wrap="square" lIns="91425" tIns="45700" rIns="91425" bIns="45700" anchor="t" anchorCtr="0">
            <a:noAutofit/>
          </a:bodyPr>
          <a:lstStyle/>
          <a:p>
            <a:pPr algn="ctr">
              <a:buClr>
                <a:schemeClr val="dk1"/>
              </a:buClr>
              <a:buSzPts val="1100"/>
            </a:pPr>
            <a:r>
              <a:rPr lang="fr-FR" sz="1000">
                <a:solidFill>
                  <a:schemeClr val="tx1"/>
                </a:solidFill>
                <a:latin typeface="Monda"/>
                <a:ea typeface="Monda"/>
                <a:cs typeface="Monda"/>
                <a:sym typeface="Monda"/>
              </a:rPr>
              <a:t>Bureau syndical du 14 février 2024</a:t>
            </a:r>
          </a:p>
        </p:txBody>
      </p:sp>
      <p:sp>
        <p:nvSpPr>
          <p:cNvPr id="16" name="Rectangle 15">
            <a:extLst>
              <a:ext uri="{FF2B5EF4-FFF2-40B4-BE49-F238E27FC236}">
                <a16:creationId xmlns:a16="http://schemas.microsoft.com/office/drawing/2014/main" id="{D904E22A-8444-4A8D-8997-B8721BCC88C8}"/>
              </a:ext>
            </a:extLst>
          </p:cNvPr>
          <p:cNvSpPr>
            <a:spLocks noChangeArrowheads="1"/>
          </p:cNvSpPr>
          <p:nvPr userDrawn="1"/>
        </p:nvSpPr>
        <p:spPr bwMode="auto">
          <a:xfrm>
            <a:off x="0" y="568325"/>
            <a:ext cx="368300" cy="157163"/>
          </a:xfrm>
          <a:prstGeom prst="rect">
            <a:avLst/>
          </a:prstGeom>
          <a:solidFill>
            <a:srgbClr val="134399"/>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cs typeface="+mn-cs"/>
            </a:endParaRPr>
          </a:p>
        </p:txBody>
      </p:sp>
      <p:sp>
        <p:nvSpPr>
          <p:cNvPr id="2" name="Titre 1">
            <a:extLst>
              <a:ext uri="{FF2B5EF4-FFF2-40B4-BE49-F238E27FC236}">
                <a16:creationId xmlns:a16="http://schemas.microsoft.com/office/drawing/2014/main" id="{C81C5FCD-5011-4A78-83B2-C1E9319BE1E1}"/>
              </a:ext>
            </a:extLst>
          </p:cNvPr>
          <p:cNvSpPr>
            <a:spLocks noGrp="1"/>
          </p:cNvSpPr>
          <p:nvPr>
            <p:ph type="title"/>
          </p:nvPr>
        </p:nvSpPr>
        <p:spPr>
          <a:xfrm>
            <a:off x="368300" y="363044"/>
            <a:ext cx="7886700" cy="599378"/>
          </a:xfrm>
        </p:spPr>
        <p:txBody>
          <a:bodyPr>
            <a:normAutofit/>
          </a:bodyPr>
          <a:lstStyle>
            <a:lvl1pPr>
              <a:defRPr sz="2200" b="0">
                <a:solidFill>
                  <a:srgbClr val="961B2E"/>
                </a:solidFill>
                <a:latin typeface="+mn-lt"/>
              </a:defRPr>
            </a:lvl1pPr>
          </a:lstStyle>
          <a:p>
            <a:r>
              <a:rPr lang="fr-FR"/>
              <a:t>Modifiez le style du titre</a:t>
            </a:r>
          </a:p>
        </p:txBody>
      </p:sp>
    </p:spTree>
    <p:extLst>
      <p:ext uri="{BB962C8B-B14F-4D97-AF65-F5344CB8AC3E}">
        <p14:creationId xmlns:p14="http://schemas.microsoft.com/office/powerpoint/2010/main" val="2039588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sans numérotation">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8"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9" name="Espace réservé du contenu 2"/>
          <p:cNvSpPr>
            <a:spLocks noGrp="1" noChangeAspect="1"/>
          </p:cNvSpPr>
          <p:nvPr>
            <p:ph idx="13" hasCustomPrompt="1"/>
          </p:nvPr>
        </p:nvSpPr>
        <p:spPr>
          <a:xfrm>
            <a:off x="683568" y="980728"/>
            <a:ext cx="8136903" cy="5075944"/>
          </a:xfrm>
          <a:prstGeom prst="rect">
            <a:avLst/>
          </a:prstGeom>
        </p:spPr>
        <p:txBody>
          <a:bodyPr vert="horz" lIns="36000" tIns="36000" rIns="36000" bIns="36000"/>
          <a:lstStyle>
            <a:lvl1pPr marL="0" indent="0">
              <a:spcBef>
                <a:spcPts val="300"/>
              </a:spcBef>
              <a:spcAft>
                <a:spcPts val="300"/>
              </a:spcAft>
              <a:buClr>
                <a:srgbClr val="176B8C"/>
              </a:buClr>
              <a:buFont typeface="+mj-lt"/>
              <a:buNone/>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spcBef>
                <a:spcPts val="300"/>
              </a:spcBef>
              <a:spcAft>
                <a:spcPts val="300"/>
              </a:spcAft>
              <a:buClr>
                <a:schemeClr val="accent1"/>
              </a:buClr>
              <a:buSzPct val="100000"/>
              <a:buFont typeface="+mj-lt"/>
              <a:buNone/>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spcBef>
                <a:spcPts val="300"/>
              </a:spcBef>
              <a:spcAft>
                <a:spcPts val="300"/>
              </a:spcAft>
              <a:buClr>
                <a:schemeClr val="accent1"/>
              </a:buClr>
              <a:buFont typeface="+mj-lt"/>
              <a:buNone/>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spcBef>
                <a:spcPts val="300"/>
              </a:spcBef>
              <a:spcAft>
                <a:spcPts val="300"/>
              </a:spcAft>
              <a:buClr>
                <a:schemeClr val="tx1"/>
              </a:buClr>
              <a:buSzPct val="120000"/>
              <a:buFont typeface="Open Sans" panose="020B0606030504020204" pitchFamily="34" charset="0"/>
              <a:buNone/>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spcBef>
                <a:spcPts val="300"/>
              </a:spcBef>
              <a:spcAft>
                <a:spcPts val="300"/>
              </a:spcAft>
              <a:buClr>
                <a:schemeClr val="tx1"/>
              </a:buClr>
              <a:buSzPct val="120000"/>
              <a:buFont typeface="Arial" panose="020B0604020202020204" pitchFamily="34" charset="0"/>
              <a:buNone/>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Cliquez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2184090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u avec 2 colonnes">
    <p:spTree>
      <p:nvGrpSpPr>
        <p:cNvPr id="1" name=""/>
        <p:cNvGrpSpPr/>
        <p:nvPr/>
      </p:nvGrpSpPr>
      <p:grpSpPr>
        <a:xfrm>
          <a:off x="0" y="0"/>
          <a:ext cx="0" cy="0"/>
          <a:chOff x="0" y="0"/>
          <a:chExt cx="0" cy="0"/>
        </a:xfrm>
      </p:grpSpPr>
      <p:sp>
        <p:nvSpPr>
          <p:cNvPr id="9"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0"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6"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97597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u avec 2 colonnes - Titre en couleur">
    <p:spTree>
      <p:nvGrpSpPr>
        <p:cNvPr id="1" name=""/>
        <p:cNvGrpSpPr/>
        <p:nvPr/>
      </p:nvGrpSpPr>
      <p:grpSpPr>
        <a:xfrm>
          <a:off x="0" y="0"/>
          <a:ext cx="0" cy="0"/>
          <a:chOff x="0" y="0"/>
          <a:chExt cx="0" cy="0"/>
        </a:xfrm>
      </p:grpSpPr>
      <p:sp>
        <p:nvSpPr>
          <p:cNvPr id="10"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2"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5" name="Espace réservé du contenu 2"/>
          <p:cNvSpPr>
            <a:spLocks noGrp="1"/>
          </p:cNvSpPr>
          <p:nvPr>
            <p:ph idx="13"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
        <p:nvSpPr>
          <p:cNvPr id="17" name="Espace réservé du contenu 2"/>
          <p:cNvSpPr>
            <a:spLocks noGrp="1"/>
          </p:cNvSpPr>
          <p:nvPr>
            <p:ph idx="18" hasCustomPrompt="1"/>
          </p:nvPr>
        </p:nvSpPr>
        <p:spPr>
          <a:xfrm>
            <a:off x="4896472"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63883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u avec carte 1">
    <p:spTree>
      <p:nvGrpSpPr>
        <p:cNvPr id="1" name=""/>
        <p:cNvGrpSpPr/>
        <p:nvPr/>
      </p:nvGrpSpPr>
      <p:grpSpPr>
        <a:xfrm>
          <a:off x="0" y="0"/>
          <a:ext cx="0" cy="0"/>
          <a:chOff x="0" y="0"/>
          <a:chExt cx="0" cy="0"/>
        </a:xfrm>
      </p:grpSpPr>
      <p:sp>
        <p:nvSpPr>
          <p:cNvPr id="4" name="Espace réservé pour une image  3"/>
          <p:cNvSpPr>
            <a:spLocks noGrp="1"/>
          </p:cNvSpPr>
          <p:nvPr>
            <p:ph type="pic" sz="quarter" idx="12" hasCustomPrompt="1"/>
          </p:nvPr>
        </p:nvSpPr>
        <p:spPr>
          <a:xfrm>
            <a:off x="4896472" y="980728"/>
            <a:ext cx="3924000" cy="419291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9" name="Espace réservé du texte 8"/>
          <p:cNvSpPr>
            <a:spLocks noGrp="1"/>
          </p:cNvSpPr>
          <p:nvPr>
            <p:ph type="body" sz="quarter" idx="13" hasCustomPrompt="1"/>
          </p:nvPr>
        </p:nvSpPr>
        <p:spPr>
          <a:xfrm>
            <a:off x="4896472" y="5173638"/>
            <a:ext cx="3924000" cy="883034"/>
          </a:xfrm>
          <a:prstGeom prst="rect">
            <a:avLst/>
          </a:prstGeom>
        </p:spPr>
        <p:txBody>
          <a:bodyPr/>
          <a:lstStyle>
            <a:lvl1pPr marL="0" indent="0">
              <a:buNone/>
              <a:defRPr lang="fr-FR" sz="14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Légende</a:t>
            </a:r>
          </a:p>
        </p:txBody>
      </p:sp>
      <p:sp>
        <p:nvSpPr>
          <p:cNvPr id="13"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15"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7" name="Espace réservé du contenu 2"/>
          <p:cNvSpPr>
            <a:spLocks noGrp="1"/>
          </p:cNvSpPr>
          <p:nvPr>
            <p:ph idx="17" hasCustomPrompt="1"/>
          </p:nvPr>
        </p:nvSpPr>
        <p:spPr>
          <a:xfrm>
            <a:off x="683568" y="980728"/>
            <a:ext cx="3924000" cy="5075944"/>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2230894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u avec carte 2">
    <p:spTree>
      <p:nvGrpSpPr>
        <p:cNvPr id="1" name=""/>
        <p:cNvGrpSpPr/>
        <p:nvPr/>
      </p:nvGrpSpPr>
      <p:grpSpPr>
        <a:xfrm>
          <a:off x="0" y="0"/>
          <a:ext cx="0" cy="0"/>
          <a:chOff x="0" y="0"/>
          <a:chExt cx="0" cy="0"/>
        </a:xfrm>
      </p:grpSpPr>
      <p:sp>
        <p:nvSpPr>
          <p:cNvPr id="2" name="ZoneTexte 1"/>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endParaRPr lang="fr-FR"/>
          </a:p>
        </p:txBody>
      </p:sp>
      <p:sp>
        <p:nvSpPr>
          <p:cNvPr id="4" name="Espace réservé pour une image  3"/>
          <p:cNvSpPr>
            <a:spLocks noGrp="1"/>
          </p:cNvSpPr>
          <p:nvPr>
            <p:ph type="pic" sz="quarter" idx="12" hasCustomPrompt="1"/>
          </p:nvPr>
        </p:nvSpPr>
        <p:spPr>
          <a:xfrm>
            <a:off x="683568" y="2996952"/>
            <a:ext cx="8136905" cy="3059720"/>
          </a:xfrm>
          <a:prstGeom prst="rect">
            <a:avLst/>
          </a:prstGeom>
        </p:spPr>
        <p:txBody>
          <a:bodyPr/>
          <a:lstStyle>
            <a:lvl1pPr marL="0" indent="0">
              <a:buNone/>
              <a:defRPr sz="1400">
                <a:latin typeface="Open Sans" panose="020B0606030504020204" pitchFamily="34" charset="0"/>
                <a:ea typeface="Open Sans" panose="020B0606030504020204" pitchFamily="34" charset="0"/>
                <a:cs typeface="Open Sans" panose="020B0606030504020204" pitchFamily="34" charset="0"/>
              </a:defRPr>
            </a:lvl1pPr>
          </a:lstStyle>
          <a:p>
            <a:r>
              <a:rPr lang="fr-FR"/>
              <a:t>Carte</a:t>
            </a:r>
          </a:p>
        </p:txBody>
      </p:sp>
      <p:sp>
        <p:nvSpPr>
          <p:cNvPr id="8"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0" name="Espace réservé du contenu 2"/>
          <p:cNvSpPr>
            <a:spLocks noGrp="1" noChangeAspect="1"/>
          </p:cNvSpPr>
          <p:nvPr>
            <p:ph idx="13" hasCustomPrompt="1"/>
          </p:nvPr>
        </p:nvSpPr>
        <p:spPr>
          <a:xfrm>
            <a:off x="683568" y="980728"/>
            <a:ext cx="8136903" cy="1895255"/>
          </a:xfrm>
          <a:prstGeom prst="rect">
            <a:avLst/>
          </a:prstGeom>
        </p:spPr>
        <p:txBody>
          <a:bodyPr vert="horz" lIns="36000" tIns="36000" rIns="36000" bIns="36000"/>
          <a:lstStyle>
            <a:lvl1pPr marL="342900" indent="-342900">
              <a:spcBef>
                <a:spcPts val="300"/>
              </a:spcBef>
              <a:spcAft>
                <a:spcPts val="300"/>
              </a:spcAft>
              <a:buClr>
                <a:srgbClr val="176B8C"/>
              </a:buClr>
              <a:buFont typeface="Open Sans" panose="020B0606030504020204" pitchFamily="34" charset="0"/>
              <a:buChar char="&gt;"/>
              <a:defRPr sz="1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28650" indent="-171450">
              <a:spcBef>
                <a:spcPts val="300"/>
              </a:spcBef>
              <a:spcAft>
                <a:spcPts val="300"/>
              </a:spcAft>
              <a:buClr>
                <a:schemeClr val="tx1"/>
              </a:buClr>
              <a:buSzPct val="120000"/>
              <a:buFont typeface="Arial" panose="020B0604020202020204" pitchFamily="34" charset="0"/>
              <a:buChar cha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74738" indent="-160338">
              <a:spcBef>
                <a:spcPts val="300"/>
              </a:spcBef>
              <a:spcAft>
                <a:spcPts val="300"/>
              </a:spcAft>
              <a:buClr>
                <a:schemeClr val="tx1"/>
              </a:buClr>
              <a:buFont typeface="Open Sans" panose="020B0606030504020204" pitchFamily="34" charset="0"/>
              <a:buChar char="-"/>
              <a:defRPr sz="1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spcBef>
                <a:spcPts val="300"/>
              </a:spcBef>
              <a:spcAft>
                <a:spcPts val="300"/>
              </a:spcAft>
              <a:buClr>
                <a:schemeClr val="tx1"/>
              </a:buClr>
              <a:buFont typeface="Wingdings" panose="05000000000000000000" pitchFamily="2" charset="2"/>
              <a:buChar char="§"/>
              <a:defRPr sz="10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00250" indent="-171450">
              <a:spcBef>
                <a:spcPts val="300"/>
              </a:spcBef>
              <a:spcAft>
                <a:spcPts val="300"/>
              </a:spcAft>
              <a:buClr>
                <a:schemeClr val="tx1"/>
              </a:buClr>
              <a:buFont typeface="Wingdings" panose="05000000000000000000" pitchFamily="2" charset="2"/>
              <a:buChar char="§"/>
              <a:defRPr sz="10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a:t>Cliquer ici pour entrer votre texte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normalizeH="0"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2661550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po vide">
    <p:spTree>
      <p:nvGrpSpPr>
        <p:cNvPr id="1" name=""/>
        <p:cNvGrpSpPr/>
        <p:nvPr/>
      </p:nvGrpSpPr>
      <p:grpSpPr>
        <a:xfrm>
          <a:off x="0" y="0"/>
          <a:ext cx="0" cy="0"/>
          <a:chOff x="0" y="0"/>
          <a:chExt cx="0" cy="0"/>
        </a:xfrm>
      </p:grpSpPr>
      <p:sp>
        <p:nvSpPr>
          <p:cNvPr id="7" name="Espace réservé du texte 3"/>
          <p:cNvSpPr>
            <a:spLocks noGrp="1"/>
          </p:cNvSpPr>
          <p:nvPr>
            <p:ph type="body" sz="quarter" idx="11" hasCustomPrompt="1"/>
          </p:nvPr>
        </p:nvSpPr>
        <p:spPr>
          <a:xfrm>
            <a:off x="147600" y="327600"/>
            <a:ext cx="648023" cy="461615"/>
          </a:xfrm>
          <a:prstGeom prst="rect">
            <a:avLst/>
          </a:prstGeom>
        </p:spPr>
        <p:txBody>
          <a:bodyPr/>
          <a:lstStyle>
            <a:lvl1pPr marL="0" indent="0" algn="ctr" rtl="0" eaLnBrk="0" fontAlgn="base" hangingPunct="0">
              <a:spcBef>
                <a:spcPct val="0"/>
              </a:spcBef>
              <a:spcAft>
                <a:spcPct val="0"/>
              </a:spcAft>
              <a:buNone/>
              <a:defRPr lang="fr-FR" sz="28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a:t>N°</a:t>
            </a:r>
          </a:p>
        </p:txBody>
      </p:sp>
      <p:sp>
        <p:nvSpPr>
          <p:cNvPr id="9" name="Titre 1"/>
          <p:cNvSpPr>
            <a:spLocks noGrp="1"/>
          </p:cNvSpPr>
          <p:nvPr>
            <p:ph type="title" hasCustomPrompt="1"/>
          </p:nvPr>
        </p:nvSpPr>
        <p:spPr>
          <a:xfrm>
            <a:off x="640800" y="320400"/>
            <a:ext cx="7776864" cy="347846"/>
          </a:xfrm>
          <a:prstGeom prst="rect">
            <a:avLst/>
          </a:prstGeom>
          <a:noFill/>
        </p:spPr>
        <p:txBody>
          <a:bodyPr vert="horz" wrap="square" anchor="t" anchorCtr="0">
            <a:noAutofit/>
          </a:bodyPr>
          <a:lstStyle>
            <a:lvl1pPr algn="l">
              <a:defRPr sz="1600" b="1" cap="all"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fr-FR"/>
              <a:t>Titre de la diapo</a:t>
            </a:r>
          </a:p>
        </p:txBody>
      </p:sp>
      <p:sp>
        <p:nvSpPr>
          <p:cNvPr id="12" name="Espace réservé du texte 13"/>
          <p:cNvSpPr>
            <a:spLocks noGrp="1"/>
          </p:cNvSpPr>
          <p:nvPr>
            <p:ph type="body" sz="quarter" idx="14" hasCustomPrompt="1"/>
          </p:nvPr>
        </p:nvSpPr>
        <p:spPr>
          <a:xfrm>
            <a:off x="874800" y="6357600"/>
            <a:ext cx="7297600" cy="216781"/>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lang="fr-FR" sz="1050" b="1" i="0" kern="1200" cap="all" baseline="0" dirty="0">
                <a:solidFill>
                  <a:schemeClr val="accent1"/>
                </a:solidFill>
                <a:latin typeface="+mj-lt"/>
                <a:ea typeface="ＭＳ Ｐゴシック" pitchFamily="34" charset="-128"/>
                <a:cs typeface="Lucida Sans" pitchFamily="34" charset="0"/>
              </a:defRPr>
            </a:lvl1pPr>
          </a:lstStyle>
          <a:p>
            <a:pPr lvl="0"/>
            <a:r>
              <a:rPr lang="fr-FR"/>
              <a:t>TITRE de la présentation ou de la PARTIE</a:t>
            </a:r>
          </a:p>
        </p:txBody>
      </p:sp>
    </p:spTree>
    <p:extLst>
      <p:ext uri="{BB962C8B-B14F-4D97-AF65-F5344CB8AC3E}">
        <p14:creationId xmlns:p14="http://schemas.microsoft.com/office/powerpoint/2010/main" val="411957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12" name="Google Shape;10;p1">
            <a:extLst>
              <a:ext uri="{FF2B5EF4-FFF2-40B4-BE49-F238E27FC236}">
                <a16:creationId xmlns:a16="http://schemas.microsoft.com/office/drawing/2014/main" id="{6E26BFBA-730F-41DD-9242-8B7AFEA4A193}"/>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3" name="Google Shape;11;p1" descr="Logo">
            <a:extLst>
              <a:ext uri="{FF2B5EF4-FFF2-40B4-BE49-F238E27FC236}">
                <a16:creationId xmlns:a16="http://schemas.microsoft.com/office/drawing/2014/main" id="{7608F2FC-80A7-4570-A4DB-893F404E662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14" name="Google Shape;12;p1">
            <a:extLst>
              <a:ext uri="{FF2B5EF4-FFF2-40B4-BE49-F238E27FC236}">
                <a16:creationId xmlns:a16="http://schemas.microsoft.com/office/drawing/2014/main" id="{71FA6D96-2888-4C26-B6A0-717388021900}"/>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5" name="Google Shape;13;p1">
            <a:extLst>
              <a:ext uri="{FF2B5EF4-FFF2-40B4-BE49-F238E27FC236}">
                <a16:creationId xmlns:a16="http://schemas.microsoft.com/office/drawing/2014/main" id="{D795DED8-D081-49DF-9F4F-0C650745554A}"/>
              </a:ext>
            </a:extLst>
          </p:cNvPr>
          <p:cNvSpPr txBox="1"/>
          <p:nvPr userDrawn="1"/>
        </p:nvSpPr>
        <p:spPr>
          <a:xfrm>
            <a:off x="5768975" y="34924"/>
            <a:ext cx="2327276" cy="250031"/>
          </a:xfrm>
          <a:prstGeom prst="rect">
            <a:avLst/>
          </a:prstGeom>
          <a:noFill/>
          <a:ln>
            <a:noFill/>
          </a:ln>
        </p:spPr>
        <p:txBody>
          <a:bodyPr spcFirstLastPara="1" wrap="square" lIns="91425" tIns="45700" rIns="91425" bIns="45700" anchor="t" anchorCtr="0">
            <a:noAutofit/>
          </a:bodyPr>
          <a:lstStyle/>
          <a:p>
            <a:pPr algn="ctr">
              <a:buClr>
                <a:schemeClr val="dk1"/>
              </a:buClr>
              <a:buSzPts val="1100"/>
            </a:pPr>
            <a:r>
              <a:rPr lang="fr-FR" sz="1000">
                <a:solidFill>
                  <a:schemeClr val="tx1"/>
                </a:solidFill>
                <a:latin typeface="Monda"/>
                <a:ea typeface="Monda"/>
                <a:cs typeface="Monda"/>
                <a:sym typeface="Monda"/>
              </a:rPr>
              <a:t>GPS du 2 février 2024</a:t>
            </a:r>
          </a:p>
        </p:txBody>
      </p:sp>
      <p:sp>
        <p:nvSpPr>
          <p:cNvPr id="16" name="Rectangle 15">
            <a:extLst>
              <a:ext uri="{FF2B5EF4-FFF2-40B4-BE49-F238E27FC236}">
                <a16:creationId xmlns:a16="http://schemas.microsoft.com/office/drawing/2014/main" id="{D904E22A-8444-4A8D-8997-B8721BCC88C8}"/>
              </a:ext>
            </a:extLst>
          </p:cNvPr>
          <p:cNvSpPr>
            <a:spLocks noChangeArrowheads="1"/>
          </p:cNvSpPr>
          <p:nvPr userDrawn="1"/>
        </p:nvSpPr>
        <p:spPr bwMode="auto">
          <a:xfrm>
            <a:off x="0" y="568325"/>
            <a:ext cx="368300" cy="157163"/>
          </a:xfrm>
          <a:prstGeom prst="rect">
            <a:avLst/>
          </a:prstGeom>
          <a:solidFill>
            <a:srgbClr val="134399"/>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cs typeface="+mn-cs"/>
            </a:endParaRPr>
          </a:p>
        </p:txBody>
      </p:sp>
      <p:sp>
        <p:nvSpPr>
          <p:cNvPr id="2" name="Titre 1">
            <a:extLst>
              <a:ext uri="{FF2B5EF4-FFF2-40B4-BE49-F238E27FC236}">
                <a16:creationId xmlns:a16="http://schemas.microsoft.com/office/drawing/2014/main" id="{C81C5FCD-5011-4A78-83B2-C1E9319BE1E1}"/>
              </a:ext>
            </a:extLst>
          </p:cNvPr>
          <p:cNvSpPr>
            <a:spLocks noGrp="1"/>
          </p:cNvSpPr>
          <p:nvPr>
            <p:ph type="title"/>
          </p:nvPr>
        </p:nvSpPr>
        <p:spPr>
          <a:xfrm>
            <a:off x="368300" y="363044"/>
            <a:ext cx="7886700" cy="599378"/>
          </a:xfrm>
        </p:spPr>
        <p:txBody>
          <a:bodyPr>
            <a:normAutofit/>
          </a:bodyPr>
          <a:lstStyle>
            <a:lvl1pPr>
              <a:defRPr sz="2200" b="0">
                <a:solidFill>
                  <a:srgbClr val="961B2E"/>
                </a:solidFill>
                <a:latin typeface="+mn-lt"/>
              </a:defRPr>
            </a:lvl1pPr>
          </a:lstStyle>
          <a:p>
            <a:r>
              <a:rPr lang="fr-FR"/>
              <a:t>Modifiez le style du titre</a:t>
            </a:r>
          </a:p>
        </p:txBody>
      </p:sp>
    </p:spTree>
    <p:extLst>
      <p:ext uri="{BB962C8B-B14F-4D97-AF65-F5344CB8AC3E}">
        <p14:creationId xmlns:p14="http://schemas.microsoft.com/office/powerpoint/2010/main" val="203958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20065FA-B2D0-4623-A1A6-6172A40A4C4A}"/>
              </a:ext>
            </a:extLst>
          </p:cNvPr>
          <p:cNvSpPr>
            <a:spLocks noGrp="1"/>
          </p:cNvSpPr>
          <p:nvPr>
            <p:ph type="dt" sz="half" idx="10"/>
          </p:nvPr>
        </p:nvSpPr>
        <p:spPr/>
        <p:txBody>
          <a:bodyPr/>
          <a:lstStyle/>
          <a:p>
            <a:r>
              <a:rPr lang="fr-FR"/>
              <a:t>14/02/2024</a:t>
            </a:r>
          </a:p>
        </p:txBody>
      </p:sp>
      <p:sp>
        <p:nvSpPr>
          <p:cNvPr id="4" name="Espace réservé du pied de page 3">
            <a:extLst>
              <a:ext uri="{FF2B5EF4-FFF2-40B4-BE49-F238E27FC236}">
                <a16:creationId xmlns:a16="http://schemas.microsoft.com/office/drawing/2014/main" id="{91D675C1-EC59-4EEA-9916-DB9365E0FC4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62104EF-C5D2-4996-8E6A-FBBA667DE429}"/>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Espace réservé du numéro de diapositive 3">
            <a:extLst>
              <a:ext uri="{FF2B5EF4-FFF2-40B4-BE49-F238E27FC236}">
                <a16:creationId xmlns:a16="http://schemas.microsoft.com/office/drawing/2014/main" id="{01081D74-864D-432C-B6EF-AE3B896F02B8}"/>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9DF981-C277-4BD7-B90D-03A39C1D235D}" type="slidenum">
              <a:rPr lang="fr-FR" smtClean="0"/>
              <a:pPr/>
              <a:t>‹N°›</a:t>
            </a:fld>
            <a:endParaRPr lang="fr-FR"/>
          </a:p>
        </p:txBody>
      </p:sp>
      <p:sp>
        <p:nvSpPr>
          <p:cNvPr id="8" name="Google Shape;314;p40">
            <a:extLst>
              <a:ext uri="{FF2B5EF4-FFF2-40B4-BE49-F238E27FC236}">
                <a16:creationId xmlns:a16="http://schemas.microsoft.com/office/drawing/2014/main" id="{7F09A5ED-BD96-43BB-BF8B-212060DBEE1F}"/>
              </a:ext>
            </a:extLst>
          </p:cNvPr>
          <p:cNvSpPr txBox="1"/>
          <p:nvPr userDrawn="1"/>
        </p:nvSpPr>
        <p:spPr>
          <a:xfrm rot="10800000" flipH="1">
            <a:off x="1" y="6767520"/>
            <a:ext cx="9144000" cy="90487"/>
          </a:xfrm>
          <a:prstGeom prst="rect">
            <a:avLst/>
          </a:prstGeom>
          <a:solidFill>
            <a:srgbClr val="134399"/>
          </a:solidFill>
          <a:ln w="9525" cap="flat" cmpd="sng">
            <a:solidFill>
              <a:srgbClr val="4A7EBB"/>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9" name="Google Shape;315;p40">
            <a:extLst>
              <a:ext uri="{FF2B5EF4-FFF2-40B4-BE49-F238E27FC236}">
                <a16:creationId xmlns:a16="http://schemas.microsoft.com/office/drawing/2014/main" id="{C4E10763-1D06-43AD-98AC-B7FC665FF2C6}"/>
              </a:ext>
            </a:extLst>
          </p:cNvPr>
          <p:cNvSpPr txBox="1"/>
          <p:nvPr userDrawn="1"/>
        </p:nvSpPr>
        <p:spPr>
          <a:xfrm>
            <a:off x="2143125" y="5438783"/>
            <a:ext cx="4826000" cy="1201737"/>
          </a:xfrm>
          <a:prstGeom prst="rect">
            <a:avLst/>
          </a:prstGeom>
          <a:noFill/>
          <a:ln>
            <a:noFill/>
          </a:ln>
        </p:spPr>
        <p:txBody>
          <a:bodyPr spcFirstLastPara="1" wrap="square" lIns="91425" tIns="45700" rIns="91425" bIns="45700" anchor="t" anchorCtr="0">
            <a:noAutofit/>
          </a:bodyPr>
          <a:lstStyle/>
          <a:p>
            <a:pPr algn="ctr">
              <a:buClr>
                <a:srgbClr val="404040"/>
              </a:buClr>
              <a:buSzPts val="1400"/>
            </a:pPr>
            <a:r>
              <a:rPr lang="en-US" sz="1400">
                <a:solidFill>
                  <a:srgbClr val="404040"/>
                </a:solidFill>
                <a:latin typeface="Helvetica Neue"/>
                <a:ea typeface="Helvetica Neue"/>
                <a:cs typeface="Helvetica Neue"/>
                <a:sym typeface="Helvetica Neue"/>
              </a:rPr>
              <a:t>44 avenue Marcelin Berthelot - 38100 Grenoble</a:t>
            </a:r>
            <a:endParaRPr/>
          </a:p>
          <a:p>
            <a:pPr algn="ctr">
              <a:buClr>
                <a:srgbClr val="404040"/>
              </a:buClr>
              <a:buSzPts val="1400"/>
            </a:pPr>
            <a:r>
              <a:rPr lang="en-US" sz="1400" err="1">
                <a:solidFill>
                  <a:srgbClr val="404040"/>
                </a:solidFill>
                <a:latin typeface="Helvetica Neue"/>
                <a:ea typeface="Helvetica Neue"/>
                <a:cs typeface="Helvetica Neue"/>
                <a:sym typeface="Helvetica Neue"/>
              </a:rPr>
              <a:t>Tél</a:t>
            </a:r>
            <a:r>
              <a:rPr lang="en-US" sz="1400">
                <a:solidFill>
                  <a:srgbClr val="404040"/>
                </a:solidFill>
                <a:latin typeface="Helvetica Neue"/>
                <a:ea typeface="Helvetica Neue"/>
                <a:cs typeface="Helvetica Neue"/>
                <a:sym typeface="Helvetica Neue"/>
              </a:rPr>
              <a:t>. 04 76 28 86 39 - </a:t>
            </a:r>
            <a:r>
              <a:rPr lang="en-US" sz="1400" i="1">
                <a:solidFill>
                  <a:srgbClr val="404040"/>
                </a:solidFill>
                <a:latin typeface="Helvetica Neue"/>
                <a:ea typeface="Helvetica Neue"/>
                <a:cs typeface="Helvetica Neue"/>
                <a:sym typeface="Helvetica Neue"/>
              </a:rPr>
              <a:t>epscot@scot-region-grenoble.org</a:t>
            </a:r>
            <a:endParaRPr/>
          </a:p>
          <a:p>
            <a:pPr algn="ctr">
              <a:buClr>
                <a:srgbClr val="961B2E"/>
              </a:buClr>
              <a:buSzPts val="1600"/>
            </a:pPr>
            <a:r>
              <a:rPr lang="en-US" sz="1600" b="1">
                <a:solidFill>
                  <a:srgbClr val="961B2E"/>
                </a:solidFill>
                <a:latin typeface="Helvetica Neue"/>
                <a:ea typeface="Helvetica Neue"/>
                <a:cs typeface="Helvetica Neue"/>
                <a:sym typeface="Helvetica Neue"/>
              </a:rPr>
              <a:t>www.scot-region-grenoble.org</a:t>
            </a:r>
            <a:endParaRPr/>
          </a:p>
          <a:p>
            <a:endParaRPr sz="1600" b="1">
              <a:solidFill>
                <a:srgbClr val="961B2E"/>
              </a:solidFill>
              <a:latin typeface="Helvetica Neue"/>
              <a:ea typeface="Helvetica Neue"/>
              <a:cs typeface="Helvetica Neue"/>
              <a:sym typeface="Helvetica Neue"/>
            </a:endParaRPr>
          </a:p>
        </p:txBody>
      </p:sp>
      <p:pic>
        <p:nvPicPr>
          <p:cNvPr id="10" name="Image 9">
            <a:extLst>
              <a:ext uri="{FF2B5EF4-FFF2-40B4-BE49-F238E27FC236}">
                <a16:creationId xmlns:a16="http://schemas.microsoft.com/office/drawing/2014/main" id="{E06FA910-FF51-4600-8347-4B76BA80C1D1}"/>
              </a:ext>
            </a:extLst>
          </p:cNvPr>
          <p:cNvPicPr>
            <a:picLocks noChangeAspect="1"/>
          </p:cNvPicPr>
          <p:nvPr userDrawn="1"/>
        </p:nvPicPr>
        <p:blipFill>
          <a:blip r:embed="rId2"/>
          <a:stretch>
            <a:fillRect/>
          </a:stretch>
        </p:blipFill>
        <p:spPr>
          <a:xfrm>
            <a:off x="1688838" y="2060799"/>
            <a:ext cx="5766339" cy="1578733"/>
          </a:xfrm>
          <a:prstGeom prst="rect">
            <a:avLst/>
          </a:prstGeom>
        </p:spPr>
      </p:pic>
      <p:sp>
        <p:nvSpPr>
          <p:cNvPr id="11" name="Google Shape;10;p1">
            <a:extLst>
              <a:ext uri="{FF2B5EF4-FFF2-40B4-BE49-F238E27FC236}">
                <a16:creationId xmlns:a16="http://schemas.microsoft.com/office/drawing/2014/main" id="{1E23AD80-8F37-4025-AA4A-CC06998C43F2}"/>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12" name="Google Shape;11;p1" descr="Logo">
            <a:extLst>
              <a:ext uri="{FF2B5EF4-FFF2-40B4-BE49-F238E27FC236}">
                <a16:creationId xmlns:a16="http://schemas.microsoft.com/office/drawing/2014/main" id="{3912A06C-EB13-40C0-8438-DE75990E6E1D}"/>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13" name="Google Shape;12;p1">
            <a:extLst>
              <a:ext uri="{FF2B5EF4-FFF2-40B4-BE49-F238E27FC236}">
                <a16:creationId xmlns:a16="http://schemas.microsoft.com/office/drawing/2014/main" id="{B63B379C-948E-4D8B-9AEC-D871BD8ACAC3}"/>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4" name="Google Shape;13;p1">
            <a:extLst>
              <a:ext uri="{FF2B5EF4-FFF2-40B4-BE49-F238E27FC236}">
                <a16:creationId xmlns:a16="http://schemas.microsoft.com/office/drawing/2014/main" id="{CCA17592-F014-41A1-ACC0-3FCDD4F65012}"/>
              </a:ext>
            </a:extLst>
          </p:cNvPr>
          <p:cNvSpPr txBox="1"/>
          <p:nvPr userDrawn="1"/>
        </p:nvSpPr>
        <p:spPr>
          <a:xfrm>
            <a:off x="6457950" y="63504"/>
            <a:ext cx="1941467" cy="198044"/>
          </a:xfrm>
          <a:prstGeom prst="rect">
            <a:avLst/>
          </a:prstGeom>
          <a:solidFill>
            <a:schemeClr val="bg1"/>
          </a:solidFill>
          <a:ln>
            <a:noFill/>
          </a:ln>
        </p:spPr>
        <p:txBody>
          <a:bodyPr spcFirstLastPara="1" wrap="square" lIns="91425" tIns="45700" rIns="91425" bIns="45700" anchor="t" anchorCtr="0">
            <a:noAutofit/>
          </a:bodyPr>
          <a:lstStyle/>
          <a:p>
            <a:pPr algn="ctr">
              <a:buClr>
                <a:schemeClr val="dk1"/>
              </a:buClr>
              <a:buSzPts val="1100"/>
            </a:pPr>
            <a:r>
              <a:rPr lang="fr-FR" sz="1000">
                <a:solidFill>
                  <a:schemeClr val="tx1"/>
                </a:solidFill>
                <a:latin typeface="Monda"/>
                <a:ea typeface="Monda"/>
                <a:cs typeface="Monda"/>
                <a:sym typeface="Monda"/>
              </a:rPr>
              <a:t>GPS du 2 février 2024</a:t>
            </a:r>
          </a:p>
        </p:txBody>
      </p:sp>
    </p:spTree>
    <p:extLst>
      <p:ext uri="{BB962C8B-B14F-4D97-AF65-F5344CB8AC3E}">
        <p14:creationId xmlns:p14="http://schemas.microsoft.com/office/powerpoint/2010/main" val="8430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7DFC6EB-EE19-4C03-AEC1-6CBD65B049DD}"/>
              </a:ext>
            </a:extLst>
          </p:cNvPr>
          <p:cNvSpPr>
            <a:spLocks noGrp="1"/>
          </p:cNvSpPr>
          <p:nvPr>
            <p:ph type="dt" sz="half" idx="10"/>
          </p:nvPr>
        </p:nvSpPr>
        <p:spPr/>
        <p:txBody>
          <a:bodyPr/>
          <a:lstStyle/>
          <a:p>
            <a:fld id="{DBB943F3-EFA4-491F-898A-124BEBAD7C90}" type="datetime1">
              <a:rPr lang="fr-FR" smtClean="0"/>
              <a:t>10/02/2025</a:t>
            </a:fld>
            <a:endParaRPr lang="fr-FR"/>
          </a:p>
        </p:txBody>
      </p:sp>
      <p:sp>
        <p:nvSpPr>
          <p:cNvPr id="5" name="Espace réservé du pied de page 4">
            <a:extLst>
              <a:ext uri="{FF2B5EF4-FFF2-40B4-BE49-F238E27FC236}">
                <a16:creationId xmlns:a16="http://schemas.microsoft.com/office/drawing/2014/main" id="{E068EB42-F39B-4F84-AAD3-8F93BC88A1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A88F61-C144-4467-98C1-CDF66C2F7D2A}"/>
              </a:ext>
            </a:extLst>
          </p:cNvPr>
          <p:cNvSpPr>
            <a:spLocks noGrp="1"/>
          </p:cNvSpPr>
          <p:nvPr>
            <p:ph type="sldNum" sz="quarter" idx="12"/>
          </p:nvPr>
        </p:nvSpPr>
        <p:spPr/>
        <p:txBody>
          <a:bodyPr/>
          <a:lstStyle/>
          <a:p>
            <a:fld id="{4C9DF981-C277-4BD7-B90D-03A39C1D235D}" type="slidenum">
              <a:rPr lang="fr-FR" smtClean="0"/>
              <a:t>‹N°›</a:t>
            </a:fld>
            <a:endParaRPr lang="fr-FR"/>
          </a:p>
        </p:txBody>
      </p:sp>
      <p:grpSp>
        <p:nvGrpSpPr>
          <p:cNvPr id="16" name="Groupe 15">
            <a:extLst>
              <a:ext uri="{FF2B5EF4-FFF2-40B4-BE49-F238E27FC236}">
                <a16:creationId xmlns:a16="http://schemas.microsoft.com/office/drawing/2014/main" id="{19F25521-F62C-4DE7-B7F0-464C3AC4F43B}"/>
              </a:ext>
            </a:extLst>
          </p:cNvPr>
          <p:cNvGrpSpPr/>
          <p:nvPr userDrawn="1"/>
        </p:nvGrpSpPr>
        <p:grpSpPr>
          <a:xfrm>
            <a:off x="-12700" y="-104755"/>
            <a:ext cx="9156700" cy="6962755"/>
            <a:chOff x="-12700" y="-104755"/>
            <a:chExt cx="9156700" cy="6962755"/>
          </a:xfrm>
        </p:grpSpPr>
        <p:grpSp>
          <p:nvGrpSpPr>
            <p:cNvPr id="7" name="Groupe 6">
              <a:extLst>
                <a:ext uri="{FF2B5EF4-FFF2-40B4-BE49-F238E27FC236}">
                  <a16:creationId xmlns:a16="http://schemas.microsoft.com/office/drawing/2014/main" id="{A1390E81-CA55-4DC1-B64B-92844BE76D1E}"/>
                </a:ext>
              </a:extLst>
            </p:cNvPr>
            <p:cNvGrpSpPr/>
            <p:nvPr userDrawn="1"/>
          </p:nvGrpSpPr>
          <p:grpSpPr>
            <a:xfrm>
              <a:off x="-12700" y="-104755"/>
              <a:ext cx="9156700" cy="6962755"/>
              <a:chOff x="16249650" y="8038330"/>
              <a:chExt cx="9156700" cy="6962754"/>
            </a:xfrm>
          </p:grpSpPr>
          <p:grpSp>
            <p:nvGrpSpPr>
              <p:cNvPr id="8" name="Groupe 7">
                <a:extLst>
                  <a:ext uri="{FF2B5EF4-FFF2-40B4-BE49-F238E27FC236}">
                    <a16:creationId xmlns:a16="http://schemas.microsoft.com/office/drawing/2014/main" id="{762E7502-C0A3-4796-8E2B-3061DE3B7C0B}"/>
                  </a:ext>
                </a:extLst>
              </p:cNvPr>
              <p:cNvGrpSpPr/>
              <p:nvPr/>
            </p:nvGrpSpPr>
            <p:grpSpPr>
              <a:xfrm>
                <a:off x="16249650" y="8124903"/>
                <a:ext cx="9156700" cy="6876181"/>
                <a:chOff x="16249650" y="8124903"/>
                <a:chExt cx="9156700" cy="6876181"/>
              </a:xfrm>
            </p:grpSpPr>
            <p:sp>
              <p:nvSpPr>
                <p:cNvPr id="14" name="Google Shape;57;p7">
                  <a:extLst>
                    <a:ext uri="{FF2B5EF4-FFF2-40B4-BE49-F238E27FC236}">
                      <a16:creationId xmlns:a16="http://schemas.microsoft.com/office/drawing/2014/main" id="{7950C217-D423-4AEA-AAED-D2238A861F6C}"/>
                    </a:ext>
                  </a:extLst>
                </p:cNvPr>
                <p:cNvSpPr txBox="1"/>
                <p:nvPr userDrawn="1"/>
              </p:nvSpPr>
              <p:spPr>
                <a:xfrm>
                  <a:off x="16249650" y="12264786"/>
                  <a:ext cx="9156700" cy="45719"/>
                </a:xfrm>
                <a:prstGeom prst="rect">
                  <a:avLst/>
                </a:prstGeom>
                <a:blipFill rotWithShape="1">
                  <a:blip r:embed="rId2">
                    <a:alphaModFix/>
                  </a:blip>
                  <a:stretch>
                    <a:fillRect/>
                  </a:stretch>
                </a:blipFill>
                <a:ln>
                  <a:noFill/>
                </a:ln>
                <a:effectLst>
                  <a:outerShdw blurRad="63500" dist="38100" dir="54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nvGrpSpPr>
                <p:cNvPr id="10" name="Groupe 9">
                  <a:extLst>
                    <a:ext uri="{FF2B5EF4-FFF2-40B4-BE49-F238E27FC236}">
                      <a16:creationId xmlns:a16="http://schemas.microsoft.com/office/drawing/2014/main" id="{6CF5578C-717D-4C9B-BD3A-3A0C8010AF36}"/>
                    </a:ext>
                  </a:extLst>
                </p:cNvPr>
                <p:cNvGrpSpPr/>
                <p:nvPr/>
              </p:nvGrpSpPr>
              <p:grpSpPr>
                <a:xfrm>
                  <a:off x="16249650" y="8124903"/>
                  <a:ext cx="9156698" cy="6876181"/>
                  <a:chOff x="16249650" y="8124903"/>
                  <a:chExt cx="9156698" cy="6876181"/>
                </a:xfrm>
              </p:grpSpPr>
              <p:pic>
                <p:nvPicPr>
                  <p:cNvPr id="12" name="Google Shape;54;p7" descr="Capture d’écran 2014-01-15 à 17.28.57.png">
                    <a:extLst>
                      <a:ext uri="{FF2B5EF4-FFF2-40B4-BE49-F238E27FC236}">
                        <a16:creationId xmlns:a16="http://schemas.microsoft.com/office/drawing/2014/main" id="{67C92372-E26B-4B43-895D-E976EBBCBC63}"/>
                      </a:ext>
                    </a:extLst>
                  </p:cNvPr>
                  <p:cNvPicPr preferRelativeResize="0"/>
                  <p:nvPr/>
                </p:nvPicPr>
                <p:blipFill rotWithShape="1">
                  <a:blip r:embed="rId3">
                    <a:alphaModFix/>
                  </a:blip>
                  <a:srcRect/>
                  <a:stretch/>
                </p:blipFill>
                <p:spPr>
                  <a:xfrm>
                    <a:off x="16249650" y="8124903"/>
                    <a:ext cx="9144000" cy="4140200"/>
                  </a:xfrm>
                  <a:prstGeom prst="rect">
                    <a:avLst/>
                  </a:prstGeom>
                  <a:noFill/>
                  <a:ln>
                    <a:noFill/>
                  </a:ln>
                </p:spPr>
              </p:pic>
              <p:sp>
                <p:nvSpPr>
                  <p:cNvPr id="13" name="Google Shape;60;p7">
                    <a:extLst>
                      <a:ext uri="{FF2B5EF4-FFF2-40B4-BE49-F238E27FC236}">
                        <a16:creationId xmlns:a16="http://schemas.microsoft.com/office/drawing/2014/main" id="{6B58A218-63D3-4009-8F5C-07E432D2097F}"/>
                      </a:ext>
                    </a:extLst>
                  </p:cNvPr>
                  <p:cNvSpPr txBox="1"/>
                  <p:nvPr/>
                </p:nvSpPr>
                <p:spPr>
                  <a:xfrm rot="5400000">
                    <a:off x="21616986" y="11211722"/>
                    <a:ext cx="6858000" cy="720724"/>
                  </a:xfrm>
                  <a:prstGeom prst="rect">
                    <a:avLst/>
                  </a:prstGeom>
                  <a:blipFill rotWithShape="1">
                    <a:blip r:embed="rId4">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endParaRPr sz="1600">
                      <a:solidFill>
                        <a:schemeClr val="dk1"/>
                      </a:solidFill>
                      <a:latin typeface="Calibri"/>
                      <a:ea typeface="Calibri"/>
                      <a:cs typeface="Calibri"/>
                      <a:sym typeface="Calibri"/>
                    </a:endParaRPr>
                  </a:p>
                </p:txBody>
              </p:sp>
            </p:grpSp>
          </p:grpSp>
          <p:pic>
            <p:nvPicPr>
              <p:cNvPr id="9" name="Google Shape;61;p7" descr="SCoT_2017detoure.pdf">
                <a:extLst>
                  <a:ext uri="{FF2B5EF4-FFF2-40B4-BE49-F238E27FC236}">
                    <a16:creationId xmlns:a16="http://schemas.microsoft.com/office/drawing/2014/main" id="{89970B7F-EB5C-4C40-B755-571CF3B0536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332596" y="8038330"/>
                <a:ext cx="3174207" cy="976312"/>
              </a:xfrm>
              <a:prstGeom prst="rect">
                <a:avLst/>
              </a:prstGeom>
              <a:noFill/>
              <a:ln>
                <a:noFill/>
              </a:ln>
            </p:spPr>
          </p:pic>
        </p:grpSp>
        <p:cxnSp>
          <p:nvCxnSpPr>
            <p:cNvPr id="15" name="Google Shape;59;p7">
              <a:extLst>
                <a:ext uri="{FF2B5EF4-FFF2-40B4-BE49-F238E27FC236}">
                  <a16:creationId xmlns:a16="http://schemas.microsoft.com/office/drawing/2014/main" id="{024A335F-2AEC-44A8-B8A9-9B44E3DC684D}"/>
                </a:ext>
              </a:extLst>
            </p:cNvPr>
            <p:cNvCxnSpPr/>
            <p:nvPr userDrawn="1"/>
          </p:nvCxnSpPr>
          <p:spPr>
            <a:xfrm>
              <a:off x="8001000" y="1473201"/>
              <a:ext cx="0" cy="2128837"/>
            </a:xfrm>
            <a:prstGeom prst="straightConnector1">
              <a:avLst/>
            </a:prstGeom>
            <a:noFill/>
            <a:ln w="19050" cap="flat" cmpd="sng">
              <a:solidFill>
                <a:srgbClr val="F2F2F2"/>
              </a:solidFill>
              <a:prstDash val="solid"/>
              <a:miter lim="800000"/>
              <a:headEnd type="none" w="med" len="med"/>
              <a:tailEnd type="none" w="med" len="med"/>
            </a:ln>
            <a:effectLst>
              <a:outerShdw blurRad="63500" dist="20000" dir="5400000">
                <a:srgbClr val="808080">
                  <a:alpha val="37647"/>
                </a:srgbClr>
              </a:outerShdw>
            </a:effectLst>
          </p:spPr>
        </p:cxnSp>
      </p:grpSp>
      <p:sp>
        <p:nvSpPr>
          <p:cNvPr id="2" name="Titre 1">
            <a:extLst>
              <a:ext uri="{FF2B5EF4-FFF2-40B4-BE49-F238E27FC236}">
                <a16:creationId xmlns:a16="http://schemas.microsoft.com/office/drawing/2014/main" id="{4EF31FD3-C6D4-4DEE-AC85-C44BA1AC98DC}"/>
              </a:ext>
            </a:extLst>
          </p:cNvPr>
          <p:cNvSpPr>
            <a:spLocks noGrp="1"/>
          </p:cNvSpPr>
          <p:nvPr>
            <p:ph type="ctrTitle"/>
          </p:nvPr>
        </p:nvSpPr>
        <p:spPr>
          <a:xfrm>
            <a:off x="1149351" y="1474269"/>
            <a:ext cx="6858000" cy="1236503"/>
          </a:xfrm>
        </p:spPr>
        <p:txBody>
          <a:bodyPr anchor="b"/>
          <a:lstStyle>
            <a:lvl1pPr algn="r">
              <a:defRPr sz="3600">
                <a:solidFill>
                  <a:schemeClr val="bg1"/>
                </a:solidFill>
                <a:latin typeface="Monda"/>
              </a:defRPr>
            </a:lvl1pPr>
          </a:lstStyle>
          <a:p>
            <a:r>
              <a:rPr lang="fr-FR"/>
              <a:t>Modifiez le style du titre</a:t>
            </a:r>
          </a:p>
        </p:txBody>
      </p:sp>
      <p:sp>
        <p:nvSpPr>
          <p:cNvPr id="17" name="Espace réservé du contenu 16">
            <a:extLst>
              <a:ext uri="{FF2B5EF4-FFF2-40B4-BE49-F238E27FC236}">
                <a16:creationId xmlns:a16="http://schemas.microsoft.com/office/drawing/2014/main" id="{5EB4F02C-1966-4817-BFB5-350276EB1835}"/>
              </a:ext>
            </a:extLst>
          </p:cNvPr>
          <p:cNvSpPr>
            <a:spLocks noGrp="1"/>
          </p:cNvSpPr>
          <p:nvPr>
            <p:ph sz="quarter" idx="13"/>
          </p:nvPr>
        </p:nvSpPr>
        <p:spPr>
          <a:xfrm>
            <a:off x="2133601" y="4287232"/>
            <a:ext cx="6234112" cy="1932594"/>
          </a:xfrm>
        </p:spPr>
        <p:txBody>
          <a:bodyPr/>
          <a:lstStyle>
            <a:lvl1pPr marL="0" indent="0" algn="r">
              <a:buFontTx/>
              <a:buNone/>
              <a:defRPr b="1" u="sng"/>
            </a:lvl1pPr>
            <a:lvl2pPr algn="r">
              <a:defRPr/>
            </a:lvl2pPr>
            <a:lvl3pPr algn="r">
              <a:defRPr/>
            </a:lvl3pPr>
            <a:lvl4pPr algn="r">
              <a:defRPr/>
            </a:lvl4pPr>
            <a:lvl5pPr algn="r">
              <a:defRPr/>
            </a:lvl5pPr>
          </a:lstStyle>
          <a:p>
            <a:pPr lvl="0"/>
            <a:r>
              <a:rPr lang="fr-FR"/>
              <a:t>Cliquez pour modifier les styles du texte du masque</a:t>
            </a:r>
          </a:p>
          <a:p>
            <a:pPr lvl="1"/>
            <a:r>
              <a:rPr lang="fr-FR"/>
              <a:t>Deuxième niveau</a:t>
            </a:r>
          </a:p>
        </p:txBody>
      </p:sp>
      <p:sp>
        <p:nvSpPr>
          <p:cNvPr id="25" name="Espace réservé du contenu 24">
            <a:extLst>
              <a:ext uri="{FF2B5EF4-FFF2-40B4-BE49-F238E27FC236}">
                <a16:creationId xmlns:a16="http://schemas.microsoft.com/office/drawing/2014/main" id="{F80CDD9D-63D8-4C15-917C-B49590E8B110}"/>
              </a:ext>
            </a:extLst>
          </p:cNvPr>
          <p:cNvSpPr>
            <a:spLocks noGrp="1"/>
          </p:cNvSpPr>
          <p:nvPr>
            <p:ph sz="quarter" idx="14" hasCustomPrompt="1"/>
          </p:nvPr>
        </p:nvSpPr>
        <p:spPr>
          <a:xfrm>
            <a:off x="5184776" y="2830584"/>
            <a:ext cx="2822575" cy="746417"/>
          </a:xfrm>
        </p:spPr>
        <p:txBody>
          <a:bodyPr/>
          <a:lstStyle>
            <a:lvl1pPr marL="0" indent="0" algn="r">
              <a:buNone/>
              <a:defRPr>
                <a:solidFill>
                  <a:schemeClr val="bg1"/>
                </a:solidFill>
              </a:defRPr>
            </a:lvl1pPr>
          </a:lstStyle>
          <a:p>
            <a:pPr lvl="0"/>
            <a:r>
              <a:rPr lang="fr-FR"/>
              <a:t>Date </a:t>
            </a:r>
          </a:p>
          <a:p>
            <a:pPr lvl="0"/>
            <a:r>
              <a:rPr lang="fr-FR"/>
              <a:t>Lieu</a:t>
            </a:r>
          </a:p>
        </p:txBody>
      </p:sp>
    </p:spTree>
    <p:extLst>
      <p:ext uri="{BB962C8B-B14F-4D97-AF65-F5344CB8AC3E}">
        <p14:creationId xmlns:p14="http://schemas.microsoft.com/office/powerpoint/2010/main" val="318783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1" name="Google Shape;254;p32">
            <a:extLst>
              <a:ext uri="{FF2B5EF4-FFF2-40B4-BE49-F238E27FC236}">
                <a16:creationId xmlns:a16="http://schemas.microsoft.com/office/drawing/2014/main" id="{72325B26-8237-4BBA-8113-4528CC55EC6B}"/>
              </a:ext>
              <a:ext uri="{C183D7F6-B498-43B3-948B-1728B52AA6E4}">
                <adec:decorative xmlns:adec="http://schemas.microsoft.com/office/drawing/2017/decorative" val="1"/>
              </a:ext>
            </a:extLst>
          </p:cNvPr>
          <p:cNvSpPr txBox="1"/>
          <p:nvPr userDrawn="1"/>
        </p:nvSpPr>
        <p:spPr>
          <a:xfrm>
            <a:off x="0" y="1872369"/>
            <a:ext cx="6705600" cy="2446800"/>
          </a:xfrm>
          <a:prstGeom prst="rect">
            <a:avLst/>
          </a:prstGeom>
          <a:blipFill rotWithShape="1">
            <a:blip r:embed="rId2">
              <a:alphaModFix/>
            </a:blip>
            <a:stretch>
              <a:fillRect/>
            </a:stretch>
          </a:blipFill>
          <a:ln>
            <a:noFill/>
          </a:ln>
          <a:effectLst>
            <a:outerShdw blurRad="63500" dist="38100" dir="2700000">
              <a:srgbClr val="808080">
                <a:alpha val="39607"/>
              </a:srgbClr>
            </a:outerShdw>
          </a:effectLst>
        </p:spPr>
        <p:txBody>
          <a:bodyPr spcFirstLastPara="1" wrap="square" lIns="91425" tIns="45700" rIns="91425" bIns="45700" anchor="ctr" anchorCtr="0">
            <a:noAutofit/>
          </a:bodyPr>
          <a:lstStyle/>
          <a:p>
            <a:pPr>
              <a:buClr>
                <a:srgbClr val="FFFFFF"/>
              </a:buClr>
              <a:buSzPts val="3200"/>
            </a:pPr>
            <a:endParaRPr lang="fr-FR" sz="3600">
              <a:solidFill>
                <a:srgbClr val="FFFFFF"/>
              </a:solidFill>
              <a:latin typeface="Calibri"/>
              <a:ea typeface="Calibri"/>
              <a:cs typeface="Calibri"/>
              <a:sym typeface="Calibri"/>
            </a:endParaRPr>
          </a:p>
          <a:p>
            <a:pPr>
              <a:buClr>
                <a:srgbClr val="FFFFFF"/>
              </a:buClr>
              <a:buSzPts val="3200"/>
            </a:pPr>
            <a:endParaRPr sz="3600">
              <a:solidFill>
                <a:srgbClr val="FFFFFF"/>
              </a:solidFill>
              <a:latin typeface="Calibri"/>
              <a:ea typeface="Calibri"/>
              <a:cs typeface="Calibri"/>
              <a:sym typeface="Calibri"/>
            </a:endParaRPr>
          </a:p>
        </p:txBody>
      </p:sp>
      <p:sp>
        <p:nvSpPr>
          <p:cNvPr id="2" name="Titre 1">
            <a:extLst>
              <a:ext uri="{FF2B5EF4-FFF2-40B4-BE49-F238E27FC236}">
                <a16:creationId xmlns:a16="http://schemas.microsoft.com/office/drawing/2014/main" id="{7FF7024E-8DC3-4C9D-A93B-DFE4CF1328AD}"/>
              </a:ext>
            </a:extLst>
          </p:cNvPr>
          <p:cNvSpPr>
            <a:spLocks noGrp="1"/>
          </p:cNvSpPr>
          <p:nvPr>
            <p:ph type="title"/>
          </p:nvPr>
        </p:nvSpPr>
        <p:spPr>
          <a:xfrm>
            <a:off x="0" y="1872370"/>
            <a:ext cx="6705600" cy="2446800"/>
          </a:xfrm>
        </p:spPr>
        <p:txBody>
          <a:bodyPr anchor="ctr" anchorCtr="0"/>
          <a:lstStyle>
            <a:lvl1pPr>
              <a:defRPr sz="450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8E77574C-DBB6-4CDF-98C2-CB4940B31C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FE878BF-2EF5-4003-9801-BCC555810277}"/>
              </a:ext>
            </a:extLst>
          </p:cNvPr>
          <p:cNvSpPr>
            <a:spLocks noGrp="1"/>
          </p:cNvSpPr>
          <p:nvPr>
            <p:ph type="dt" sz="half" idx="10"/>
          </p:nvPr>
        </p:nvSpPr>
        <p:spPr/>
        <p:txBody>
          <a:bodyPr/>
          <a:lstStyle/>
          <a:p>
            <a:fld id="{2AB48FB0-E021-49A0-B568-C37ECD3376B0}" type="datetime1">
              <a:rPr lang="fr-FR" smtClean="0"/>
              <a:t>10/02/2025</a:t>
            </a:fld>
            <a:endParaRPr lang="fr-FR"/>
          </a:p>
        </p:txBody>
      </p:sp>
      <p:sp>
        <p:nvSpPr>
          <p:cNvPr id="5" name="Espace réservé du pied de page 4">
            <a:extLst>
              <a:ext uri="{FF2B5EF4-FFF2-40B4-BE49-F238E27FC236}">
                <a16:creationId xmlns:a16="http://schemas.microsoft.com/office/drawing/2014/main" id="{D742AE6F-E9AE-4476-A584-4DF7ABEB0A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49CFA6-6363-4565-B64D-727AF35DD4C1}"/>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Google Shape;10;p1">
            <a:extLst>
              <a:ext uri="{FF2B5EF4-FFF2-40B4-BE49-F238E27FC236}">
                <a16:creationId xmlns:a16="http://schemas.microsoft.com/office/drawing/2014/main" id="{5E2E0D81-643D-4749-9825-BE825855FF5E}"/>
              </a:ext>
            </a:extLst>
          </p:cNvPr>
          <p:cNvSpPr txBox="1"/>
          <p:nvPr userDrawn="1"/>
        </p:nvSpPr>
        <p:spPr>
          <a:xfrm>
            <a:off x="8139112" y="3492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8" name="Google Shape;11;p1" descr="Logo">
            <a:extLst>
              <a:ext uri="{FF2B5EF4-FFF2-40B4-BE49-F238E27FC236}">
                <a16:creationId xmlns:a16="http://schemas.microsoft.com/office/drawing/2014/main" id="{CF01F666-1EC4-4B3B-BE75-787CC1A6BF13}"/>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588" y="-5557"/>
            <a:ext cx="884237" cy="290512"/>
          </a:xfrm>
          <a:prstGeom prst="rect">
            <a:avLst/>
          </a:prstGeom>
          <a:noFill/>
          <a:ln>
            <a:noFill/>
          </a:ln>
        </p:spPr>
      </p:pic>
      <p:sp>
        <p:nvSpPr>
          <p:cNvPr id="9" name="Google Shape;12;p1">
            <a:extLst>
              <a:ext uri="{FF2B5EF4-FFF2-40B4-BE49-F238E27FC236}">
                <a16:creationId xmlns:a16="http://schemas.microsoft.com/office/drawing/2014/main" id="{799FB657-F6CF-424B-9C64-FF37504C06A2}"/>
              </a:ext>
            </a:extLst>
          </p:cNvPr>
          <p:cNvSpPr txBox="1"/>
          <p:nvPr userDrawn="1"/>
        </p:nvSpPr>
        <p:spPr>
          <a:xfrm>
            <a:off x="927100" y="57942"/>
            <a:ext cx="4800600" cy="134145"/>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3" name="Espace réservé du texte 12">
            <a:extLst>
              <a:ext uri="{FF2B5EF4-FFF2-40B4-BE49-F238E27FC236}">
                <a16:creationId xmlns:a16="http://schemas.microsoft.com/office/drawing/2014/main" id="{3D2D84B5-BAF3-42EA-8379-9C2A8B67D4A9}"/>
              </a:ext>
            </a:extLst>
          </p:cNvPr>
          <p:cNvSpPr>
            <a:spLocks noGrp="1"/>
          </p:cNvSpPr>
          <p:nvPr>
            <p:ph type="body" sz="quarter" idx="13"/>
          </p:nvPr>
        </p:nvSpPr>
        <p:spPr>
          <a:xfrm>
            <a:off x="5727699" y="-1272"/>
            <a:ext cx="2411413" cy="290512"/>
          </a:xfrm>
        </p:spPr>
        <p:txBody>
          <a:bodyPr anchor="ctr">
            <a:noAutofit/>
          </a:bodyPr>
          <a:lstStyle>
            <a:lvl1pPr marL="0" indent="0" algn="ctr">
              <a:buNone/>
              <a:defRPr sz="1050"/>
            </a:lvl1pPr>
            <a:lvl2pPr>
              <a:defRPr sz="1200"/>
            </a:lvl2pPr>
            <a:lvl3pPr>
              <a:defRPr sz="1200"/>
            </a:lvl3pPr>
            <a:lvl4pPr>
              <a:defRPr sz="1200"/>
            </a:lvl4pPr>
            <a:lvl5pPr>
              <a:defRPr sz="1200"/>
            </a:lvl5pPr>
          </a:lstStyle>
          <a:p>
            <a:pPr lvl="0"/>
            <a:r>
              <a:rPr lang="fr-FR"/>
              <a:t>Cliquez pour modifier les styles du texte du masque</a:t>
            </a:r>
          </a:p>
        </p:txBody>
      </p:sp>
    </p:spTree>
    <p:extLst>
      <p:ext uri="{BB962C8B-B14F-4D97-AF65-F5344CB8AC3E}">
        <p14:creationId xmlns:p14="http://schemas.microsoft.com/office/powerpoint/2010/main" val="381694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E186B-7F38-40A9-BF21-7AB7BFC78BB7}"/>
              </a:ext>
            </a:extLst>
          </p:cNvPr>
          <p:cNvSpPr>
            <a:spLocks noGrp="1"/>
          </p:cNvSpPr>
          <p:nvPr>
            <p:ph type="title"/>
          </p:nvPr>
        </p:nvSpPr>
        <p:spPr>
          <a:xfrm>
            <a:off x="395994" y="523035"/>
            <a:ext cx="7886700" cy="504872"/>
          </a:xfrm>
        </p:spPr>
        <p:txBody>
          <a:bodyPr>
            <a:noAutofit/>
          </a:bodyPr>
          <a:lstStyle>
            <a:lvl1pPr>
              <a:defRPr sz="2000" b="1">
                <a:solidFill>
                  <a:srgbClr val="961B2E"/>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8691A019-1439-4297-9C95-7B0969CEF3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D5208B-0C3D-4FA8-A139-ED6D3A8243B0}"/>
              </a:ext>
            </a:extLst>
          </p:cNvPr>
          <p:cNvSpPr>
            <a:spLocks noGrp="1"/>
          </p:cNvSpPr>
          <p:nvPr>
            <p:ph type="dt" sz="half" idx="10"/>
          </p:nvPr>
        </p:nvSpPr>
        <p:spPr/>
        <p:txBody>
          <a:bodyPr/>
          <a:lstStyle/>
          <a:p>
            <a:fld id="{2373F375-F3B0-4E67-9D73-F73A28085456}" type="datetime1">
              <a:rPr lang="fr-FR" smtClean="0"/>
              <a:t>10/02/2025</a:t>
            </a:fld>
            <a:endParaRPr lang="fr-FR"/>
          </a:p>
        </p:txBody>
      </p:sp>
      <p:sp>
        <p:nvSpPr>
          <p:cNvPr id="5" name="Espace réservé du pied de page 4">
            <a:extLst>
              <a:ext uri="{FF2B5EF4-FFF2-40B4-BE49-F238E27FC236}">
                <a16:creationId xmlns:a16="http://schemas.microsoft.com/office/drawing/2014/main" id="{B24C16A1-45B3-4E75-B759-849D3502CF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E036E-9D48-43BB-BFAA-6AF883B2693B}"/>
              </a:ext>
            </a:extLst>
          </p:cNvPr>
          <p:cNvSpPr>
            <a:spLocks noGrp="1"/>
          </p:cNvSpPr>
          <p:nvPr>
            <p:ph type="sldNum" sz="quarter" idx="12"/>
          </p:nvPr>
        </p:nvSpPr>
        <p:spPr/>
        <p:txBody>
          <a:bodyPr/>
          <a:lstStyle/>
          <a:p>
            <a:fld id="{4C9DF981-C277-4BD7-B90D-03A39C1D235D}" type="slidenum">
              <a:rPr lang="fr-FR" smtClean="0"/>
              <a:t>‹N°›</a:t>
            </a:fld>
            <a:endParaRPr lang="fr-FR"/>
          </a:p>
        </p:txBody>
      </p:sp>
      <p:sp>
        <p:nvSpPr>
          <p:cNvPr id="7" name="Google Shape;10;p1">
            <a:extLst>
              <a:ext uri="{FF2B5EF4-FFF2-40B4-BE49-F238E27FC236}">
                <a16:creationId xmlns:a16="http://schemas.microsoft.com/office/drawing/2014/main" id="{7660CC7C-F812-43B1-BE3E-008FBCDB2E19}"/>
              </a:ext>
            </a:extLst>
          </p:cNvPr>
          <p:cNvSpPr txBox="1"/>
          <p:nvPr userDrawn="1"/>
        </p:nvSpPr>
        <p:spPr>
          <a:xfrm>
            <a:off x="8113712" y="63504"/>
            <a:ext cx="100330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pic>
        <p:nvPicPr>
          <p:cNvPr id="8" name="Google Shape;11;p1" descr="Logo">
            <a:extLst>
              <a:ext uri="{FF2B5EF4-FFF2-40B4-BE49-F238E27FC236}">
                <a16:creationId xmlns:a16="http://schemas.microsoft.com/office/drawing/2014/main" id="{B9409394-4B6E-409A-8775-E84B542DF832}"/>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6988" y="25638"/>
            <a:ext cx="884237" cy="290512"/>
          </a:xfrm>
          <a:prstGeom prst="rect">
            <a:avLst/>
          </a:prstGeom>
          <a:noFill/>
          <a:ln>
            <a:noFill/>
          </a:ln>
        </p:spPr>
      </p:pic>
      <p:sp>
        <p:nvSpPr>
          <p:cNvPr id="9" name="Google Shape;12;p1">
            <a:extLst>
              <a:ext uri="{FF2B5EF4-FFF2-40B4-BE49-F238E27FC236}">
                <a16:creationId xmlns:a16="http://schemas.microsoft.com/office/drawing/2014/main" id="{2FD833FE-C9B4-410C-B8A7-CB34C9BCB88A}"/>
              </a:ext>
            </a:extLst>
          </p:cNvPr>
          <p:cNvSpPr txBox="1"/>
          <p:nvPr userDrawn="1"/>
        </p:nvSpPr>
        <p:spPr>
          <a:xfrm>
            <a:off x="952500" y="89137"/>
            <a:ext cx="5505450" cy="157163"/>
          </a:xfrm>
          <a:prstGeom prst="rect">
            <a:avLst/>
          </a:prstGeom>
          <a:solidFill>
            <a:srgbClr val="961B2E"/>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1" name="Google Shape;308;p39">
            <a:extLst>
              <a:ext uri="{FF2B5EF4-FFF2-40B4-BE49-F238E27FC236}">
                <a16:creationId xmlns:a16="http://schemas.microsoft.com/office/drawing/2014/main" id="{57AD135F-FCF1-46FE-8B2F-BA898FE49ECB}"/>
              </a:ext>
            </a:extLst>
          </p:cNvPr>
          <p:cNvSpPr txBox="1"/>
          <p:nvPr userDrawn="1"/>
        </p:nvSpPr>
        <p:spPr>
          <a:xfrm>
            <a:off x="0" y="712798"/>
            <a:ext cx="368400" cy="157200"/>
          </a:xfrm>
          <a:prstGeom prst="rect">
            <a:avLst/>
          </a:prstGeom>
          <a:solidFill>
            <a:srgbClr val="134399"/>
          </a:solidFill>
          <a:ln>
            <a:noFill/>
          </a:ln>
          <a:effectLst>
            <a:outerShdw blurRad="63500" dist="23000" dir="5400000">
              <a:srgbClr val="808080">
                <a:alpha val="34900"/>
              </a:srgbClr>
            </a:outerShdw>
          </a:effectLst>
        </p:spPr>
        <p:txBody>
          <a:bodyPr spcFirstLastPara="1" wrap="square" lIns="91425" tIns="45700" rIns="91425" bIns="45700" anchor="ctr" anchorCtr="0">
            <a:noAutofit/>
          </a:bodyPr>
          <a:lstStyle/>
          <a:p>
            <a:endParaRPr sz="2400">
              <a:solidFill>
                <a:schemeClr val="dk1"/>
              </a:solidFill>
              <a:latin typeface="Calibri"/>
              <a:ea typeface="Calibri"/>
              <a:cs typeface="Calibri"/>
              <a:sym typeface="Calibri"/>
            </a:endParaRPr>
          </a:p>
        </p:txBody>
      </p:sp>
      <p:sp>
        <p:nvSpPr>
          <p:cNvPr id="12" name="Espace réservé du texte 12">
            <a:extLst>
              <a:ext uri="{FF2B5EF4-FFF2-40B4-BE49-F238E27FC236}">
                <a16:creationId xmlns:a16="http://schemas.microsoft.com/office/drawing/2014/main" id="{A69C66AF-2E58-4B05-91EF-64568CD39102}"/>
              </a:ext>
            </a:extLst>
          </p:cNvPr>
          <p:cNvSpPr>
            <a:spLocks noGrp="1"/>
          </p:cNvSpPr>
          <p:nvPr>
            <p:ph type="body" sz="quarter" idx="13"/>
          </p:nvPr>
        </p:nvSpPr>
        <p:spPr>
          <a:xfrm>
            <a:off x="6457950" y="25318"/>
            <a:ext cx="1655762" cy="290512"/>
          </a:xfrm>
        </p:spPr>
        <p:txBody>
          <a:bodyPr anchor="ctr">
            <a:noAutofit/>
          </a:bodyPr>
          <a:lstStyle>
            <a:lvl1pPr marL="0" indent="0" algn="ctr">
              <a:buNone/>
              <a:defRPr sz="1050"/>
            </a:lvl1pPr>
            <a:lvl2pPr>
              <a:defRPr sz="1200"/>
            </a:lvl2pPr>
            <a:lvl3pPr>
              <a:defRPr sz="1200"/>
            </a:lvl3pPr>
            <a:lvl4pPr>
              <a:defRPr sz="1200"/>
            </a:lvl4pPr>
            <a:lvl5pPr>
              <a:defRPr sz="1200"/>
            </a:lvl5pPr>
          </a:lstStyle>
          <a:p>
            <a:pPr lvl="0"/>
            <a:r>
              <a:rPr lang="fr-FR"/>
              <a:t>Cliquez pour modifier les styles du texte du masque</a:t>
            </a:r>
          </a:p>
        </p:txBody>
      </p:sp>
    </p:spTree>
    <p:extLst>
      <p:ext uri="{BB962C8B-B14F-4D97-AF65-F5344CB8AC3E}">
        <p14:creationId xmlns:p14="http://schemas.microsoft.com/office/powerpoint/2010/main" val="3804440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122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7.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E0D3320-A42E-4860-A8DF-BE10CEB62B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3BD607A-31EC-42CB-A6AE-C65E5A4ED6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76F389-0B56-4568-8B4F-9A4DF37D2F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2125B4B9-39DD-4F17-B75B-3468945C9FD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CFF6E80-001A-4100-B4D4-E6E34C38C24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9DF981-C277-4BD7-B90D-03A39C1D235D}" type="slidenum">
              <a:rPr lang="fr-FR" smtClean="0"/>
              <a:t>‹N°›</a:t>
            </a:fld>
            <a:endParaRPr lang="fr-FR"/>
          </a:p>
        </p:txBody>
      </p:sp>
    </p:spTree>
    <p:extLst>
      <p:ext uri="{BB962C8B-B14F-4D97-AF65-F5344CB8AC3E}">
        <p14:creationId xmlns:p14="http://schemas.microsoft.com/office/powerpoint/2010/main" val="1546045574"/>
      </p:ext>
    </p:extLst>
  </p:cSld>
  <p:clrMap bg1="lt1" tx1="dk1" bg2="lt2" tx2="dk2" accent1="accent1" accent2="accent2" accent3="accent3" accent4="accent4" accent5="accent5" accent6="accent6" hlink="hlink" folHlink="folHlink"/>
  <p:sldLayoutIdLst>
    <p:sldLayoutId id="2147483709" r:id="rId1"/>
    <p:sldLayoutId id="2147483720" r:id="rId2"/>
    <p:sldLayoutId id="2147483721" r:id="rId3"/>
    <p:sldLayoutId id="2147483710" r:id="rId4"/>
    <p:sldLayoutId id="2147483714"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E0D3320-A42E-4860-A8DF-BE10CEB62B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3BD607A-31EC-42CB-A6AE-C65E5A4ED6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76F389-0B56-4568-8B4F-9A4DF37D2F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8AFEE8-F6FD-42FF-B663-F26AE38531FF}" type="datetime1">
              <a:rPr lang="fr-FR" smtClean="0"/>
              <a:t>10/02/2025</a:t>
            </a:fld>
            <a:endParaRPr lang="fr-FR"/>
          </a:p>
        </p:txBody>
      </p:sp>
      <p:sp>
        <p:nvSpPr>
          <p:cNvPr id="5" name="Espace réservé du pied de page 4">
            <a:extLst>
              <a:ext uri="{FF2B5EF4-FFF2-40B4-BE49-F238E27FC236}">
                <a16:creationId xmlns:a16="http://schemas.microsoft.com/office/drawing/2014/main" id="{2125B4B9-39DD-4F17-B75B-3468945C9FD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CFF6E80-001A-4100-B4D4-E6E34C38C24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9DF981-C277-4BD7-B90D-03A39C1D235D}" type="slidenum">
              <a:rPr lang="fr-FR" smtClean="0"/>
              <a:t>‹N°›</a:t>
            </a:fld>
            <a:endParaRPr lang="fr-FR"/>
          </a:p>
        </p:txBody>
      </p:sp>
    </p:spTree>
    <p:extLst>
      <p:ext uri="{BB962C8B-B14F-4D97-AF65-F5344CB8AC3E}">
        <p14:creationId xmlns:p14="http://schemas.microsoft.com/office/powerpoint/2010/main" val="325597539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633600" y="6401294"/>
            <a:ext cx="576064" cy="153888"/>
          </a:xfrm>
          <a:prstGeom prst="rect">
            <a:avLst/>
          </a:prstGeom>
          <a:noFill/>
        </p:spPr>
        <p:txBody>
          <a:bodyPr wrap="square" lIns="0" tIns="0" rIns="0" bIns="0" rtlCol="0" anchor="b">
            <a:spAutoFit/>
          </a:bodyPr>
          <a:lstStyle/>
          <a:p>
            <a:pPr marL="0" marR="0" indent="0" algn="l" defTabSz="914400" rtl="0" eaLnBrk="0" fontAlgn="base" latinLnBrk="0" hangingPunct="0">
              <a:lnSpc>
                <a:spcPct val="100000"/>
              </a:lnSpc>
              <a:spcBef>
                <a:spcPct val="0"/>
              </a:spcBef>
              <a:spcAft>
                <a:spcPct val="0"/>
              </a:spcAft>
              <a:buClrTx/>
              <a:buSzTx/>
              <a:buFontTx/>
              <a:buNone/>
              <a:tabLst/>
              <a:defRPr/>
            </a:pPr>
            <a:fld id="{BC7FD3E6-ACF0-428A-B60F-DA723752A576}" type="slidenum">
              <a:rPr lang="fr-FR" sz="1000" b="0" i="1" smtClean="0">
                <a:solidFill>
                  <a:schemeClr val="accent1"/>
                </a:solidFill>
                <a:latin typeface="+mj-lt"/>
                <a:cs typeface="Lucida Sans" pitchFamily="34" charset="0"/>
              </a:rPr>
              <a:pPr marL="0" marR="0" indent="0" algn="l" defTabSz="914400" rtl="0" eaLnBrk="0" fontAlgn="base" latinLnBrk="0" hangingPunct="0">
                <a:lnSpc>
                  <a:spcPct val="100000"/>
                </a:lnSpc>
                <a:spcBef>
                  <a:spcPct val="0"/>
                </a:spcBef>
                <a:spcAft>
                  <a:spcPct val="0"/>
                </a:spcAft>
                <a:buClrTx/>
                <a:buSzTx/>
                <a:buFontTx/>
                <a:buNone/>
                <a:tabLst/>
                <a:defRPr/>
              </a:pPr>
              <a:t>‹N°›</a:t>
            </a:fld>
            <a:endParaRPr lang="fr-FR" sz="800" b="0" i="1">
              <a:solidFill>
                <a:schemeClr val="accent1"/>
              </a:solidFill>
              <a:latin typeface="+mj-lt"/>
              <a:cs typeface="Lucida Sans" pitchFamily="34" charset="0"/>
            </a:endParaRPr>
          </a:p>
        </p:txBody>
      </p:sp>
      <p:grpSp>
        <p:nvGrpSpPr>
          <p:cNvPr id="17" name="Groupe 16"/>
          <p:cNvGrpSpPr/>
          <p:nvPr userDrawn="1"/>
        </p:nvGrpSpPr>
        <p:grpSpPr>
          <a:xfrm>
            <a:off x="726848" y="687600"/>
            <a:ext cx="8035552" cy="92114"/>
            <a:chOff x="726848" y="654178"/>
            <a:chExt cx="8035552" cy="92114"/>
          </a:xfrm>
        </p:grpSpPr>
        <p:cxnSp>
          <p:nvCxnSpPr>
            <p:cNvPr id="7" name="Connecteur droit 6"/>
            <p:cNvCxnSpPr/>
            <p:nvPr userDrawn="1"/>
          </p:nvCxnSpPr>
          <p:spPr>
            <a:xfrm>
              <a:off x="726848" y="665920"/>
              <a:ext cx="676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598400" y="665920"/>
              <a:ext cx="71640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nvGrpSpPr>
            <p:cNvPr id="9" name="Groupe 8"/>
            <p:cNvGrpSpPr/>
            <p:nvPr userDrawn="1"/>
          </p:nvGrpSpPr>
          <p:grpSpPr>
            <a:xfrm>
              <a:off x="1465200" y="654178"/>
              <a:ext cx="79161" cy="92114"/>
              <a:chOff x="-10458" y="-1694"/>
              <a:chExt cx="79200" cy="92114"/>
            </a:xfrm>
          </p:grpSpPr>
          <p:sp>
            <p:nvSpPr>
              <p:cNvPr id="10" name="Triangle isocèle 9"/>
              <p:cNvSpPr/>
              <p:nvPr userDrawn="1"/>
            </p:nvSpPr>
            <p:spPr>
              <a:xfrm rot="10800000">
                <a:off x="-10458" y="7620"/>
                <a:ext cx="79200" cy="82800"/>
              </a:xfrm>
              <a:prstGeom prst="triangle">
                <a:avLst/>
              </a:prstGeom>
              <a:ln w="11430">
                <a:solidFill>
                  <a:srgbClr val="007896"/>
                </a:solidFill>
                <a:miter lim="800000"/>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Triangle isocèle 10"/>
              <p:cNvSpPr/>
              <p:nvPr userDrawn="1"/>
            </p:nvSpPr>
            <p:spPr>
              <a:xfrm rot="10800000">
                <a:off x="-9506" y="-1694"/>
                <a:ext cx="77294" cy="77294"/>
              </a:xfrm>
              <a:prstGeom prst="triangle">
                <a:avLst/>
              </a:prstGeom>
              <a:solidFill>
                <a:schemeClr val="bg2"/>
              </a:solidFill>
              <a:ln w="889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cxnSp>
        <p:nvCxnSpPr>
          <p:cNvPr id="12" name="Connecteur droit 11"/>
          <p:cNvCxnSpPr/>
          <p:nvPr userDrawn="1"/>
        </p:nvCxnSpPr>
        <p:spPr>
          <a:xfrm>
            <a:off x="633600" y="6381328"/>
            <a:ext cx="8128800" cy="0"/>
          </a:xfrm>
          <a:prstGeom prst="line">
            <a:avLst/>
          </a:prstGeom>
          <a:ln w="63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8197200" y="6390000"/>
            <a:ext cx="569738" cy="144000"/>
          </a:xfrm>
          <a:prstGeom prst="rect">
            <a:avLst/>
          </a:prstGeom>
        </p:spPr>
      </p:pic>
      <p:pic>
        <p:nvPicPr>
          <p:cNvPr id="3" name="Google Shape;11;p1" descr="Logo">
            <a:extLst>
              <a:ext uri="{FF2B5EF4-FFF2-40B4-BE49-F238E27FC236}">
                <a16:creationId xmlns:a16="http://schemas.microsoft.com/office/drawing/2014/main" id="{C088DA41-154C-8368-915C-A9416F00DE51}"/>
              </a:ext>
            </a:extLst>
          </p:cNvPr>
          <p:cNvPicPr preferRelativeResize="0"/>
          <p:nvPr userDrawn="1"/>
        </p:nvPicPr>
        <p:blipFill rotWithShape="1">
          <a:blip r:embed="rId13" cstate="screen">
            <a:alphaModFix/>
            <a:extLst>
              <a:ext uri="{28A0092B-C50C-407E-A947-70E740481C1C}">
                <a14:useLocalDpi xmlns:a14="http://schemas.microsoft.com/office/drawing/2010/main"/>
              </a:ext>
            </a:extLst>
          </a:blip>
          <a:srcRect/>
          <a:stretch/>
        </p:blipFill>
        <p:spPr>
          <a:xfrm rot="16200000">
            <a:off x="8392386" y="419403"/>
            <a:ext cx="884237" cy="290512"/>
          </a:xfrm>
          <a:prstGeom prst="rect">
            <a:avLst/>
          </a:prstGeom>
          <a:noFill/>
          <a:ln>
            <a:noFill/>
          </a:ln>
        </p:spPr>
      </p:pic>
      <p:pic>
        <p:nvPicPr>
          <p:cNvPr id="15" name="Image 14">
            <a:extLst>
              <a:ext uri="{FF2B5EF4-FFF2-40B4-BE49-F238E27FC236}">
                <a16:creationId xmlns:a16="http://schemas.microsoft.com/office/drawing/2014/main" id="{7CAF93C0-A6FB-A719-BC75-7B743ED0B425}"/>
              </a:ext>
            </a:extLst>
          </p:cNvPr>
          <p:cNvPicPr>
            <a:picLocks noChangeAspect="1"/>
          </p:cNvPicPr>
          <p:nvPr userDrawn="1"/>
        </p:nvPicPr>
        <p:blipFill>
          <a:blip r:embed="rId14"/>
          <a:stretch>
            <a:fillRect/>
          </a:stretch>
        </p:blipFill>
        <p:spPr>
          <a:xfrm>
            <a:off x="8123022" y="122541"/>
            <a:ext cx="593658" cy="516224"/>
          </a:xfrm>
          <a:prstGeom prst="rect">
            <a:avLst/>
          </a:prstGeom>
        </p:spPr>
      </p:pic>
    </p:spTree>
    <p:extLst>
      <p:ext uri="{BB962C8B-B14F-4D97-AF65-F5344CB8AC3E}">
        <p14:creationId xmlns:p14="http://schemas.microsoft.com/office/powerpoint/2010/main" val="406370544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slide" Target="slide8.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4.png"/><Relationship Id="rId1" Type="http://schemas.openxmlformats.org/officeDocument/2006/relationships/slideLayout" Target="../slideLayouts/slideLayout26.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7.png"/><Relationship Id="rId1" Type="http://schemas.openxmlformats.org/officeDocument/2006/relationships/slideLayout" Target="../slideLayouts/slideLayout26.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5.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urg38b.sharepoint.com/:b:/s/SCoTGReG/EYXvvjD3Ys5Mp30k199OKUIBgWiGVlEy2MnbpPrf028O4g?e=HJEbeD" TargetMode="External"/><Relationship Id="rId1" Type="http://schemas.openxmlformats.org/officeDocument/2006/relationships/slideLayout" Target="../slideLayouts/slideLayout35.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slide" Target="slide11.xml"/><Relationship Id="rId2" Type="http://schemas.openxmlformats.org/officeDocument/2006/relationships/image" Target="../media/image24.png"/><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slide" Target="slide10.xml"/><Relationship Id="rId4" Type="http://schemas.openxmlformats.org/officeDocument/2006/relationships/slide" Target="slide9.xml"/><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0.png"/><Relationship Id="rId1" Type="http://schemas.openxmlformats.org/officeDocument/2006/relationships/slideLayout" Target="../slideLayouts/slideLayout26.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CC8B5-58CA-4668-8932-FCD18E0F34E6}"/>
              </a:ext>
            </a:extLst>
          </p:cNvPr>
          <p:cNvSpPr>
            <a:spLocks noGrp="1"/>
          </p:cNvSpPr>
          <p:nvPr>
            <p:ph type="ctrTitle"/>
          </p:nvPr>
        </p:nvSpPr>
        <p:spPr/>
        <p:txBody>
          <a:bodyPr/>
          <a:lstStyle/>
          <a:p>
            <a:r>
              <a:rPr lang="fr-FR" dirty="0"/>
              <a:t>Bilan du SCoT</a:t>
            </a:r>
          </a:p>
        </p:txBody>
      </p:sp>
      <p:sp>
        <p:nvSpPr>
          <p:cNvPr id="3" name="Espace réservé du contenu 2">
            <a:extLst>
              <a:ext uri="{FF2B5EF4-FFF2-40B4-BE49-F238E27FC236}">
                <a16:creationId xmlns:a16="http://schemas.microsoft.com/office/drawing/2014/main" id="{84E97582-A6AF-4333-AB52-8640CE8640BB}"/>
              </a:ext>
            </a:extLst>
          </p:cNvPr>
          <p:cNvSpPr>
            <a:spLocks noGrp="1"/>
          </p:cNvSpPr>
          <p:nvPr>
            <p:ph sz="quarter" idx="13"/>
          </p:nvPr>
        </p:nvSpPr>
        <p:spPr>
          <a:xfrm>
            <a:off x="3333135" y="4287232"/>
            <a:ext cx="5034578" cy="1932594"/>
          </a:xfrm>
        </p:spPr>
        <p:txBody>
          <a:bodyPr/>
          <a:lstStyle/>
          <a:p>
            <a:r>
              <a:rPr lang="fr-FR" dirty="0"/>
              <a:t>Air - Energie - Climat </a:t>
            </a:r>
          </a:p>
          <a:p>
            <a:endParaRPr lang="fr-FR" dirty="0"/>
          </a:p>
          <a:p>
            <a:endParaRPr lang="fr-FR" dirty="0"/>
          </a:p>
          <a:p>
            <a:r>
              <a:rPr lang="fr-FR" b="0" u="none" dirty="0"/>
              <a:t>Pour les éléments d’ordre méthodologique, se reporter au dossier Organisation générale</a:t>
            </a:r>
          </a:p>
          <a:p>
            <a:endParaRPr lang="fr-FR" dirty="0"/>
          </a:p>
        </p:txBody>
      </p:sp>
      <p:sp>
        <p:nvSpPr>
          <p:cNvPr id="4" name="Espace réservé du contenu 3">
            <a:extLst>
              <a:ext uri="{FF2B5EF4-FFF2-40B4-BE49-F238E27FC236}">
                <a16:creationId xmlns:a16="http://schemas.microsoft.com/office/drawing/2014/main" id="{1A0BB164-F9F1-4CBD-A45B-A1AEE1867983}"/>
              </a:ext>
            </a:extLst>
          </p:cNvPr>
          <p:cNvSpPr>
            <a:spLocks noGrp="1"/>
          </p:cNvSpPr>
          <p:nvPr>
            <p:ph sz="quarter" idx="14"/>
          </p:nvPr>
        </p:nvSpPr>
        <p:spPr/>
        <p:txBody>
          <a:bodyPr/>
          <a:lstStyle/>
          <a:p>
            <a:r>
              <a:rPr lang="fr-FR" dirty="0"/>
              <a:t>14 février 2024</a:t>
            </a:r>
          </a:p>
        </p:txBody>
      </p:sp>
    </p:spTree>
    <p:extLst>
      <p:ext uri="{BB962C8B-B14F-4D97-AF65-F5344CB8AC3E}">
        <p14:creationId xmlns:p14="http://schemas.microsoft.com/office/powerpoint/2010/main" val="255473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3D5C1923-3984-76E8-074F-3FFD98BFA008}"/>
              </a:ext>
            </a:extLst>
          </p:cNvPr>
          <p:cNvSpPr txBox="1"/>
          <p:nvPr/>
        </p:nvSpPr>
        <p:spPr>
          <a:xfrm>
            <a:off x="4534754" y="5551845"/>
            <a:ext cx="4431773" cy="769441"/>
          </a:xfrm>
          <a:prstGeom prst="rect">
            <a:avLst/>
          </a:prstGeom>
          <a:noFill/>
        </p:spPr>
        <p:txBody>
          <a:bodyPr wrap="square" rtlCol="0">
            <a:spAutoFit/>
          </a:bodyPr>
          <a:lstStyle/>
          <a:p>
            <a:pPr marL="171450" indent="-171450" algn="just">
              <a:buFont typeface="Wingdings" panose="05000000000000000000" pitchFamily="2" charset="2"/>
              <a:buChar char="§"/>
            </a:pPr>
            <a:r>
              <a:rPr lang="fr-FR" sz="1100">
                <a:latin typeface="Open Sans" panose="020B0606030504020204" pitchFamily="34" charset="0"/>
                <a:ea typeface="Open Sans" panose="020B0606030504020204" pitchFamily="34" charset="0"/>
                <a:cs typeface="Open Sans" panose="020B0606030504020204" pitchFamily="34" charset="0"/>
              </a:rPr>
              <a:t>En dépit de la </a:t>
            </a:r>
            <a:r>
              <a:rPr lang="fr-FR" sz="1100" b="1">
                <a:latin typeface="Open Sans" panose="020B0606030504020204" pitchFamily="34" charset="0"/>
                <a:ea typeface="Open Sans" panose="020B0606030504020204" pitchFamily="34" charset="0"/>
                <a:cs typeface="Open Sans" panose="020B0606030504020204" pitchFamily="34" charset="0"/>
              </a:rPr>
              <a:t>réduction du nombre de pics annuels à l</a:t>
            </a:r>
            <a:r>
              <a:rPr lang="fr-FR" sz="1100">
                <a:latin typeface="Open Sans" panose="020B0606030504020204" pitchFamily="34" charset="0"/>
                <a:ea typeface="Open Sans" panose="020B0606030504020204" pitchFamily="34" charset="0"/>
                <a:cs typeface="Open Sans" panose="020B0606030504020204" pitchFamily="34" charset="0"/>
              </a:rPr>
              <a:t>’</a:t>
            </a:r>
            <a:r>
              <a:rPr lang="fr-FR" sz="1100" b="1">
                <a:latin typeface="Open Sans" panose="020B0606030504020204" pitchFamily="34" charset="0"/>
                <a:ea typeface="Open Sans" panose="020B0606030504020204" pitchFamily="34" charset="0"/>
                <a:cs typeface="Open Sans" panose="020B0606030504020204" pitchFamily="34" charset="0"/>
              </a:rPr>
              <a:t>ozone </a:t>
            </a:r>
            <a:r>
              <a:rPr lang="fr-FR" sz="1100">
                <a:latin typeface="Open Sans" panose="020B0606030504020204" pitchFamily="34" charset="0"/>
                <a:ea typeface="Open Sans" panose="020B0606030504020204" pitchFamily="34" charset="0"/>
                <a:cs typeface="Open Sans" panose="020B0606030504020204" pitchFamily="34" charset="0"/>
              </a:rPr>
              <a:t>sur la période 2018-2022, </a:t>
            </a:r>
            <a:r>
              <a:rPr lang="fr-FR" sz="1100" b="1">
                <a:latin typeface="Open Sans" panose="020B0606030504020204" pitchFamily="34" charset="0"/>
                <a:ea typeface="Open Sans" panose="020B0606030504020204" pitchFamily="34" charset="0"/>
                <a:cs typeface="Open Sans" panose="020B0606030504020204" pitchFamily="34" charset="0"/>
              </a:rPr>
              <a:t>la </a:t>
            </a:r>
            <a:r>
              <a:rPr lang="fr-FR" sz="1100" b="1" err="1">
                <a:latin typeface="Open Sans" panose="020B0606030504020204" pitchFamily="34" charset="0"/>
                <a:ea typeface="Open Sans" panose="020B0606030504020204" pitchFamily="34" charset="0"/>
                <a:cs typeface="Open Sans" panose="020B0606030504020204" pitchFamily="34" charset="0"/>
              </a:rPr>
              <a:t>GReG</a:t>
            </a:r>
            <a:r>
              <a:rPr lang="fr-FR" sz="1100">
                <a:latin typeface="Open Sans" panose="020B0606030504020204" pitchFamily="34" charset="0"/>
                <a:ea typeface="Open Sans" panose="020B0606030504020204" pitchFamily="34" charset="0"/>
                <a:cs typeface="Open Sans" panose="020B0606030504020204" pitchFamily="34" charset="0"/>
              </a:rPr>
              <a:t> demeure </a:t>
            </a:r>
            <a:r>
              <a:rPr lang="fr-FR" sz="1100" b="1">
                <a:latin typeface="Open Sans" panose="020B0606030504020204" pitchFamily="34" charset="0"/>
                <a:ea typeface="Open Sans" panose="020B0606030504020204" pitchFamily="34" charset="0"/>
                <a:cs typeface="Open Sans" panose="020B0606030504020204" pitchFamily="34" charset="0"/>
              </a:rPr>
              <a:t>fortement concernée</a:t>
            </a:r>
            <a:r>
              <a:rPr lang="fr-FR" sz="1100">
                <a:latin typeface="Open Sans" panose="020B0606030504020204" pitchFamily="34" charset="0"/>
                <a:ea typeface="Open Sans" panose="020B0606030504020204" pitchFamily="34" charset="0"/>
                <a:cs typeface="Open Sans" panose="020B0606030504020204" pitchFamily="34" charset="0"/>
              </a:rPr>
              <a:t>, d’autant que l’OMS recommande d’apprécier ces pics sur la base de concentrations plus basses.</a:t>
            </a:r>
          </a:p>
        </p:txBody>
      </p:sp>
      <p:graphicFrame>
        <p:nvGraphicFramePr>
          <p:cNvPr id="8" name="Graphique 7">
            <a:extLst>
              <a:ext uri="{FF2B5EF4-FFF2-40B4-BE49-F238E27FC236}">
                <a16:creationId xmlns:a16="http://schemas.microsoft.com/office/drawing/2014/main" id="{B3B1459E-4D63-B6DC-FACF-9AE28F59DE3A}"/>
              </a:ext>
            </a:extLst>
          </p:cNvPr>
          <p:cNvGraphicFramePr>
            <a:graphicFrameLocks/>
          </p:cNvGraphicFramePr>
          <p:nvPr>
            <p:extLst>
              <p:ext uri="{D42A27DB-BD31-4B8C-83A1-F6EECF244321}">
                <p14:modId xmlns:p14="http://schemas.microsoft.com/office/powerpoint/2010/main" val="925087040"/>
              </p:ext>
            </p:extLst>
          </p:nvPr>
        </p:nvGraphicFramePr>
        <p:xfrm>
          <a:off x="410985" y="2048705"/>
          <a:ext cx="4083733" cy="261517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re 3">
            <a:extLst>
              <a:ext uri="{FF2B5EF4-FFF2-40B4-BE49-F238E27FC236}">
                <a16:creationId xmlns:a16="http://schemas.microsoft.com/office/drawing/2014/main" id="{5523BFAA-0956-46D5-8348-7C820F1058AF}"/>
              </a:ext>
            </a:extLst>
          </p:cNvPr>
          <p:cNvSpPr>
            <a:spLocks noGrp="1"/>
          </p:cNvSpPr>
          <p:nvPr>
            <p:ph type="title"/>
          </p:nvPr>
        </p:nvSpPr>
        <p:spPr>
          <a:xfrm>
            <a:off x="395994" y="564841"/>
            <a:ext cx="7492805" cy="504872"/>
          </a:xfrm>
        </p:spPr>
        <p:txBody>
          <a:bodyPr/>
          <a:lstStyle/>
          <a:p>
            <a:pPr marL="0" indent="0" algn="just">
              <a:buNone/>
            </a:pPr>
            <a:r>
              <a:rPr lang="fr-FR"/>
              <a:t>Evolution de la qualité de l’air</a:t>
            </a:r>
            <a:endParaRPr lang="fr-FR" sz="2000" b="1">
              <a:highlight>
                <a:srgbClr val="FFFF00"/>
              </a:highlight>
            </a:endParaRPr>
          </a:p>
        </p:txBody>
      </p:sp>
      <p:sp>
        <p:nvSpPr>
          <p:cNvPr id="2" name="ZoneTexte 13">
            <a:extLst>
              <a:ext uri="{FF2B5EF4-FFF2-40B4-BE49-F238E27FC236}">
                <a16:creationId xmlns:a16="http://schemas.microsoft.com/office/drawing/2014/main" id="{9B6B12B7-693E-610E-D8DA-38A2E972C397}"/>
              </a:ext>
            </a:extLst>
          </p:cNvPr>
          <p:cNvSpPr txBox="1"/>
          <p:nvPr/>
        </p:nvSpPr>
        <p:spPr>
          <a:xfrm>
            <a:off x="8221541" y="298881"/>
            <a:ext cx="744986" cy="641619"/>
          </a:xfrm>
          <a:prstGeom prst="rect">
            <a:avLst/>
          </a:prstGeom>
          <a:noFill/>
        </p:spPr>
        <p:txBody>
          <a:bodyPr wrap="square" numCol="1" rtlCol="0">
            <a:prstTxWarp prst="textDeflateInflateDeflat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solidFill>
                    <a:srgbClr val="961B2E"/>
                  </a:solidFill>
                </a:ln>
                <a:solidFill>
                  <a:srgbClr val="961B2E"/>
                </a:solidFill>
                <a:effectLst>
                  <a:outerShdw blurRad="50800" dist="38100" dir="2700000" algn="tl" rotWithShape="0">
                    <a:prstClr val="black">
                      <a:alpha val="40000"/>
                    </a:prstClr>
                  </a:outerShdw>
                </a:effectLst>
                <a:uLnTx/>
                <a:uFillTx/>
                <a:latin typeface="Calibri" panose="020F0502020204030204"/>
                <a:ea typeface="+mn-ea"/>
                <a:cs typeface="+mn-cs"/>
              </a:rPr>
              <a:t>Bilan SCoT 2024</a:t>
            </a:r>
          </a:p>
        </p:txBody>
      </p:sp>
      <p:pic>
        <p:nvPicPr>
          <p:cNvPr id="5" name="Image 4">
            <a:extLst>
              <a:ext uri="{FF2B5EF4-FFF2-40B4-BE49-F238E27FC236}">
                <a16:creationId xmlns:a16="http://schemas.microsoft.com/office/drawing/2014/main" id="{9FA9716B-E33C-CF49-0FD0-28116E90A2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9499" y="9579"/>
            <a:ext cx="766753" cy="254850"/>
          </a:xfrm>
          <a:prstGeom prst="rect">
            <a:avLst/>
          </a:prstGeom>
          <a:ln>
            <a:noFill/>
          </a:ln>
        </p:spPr>
      </p:pic>
      <p:sp>
        <p:nvSpPr>
          <p:cNvPr id="10" name="Espace réservé du texte 4">
            <a:extLst>
              <a:ext uri="{FF2B5EF4-FFF2-40B4-BE49-F238E27FC236}">
                <a16:creationId xmlns:a16="http://schemas.microsoft.com/office/drawing/2014/main" id="{EF9E4C0C-A382-9F6B-3080-4A274F8CEAC7}"/>
              </a:ext>
            </a:extLst>
          </p:cNvPr>
          <p:cNvSpPr txBox="1">
            <a:spLocks/>
          </p:cNvSpPr>
          <p:nvPr/>
        </p:nvSpPr>
        <p:spPr>
          <a:xfrm>
            <a:off x="6103936" y="27515"/>
            <a:ext cx="2411413" cy="290512"/>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0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fr-FR" sz="1050" b="0" i="0" u="none" strike="noStrike" kern="1200" cap="none" spc="0" normalizeH="0" baseline="0" noProof="0">
                <a:ln>
                  <a:noFill/>
                </a:ln>
                <a:solidFill>
                  <a:prstClr val="black"/>
                </a:solidFill>
                <a:effectLst/>
                <a:uLnTx/>
                <a:uFillTx/>
                <a:latin typeface="Calibri" panose="020F0502020204030204"/>
                <a:ea typeface="+mn-ea"/>
                <a:cs typeface="+mn-cs"/>
              </a:rPr>
              <a:t>GPS du 2 février 2024</a:t>
            </a:r>
          </a:p>
        </p:txBody>
      </p:sp>
      <p:sp>
        <p:nvSpPr>
          <p:cNvPr id="3" name="Bouton d'action : Retour 2">
            <a:hlinkClick r:id="rId5" action="ppaction://hlinksldjump"/>
            <a:extLst>
              <a:ext uri="{FF2B5EF4-FFF2-40B4-BE49-F238E27FC236}">
                <a16:creationId xmlns:a16="http://schemas.microsoft.com/office/drawing/2014/main" id="{E337C563-23B0-59A5-BE52-D50CDEE47D38}"/>
              </a:ext>
            </a:extLst>
          </p:cNvPr>
          <p:cNvSpPr/>
          <p:nvPr/>
        </p:nvSpPr>
        <p:spPr>
          <a:xfrm rot="16200000">
            <a:off x="8615283" y="6155650"/>
            <a:ext cx="281585" cy="525352"/>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6" name="ZoneTexte 5">
            <a:extLst>
              <a:ext uri="{FF2B5EF4-FFF2-40B4-BE49-F238E27FC236}">
                <a16:creationId xmlns:a16="http://schemas.microsoft.com/office/drawing/2014/main" id="{9CCEFC72-9BAA-44B2-B364-570E31DB883E}"/>
              </a:ext>
            </a:extLst>
          </p:cNvPr>
          <p:cNvSpPr txBox="1"/>
          <p:nvPr/>
        </p:nvSpPr>
        <p:spPr>
          <a:xfrm>
            <a:off x="8493396" y="6559118"/>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7" name="Espace réservé du texte 4">
            <a:extLst>
              <a:ext uri="{FF2B5EF4-FFF2-40B4-BE49-F238E27FC236}">
                <a16:creationId xmlns:a16="http://schemas.microsoft.com/office/drawing/2014/main" id="{84BD9578-8F14-FC9C-5815-6B6354ED527A}"/>
              </a:ext>
            </a:extLst>
          </p:cNvPr>
          <p:cNvSpPr>
            <a:spLocks noGrp="1"/>
          </p:cNvSpPr>
          <p:nvPr>
            <p:ph type="body" sz="quarter" idx="13"/>
          </p:nvPr>
        </p:nvSpPr>
        <p:spPr>
          <a:xfrm>
            <a:off x="5862617" y="-8252"/>
            <a:ext cx="2411413" cy="290512"/>
          </a:xfrm>
          <a:solidFill>
            <a:schemeClr val="bg1"/>
          </a:solidFill>
        </p:spPr>
        <p:txBody>
          <a:bodyPr/>
          <a:lstStyle/>
          <a:p>
            <a:r>
              <a:rPr lang="fr-FR"/>
              <a:t>Bureau syndical du 14 février 2024</a:t>
            </a:r>
          </a:p>
        </p:txBody>
      </p:sp>
      <p:sp>
        <p:nvSpPr>
          <p:cNvPr id="23" name="ZoneTexte 22">
            <a:extLst>
              <a:ext uri="{FF2B5EF4-FFF2-40B4-BE49-F238E27FC236}">
                <a16:creationId xmlns:a16="http://schemas.microsoft.com/office/drawing/2014/main" id="{6920FD91-BF79-85B7-46C9-7F834F17A745}"/>
              </a:ext>
            </a:extLst>
          </p:cNvPr>
          <p:cNvSpPr txBox="1"/>
          <p:nvPr/>
        </p:nvSpPr>
        <p:spPr>
          <a:xfrm>
            <a:off x="705295" y="4630017"/>
            <a:ext cx="3698793" cy="230832"/>
          </a:xfrm>
          <a:prstGeom prst="rect">
            <a:avLst/>
          </a:prstGeom>
          <a:noFill/>
          <a:ln>
            <a:noFill/>
          </a:ln>
        </p:spPr>
        <p:txBody>
          <a:bodyPr wrap="square" rtlCol="0">
            <a:spAutoFit/>
          </a:bodyPr>
          <a:lstStyle/>
          <a:p>
            <a:pPr algn="r"/>
            <a:r>
              <a:rPr lang="fr-FR" sz="900" b="1">
                <a:solidFill>
                  <a:srgbClr val="475DA4"/>
                </a:solidFill>
                <a:latin typeface="Abadi Extra Light" panose="020F0502020204030204" pitchFamily="34" charset="0"/>
              </a:rPr>
              <a:t>Source : </a:t>
            </a:r>
            <a:r>
              <a:rPr lang="fr-FR" sz="900" b="1" i="0" err="1">
                <a:solidFill>
                  <a:srgbClr val="475DA4"/>
                </a:solidFill>
                <a:effectLst/>
                <a:latin typeface="Abadi Extra Light" panose="020F0502020204030204" pitchFamily="34" charset="0"/>
              </a:rPr>
              <a:t>Atmo</a:t>
            </a:r>
            <a:r>
              <a:rPr lang="fr-FR" sz="900" b="1" i="0">
                <a:solidFill>
                  <a:srgbClr val="475DA4"/>
                </a:solidFill>
                <a:effectLst/>
                <a:latin typeface="Abadi Extra Light" panose="020F0502020204030204" pitchFamily="34" charset="0"/>
              </a:rPr>
              <a:t> Auvergne-Rhône-Alpes</a:t>
            </a:r>
            <a:r>
              <a:rPr lang="fr-FR" sz="900" b="1">
                <a:solidFill>
                  <a:srgbClr val="475DA4"/>
                </a:solidFill>
                <a:latin typeface="Abadi Extra Light" panose="020F0502020204030204" pitchFamily="34" charset="0"/>
              </a:rPr>
              <a:t> / Traitement : EP SCoT de la Greg</a:t>
            </a:r>
          </a:p>
        </p:txBody>
      </p:sp>
      <p:sp>
        <p:nvSpPr>
          <p:cNvPr id="17" name="ZoneTexte 16">
            <a:extLst>
              <a:ext uri="{FF2B5EF4-FFF2-40B4-BE49-F238E27FC236}">
                <a16:creationId xmlns:a16="http://schemas.microsoft.com/office/drawing/2014/main" id="{83CC6DD8-47DF-39BF-18AE-8054F8052BB6}"/>
              </a:ext>
            </a:extLst>
          </p:cNvPr>
          <p:cNvSpPr txBox="1"/>
          <p:nvPr/>
        </p:nvSpPr>
        <p:spPr>
          <a:xfrm>
            <a:off x="395994" y="1173405"/>
            <a:ext cx="4015002" cy="769441"/>
          </a:xfrm>
          <a:prstGeom prst="rect">
            <a:avLst/>
          </a:prstGeom>
          <a:noFill/>
        </p:spPr>
        <p:txBody>
          <a:bodyPr wrap="square" rtlCol="0">
            <a:spAutoFit/>
          </a:bodyPr>
          <a:lstStyle/>
          <a:p>
            <a:pPr marL="171450" indent="-171450" algn="just">
              <a:buFont typeface="Wingdings" panose="05000000000000000000" pitchFamily="2" charset="2"/>
              <a:buChar char="§"/>
            </a:pPr>
            <a:r>
              <a:rPr lang="fr-FR" sz="1100">
                <a:solidFill>
                  <a:schemeClr val="tx1"/>
                </a:solidFill>
                <a:latin typeface="Open Sans" panose="020B0606030504020204" pitchFamily="34" charset="0"/>
                <a:ea typeface="Open Sans" panose="020B0606030504020204" pitchFamily="34" charset="0"/>
                <a:cs typeface="Open Sans" panose="020B0606030504020204" pitchFamily="34" charset="0"/>
              </a:rPr>
              <a:t>Les </a:t>
            </a:r>
            <a:r>
              <a:rPr lang="fr-FR" sz="1100" b="1">
                <a:solidFill>
                  <a:schemeClr val="tx1"/>
                </a:solidFill>
                <a:latin typeface="Open Sans" panose="020B0606030504020204" pitchFamily="34" charset="0"/>
                <a:ea typeface="Open Sans" panose="020B0606030504020204" pitchFamily="34" charset="0"/>
                <a:cs typeface="Open Sans" panose="020B0606030504020204" pitchFamily="34" charset="0"/>
              </a:rPr>
              <a:t>particules très fines</a:t>
            </a:r>
            <a:r>
              <a:rPr lang="fr-FR" sz="1100">
                <a:solidFill>
                  <a:schemeClr val="tx1"/>
                </a:solidFill>
                <a:latin typeface="Open Sans" panose="020B0606030504020204" pitchFamily="34" charset="0"/>
                <a:ea typeface="Open Sans" panose="020B0606030504020204" pitchFamily="34" charset="0"/>
                <a:cs typeface="Open Sans" panose="020B0606030504020204" pitchFamily="34" charset="0"/>
              </a:rPr>
              <a:t> et le </a:t>
            </a:r>
            <a:r>
              <a:rPr lang="fr-FR" sz="1100" b="1">
                <a:solidFill>
                  <a:schemeClr val="tx1"/>
                </a:solidFill>
                <a:latin typeface="Open Sans" panose="020B0606030504020204" pitchFamily="34" charset="0"/>
                <a:ea typeface="Open Sans" panose="020B0606030504020204" pitchFamily="34" charset="0"/>
                <a:cs typeface="Open Sans" panose="020B0606030504020204" pitchFamily="34" charset="0"/>
              </a:rPr>
              <a:t>dioxyde d’azote</a:t>
            </a:r>
            <a:r>
              <a:rPr lang="fr-FR" sz="1100">
                <a:solidFill>
                  <a:schemeClr val="tx1"/>
                </a:solidFill>
                <a:latin typeface="Open Sans" panose="020B0606030504020204" pitchFamily="34" charset="0"/>
                <a:ea typeface="Open Sans" panose="020B0606030504020204" pitchFamily="34" charset="0"/>
                <a:cs typeface="Open Sans" panose="020B0606030504020204" pitchFamily="34" charset="0"/>
              </a:rPr>
              <a:t> sont considérés être les polluants atmosphériques </a:t>
            </a:r>
            <a:r>
              <a:rPr lang="fr-FR" sz="1100" b="1">
                <a:solidFill>
                  <a:schemeClr val="tx1"/>
                </a:solidFill>
                <a:latin typeface="Open Sans" panose="020B0606030504020204" pitchFamily="34" charset="0"/>
                <a:ea typeface="Open Sans" panose="020B0606030504020204" pitchFamily="34" charset="0"/>
                <a:cs typeface="Open Sans" panose="020B0606030504020204" pitchFamily="34" charset="0"/>
              </a:rPr>
              <a:t>entraînant le plus d’effets sur la santé humaine</a:t>
            </a:r>
            <a:r>
              <a:rPr lang="fr-FR" sz="1100" b="1">
                <a:latin typeface="Open Sans" panose="020B0606030504020204" pitchFamily="34" charset="0"/>
                <a:ea typeface="Open Sans" panose="020B0606030504020204" pitchFamily="34" charset="0"/>
                <a:cs typeface="Open Sans" panose="020B0606030504020204" pitchFamily="34" charset="0"/>
              </a:rPr>
              <a:t> </a:t>
            </a:r>
            <a:r>
              <a:rPr lang="fr-FR" sz="1100">
                <a:latin typeface="Open Sans" panose="020B0606030504020204" pitchFamily="34" charset="0"/>
                <a:ea typeface="Open Sans" panose="020B0606030504020204" pitchFamily="34" charset="0"/>
                <a:cs typeface="Open Sans" panose="020B0606030504020204" pitchFamily="34" charset="0"/>
              </a:rPr>
              <a:t>(Conseil Européen, 2023)</a:t>
            </a:r>
          </a:p>
        </p:txBody>
      </p:sp>
      <p:sp>
        <p:nvSpPr>
          <p:cNvPr id="22" name="ZoneTexte 21">
            <a:extLst>
              <a:ext uri="{FF2B5EF4-FFF2-40B4-BE49-F238E27FC236}">
                <a16:creationId xmlns:a16="http://schemas.microsoft.com/office/drawing/2014/main" id="{7CE7139C-7880-542A-E26E-ABA93DEF2967}"/>
              </a:ext>
            </a:extLst>
          </p:cNvPr>
          <p:cNvSpPr txBox="1"/>
          <p:nvPr/>
        </p:nvSpPr>
        <p:spPr>
          <a:xfrm>
            <a:off x="327263" y="5049843"/>
            <a:ext cx="4083733" cy="1277273"/>
          </a:xfrm>
          <a:prstGeom prst="rect">
            <a:avLst/>
          </a:prstGeom>
          <a:noFill/>
        </p:spPr>
        <p:txBody>
          <a:bodyPr wrap="square" rtlCol="0">
            <a:spAutoFit/>
          </a:bodyPr>
          <a:lstStyle/>
          <a:p>
            <a:pPr marL="171450" indent="-171450" algn="just">
              <a:buFont typeface="Wingdings" panose="05000000000000000000" pitchFamily="2" charset="2"/>
              <a:buChar char="§"/>
            </a:pPr>
            <a:r>
              <a:rPr lang="fr-FR" sz="1100">
                <a:solidFill>
                  <a:schemeClr val="tx1"/>
                </a:solidFill>
                <a:latin typeface="Open Sans" panose="020B0606030504020204" pitchFamily="34" charset="0"/>
                <a:ea typeface="Open Sans" panose="020B0606030504020204" pitchFamily="34" charset="0"/>
                <a:cs typeface="Open Sans" panose="020B0606030504020204" pitchFamily="34" charset="0"/>
              </a:rPr>
              <a:t>Les </a:t>
            </a:r>
            <a:r>
              <a:rPr lang="fr-FR" sz="1100" b="1">
                <a:solidFill>
                  <a:schemeClr val="tx1"/>
                </a:solidFill>
                <a:latin typeface="Open Sans" panose="020B0606030504020204" pitchFamily="34" charset="0"/>
                <a:ea typeface="Open Sans" panose="020B0606030504020204" pitchFamily="34" charset="0"/>
                <a:cs typeface="Open Sans" panose="020B0606030504020204" pitchFamily="34" charset="0"/>
              </a:rPr>
              <a:t>émissions de particules </a:t>
            </a:r>
            <a:r>
              <a:rPr lang="fr-FR" sz="1100">
                <a:solidFill>
                  <a:schemeClr val="tx1"/>
                </a:solidFill>
                <a:latin typeface="Open Sans" panose="020B0606030504020204" pitchFamily="34" charset="0"/>
                <a:ea typeface="Open Sans" panose="020B0606030504020204" pitchFamily="34" charset="0"/>
                <a:cs typeface="Open Sans" panose="020B0606030504020204" pitchFamily="34" charset="0"/>
              </a:rPr>
              <a:t>très fines ont </a:t>
            </a:r>
            <a:r>
              <a:rPr lang="fr-FR" sz="1100" b="1">
                <a:solidFill>
                  <a:schemeClr val="tx1"/>
                </a:solidFill>
                <a:latin typeface="Open Sans" panose="020B0606030504020204" pitchFamily="34" charset="0"/>
                <a:ea typeface="Open Sans" panose="020B0606030504020204" pitchFamily="34" charset="0"/>
                <a:cs typeface="Open Sans" panose="020B0606030504020204" pitchFamily="34" charset="0"/>
              </a:rPr>
              <a:t>rédui</a:t>
            </a:r>
            <a:r>
              <a:rPr lang="fr-FR" sz="1100" b="1">
                <a:latin typeface="Open Sans" panose="020B0606030504020204" pitchFamily="34" charset="0"/>
                <a:ea typeface="Open Sans" panose="020B0606030504020204" pitchFamily="34" charset="0"/>
                <a:cs typeface="Open Sans" panose="020B0606030504020204" pitchFamily="34" charset="0"/>
              </a:rPr>
              <a:t>t</a:t>
            </a:r>
            <a:r>
              <a:rPr lang="fr-FR" sz="1100">
                <a:latin typeface="Open Sans" panose="020B0606030504020204" pitchFamily="34" charset="0"/>
                <a:ea typeface="Open Sans" panose="020B0606030504020204" pitchFamily="34" charset="0"/>
                <a:cs typeface="Open Sans" panose="020B0606030504020204" pitchFamily="34" charset="0"/>
              </a:rPr>
              <a:t> de près de </a:t>
            </a:r>
            <a:r>
              <a:rPr lang="fr-FR" sz="1100" b="1">
                <a:latin typeface="Open Sans" panose="020B0606030504020204" pitchFamily="34" charset="0"/>
                <a:ea typeface="Open Sans" panose="020B0606030504020204" pitchFamily="34" charset="0"/>
                <a:cs typeface="Open Sans" panose="020B0606030504020204" pitchFamily="34" charset="0"/>
              </a:rPr>
              <a:t>38% sur la Greg entre 2010 et 2019</a:t>
            </a:r>
            <a:r>
              <a:rPr lang="fr-FR" sz="1100">
                <a:latin typeface="Open Sans" panose="020B0606030504020204" pitchFamily="34" charset="0"/>
                <a:ea typeface="Open Sans" panose="020B0606030504020204" pitchFamily="34" charset="0"/>
                <a:cs typeface="Open Sans" panose="020B0606030504020204" pitchFamily="34" charset="0"/>
              </a:rPr>
              <a:t>. Cette baisse approche les </a:t>
            </a:r>
            <a:r>
              <a:rPr lang="fr-FR" sz="1100" b="1">
                <a:latin typeface="Open Sans" panose="020B0606030504020204" pitchFamily="34" charset="0"/>
                <a:ea typeface="Open Sans" panose="020B0606030504020204" pitchFamily="34" charset="0"/>
                <a:cs typeface="Open Sans" panose="020B0606030504020204" pitchFamily="34" charset="0"/>
              </a:rPr>
              <a:t>45% </a:t>
            </a:r>
            <a:r>
              <a:rPr lang="fr-FR" sz="1100">
                <a:latin typeface="Open Sans" panose="020B0606030504020204" pitchFamily="34" charset="0"/>
                <a:ea typeface="Open Sans" panose="020B0606030504020204" pitchFamily="34" charset="0"/>
                <a:cs typeface="Open Sans" panose="020B0606030504020204" pitchFamily="34" charset="0"/>
              </a:rPr>
              <a:t>une fois intégrées les années 2020-21, marquées par les effets de la crise du Covid. </a:t>
            </a:r>
            <a:endParaRPr lang="fr-FR" sz="11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fr-FR" sz="11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just">
              <a:buFont typeface="Wingdings" panose="05000000000000000000" pitchFamily="2" charset="2"/>
              <a:buChar char="§"/>
            </a:pPr>
            <a:r>
              <a:rPr lang="fr-FR" sz="1100">
                <a:solidFill>
                  <a:schemeClr val="tx1"/>
                </a:solidFill>
                <a:latin typeface="Open Sans" panose="020B0606030504020204" pitchFamily="34" charset="0"/>
                <a:ea typeface="Open Sans" panose="020B0606030504020204" pitchFamily="34" charset="0"/>
                <a:cs typeface="Open Sans" panose="020B0606030504020204" pitchFamily="34" charset="0"/>
              </a:rPr>
              <a:t>Les </a:t>
            </a:r>
            <a:r>
              <a:rPr lang="fr-FR" sz="1100" b="1">
                <a:solidFill>
                  <a:schemeClr val="tx1"/>
                </a:solidFill>
                <a:latin typeface="Open Sans" panose="020B0606030504020204" pitchFamily="34" charset="0"/>
                <a:ea typeface="Open Sans" panose="020B0606030504020204" pitchFamily="34" charset="0"/>
                <a:cs typeface="Open Sans" panose="020B0606030504020204" pitchFamily="34" charset="0"/>
              </a:rPr>
              <a:t>émissions d’oxydes d’azote </a:t>
            </a:r>
            <a:r>
              <a:rPr lang="fr-FR" sz="1100">
                <a:solidFill>
                  <a:schemeClr val="tx1"/>
                </a:solidFill>
                <a:latin typeface="Open Sans" panose="020B0606030504020204" pitchFamily="34" charset="0"/>
                <a:ea typeface="Open Sans" panose="020B0606030504020204" pitchFamily="34" charset="0"/>
                <a:cs typeface="Open Sans" panose="020B0606030504020204" pitchFamily="34" charset="0"/>
              </a:rPr>
              <a:t>ont réduit d’environ</a:t>
            </a:r>
            <a:r>
              <a:rPr lang="fr-FR" sz="1100" b="1">
                <a:solidFill>
                  <a:schemeClr val="tx1"/>
                </a:solidFill>
                <a:latin typeface="Open Sans" panose="020B0606030504020204" pitchFamily="34" charset="0"/>
                <a:ea typeface="Open Sans" panose="020B0606030504020204" pitchFamily="34" charset="0"/>
                <a:cs typeface="Open Sans" panose="020B0606030504020204" pitchFamily="34" charset="0"/>
              </a:rPr>
              <a:t> 40% entre 2010 et 2021</a:t>
            </a:r>
            <a:r>
              <a:rPr lang="fr-FR" sz="110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fr-FR" sz="1100">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a:extLst>
              <a:ext uri="{FF2B5EF4-FFF2-40B4-BE49-F238E27FC236}">
                <a16:creationId xmlns:a16="http://schemas.microsoft.com/office/drawing/2014/main" id="{179618C8-11F6-5E43-7D34-609291A5EC14}"/>
              </a:ext>
            </a:extLst>
          </p:cNvPr>
          <p:cNvSpPr txBox="1"/>
          <p:nvPr/>
        </p:nvSpPr>
        <p:spPr>
          <a:xfrm>
            <a:off x="4455311" y="1163620"/>
            <a:ext cx="4541670" cy="938719"/>
          </a:xfrm>
          <a:prstGeom prst="rect">
            <a:avLst/>
          </a:prstGeom>
          <a:noFill/>
        </p:spPr>
        <p:txBody>
          <a:bodyPr wrap="square" rtlCol="0">
            <a:spAutoFit/>
          </a:bodyPr>
          <a:lstStyle/>
          <a:p>
            <a:pPr marL="171450" indent="-171450" algn="just">
              <a:buFont typeface="Wingdings" panose="05000000000000000000" pitchFamily="2" charset="2"/>
              <a:buChar char="§"/>
            </a:pPr>
            <a:r>
              <a:rPr lang="fr-FR" sz="1100">
                <a:latin typeface="Open Sans" panose="020B0606030504020204" pitchFamily="34" charset="0"/>
                <a:ea typeface="Open Sans" panose="020B0606030504020204" pitchFamily="34" charset="0"/>
                <a:cs typeface="Open Sans" panose="020B0606030504020204" pitchFamily="34" charset="0"/>
              </a:rPr>
              <a:t>Le </a:t>
            </a:r>
            <a:r>
              <a:rPr lang="fr-FR" sz="1100" b="1">
                <a:latin typeface="Open Sans" panose="020B0606030504020204" pitchFamily="34" charset="0"/>
                <a:ea typeface="Open Sans" panose="020B0606030504020204" pitchFamily="34" charset="0"/>
                <a:cs typeface="Open Sans" panose="020B0606030504020204" pitchFamily="34" charset="0"/>
              </a:rPr>
              <a:t>nombre de secteurs impactés</a:t>
            </a:r>
            <a:r>
              <a:rPr lang="fr-FR" sz="1100">
                <a:latin typeface="Open Sans" panose="020B0606030504020204" pitchFamily="34" charset="0"/>
                <a:ea typeface="Open Sans" panose="020B0606030504020204" pitchFamily="34" charset="0"/>
                <a:cs typeface="Open Sans" panose="020B0606030504020204" pitchFamily="34" charset="0"/>
              </a:rPr>
              <a:t> par une </a:t>
            </a:r>
            <a:r>
              <a:rPr lang="fr-FR" sz="1100" b="1">
                <a:latin typeface="Open Sans" panose="020B0606030504020204" pitchFamily="34" charset="0"/>
                <a:ea typeface="Open Sans" panose="020B0606030504020204" pitchFamily="34" charset="0"/>
                <a:cs typeface="Open Sans" panose="020B0606030504020204" pitchFamily="34" charset="0"/>
              </a:rPr>
              <a:t>exposition au dioxyde d’azote supérieure</a:t>
            </a:r>
            <a:r>
              <a:rPr lang="fr-FR" sz="1100">
                <a:latin typeface="Open Sans" panose="020B0606030504020204" pitchFamily="34" charset="0"/>
                <a:ea typeface="Open Sans" panose="020B0606030504020204" pitchFamily="34" charset="0"/>
                <a:cs typeface="Open Sans" panose="020B0606030504020204" pitchFamily="34" charset="0"/>
              </a:rPr>
              <a:t> à la </a:t>
            </a:r>
            <a:r>
              <a:rPr lang="fr-FR" sz="1100" b="1">
                <a:latin typeface="Open Sans" panose="020B0606030504020204" pitchFamily="34" charset="0"/>
                <a:ea typeface="Open Sans" panose="020B0606030504020204" pitchFamily="34" charset="0"/>
                <a:cs typeface="Open Sans" panose="020B0606030504020204" pitchFamily="34" charset="0"/>
              </a:rPr>
              <a:t>valeur limite réglementaire a réduit </a:t>
            </a:r>
            <a:r>
              <a:rPr lang="fr-FR" sz="1100">
                <a:latin typeface="Open Sans" panose="020B0606030504020204" pitchFamily="34" charset="0"/>
                <a:ea typeface="Open Sans" panose="020B0606030504020204" pitchFamily="34" charset="0"/>
                <a:cs typeface="Open Sans" panose="020B0606030504020204" pitchFamily="34" charset="0"/>
              </a:rPr>
              <a:t>entre 2018 et 2022, en particulier sur GAM. De </a:t>
            </a:r>
            <a:r>
              <a:rPr lang="fr-FR" sz="1100" b="1">
                <a:latin typeface="Open Sans" panose="020B0606030504020204" pitchFamily="34" charset="0"/>
                <a:ea typeface="Open Sans" panose="020B0606030504020204" pitchFamily="34" charset="0"/>
                <a:cs typeface="Open Sans" panose="020B0606030504020204" pitchFamily="34" charset="0"/>
              </a:rPr>
              <a:t>nombreuses superficies habitées </a:t>
            </a:r>
            <a:r>
              <a:rPr lang="fr-FR" sz="1100">
                <a:latin typeface="Open Sans" panose="020B0606030504020204" pitchFamily="34" charset="0"/>
                <a:ea typeface="Open Sans" panose="020B0606030504020204" pitchFamily="34" charset="0"/>
                <a:cs typeface="Open Sans" panose="020B0606030504020204" pitchFamily="34" charset="0"/>
              </a:rPr>
              <a:t>demeurent néanmoins </a:t>
            </a:r>
            <a:r>
              <a:rPr lang="fr-FR" sz="1100" b="1">
                <a:latin typeface="Open Sans" panose="020B0606030504020204" pitchFamily="34" charset="0"/>
                <a:ea typeface="Open Sans" panose="020B0606030504020204" pitchFamily="34" charset="0"/>
                <a:cs typeface="Open Sans" panose="020B0606030504020204" pitchFamily="34" charset="0"/>
              </a:rPr>
              <a:t>concernées </a:t>
            </a:r>
            <a:r>
              <a:rPr lang="fr-FR" sz="1100">
                <a:latin typeface="Open Sans" panose="020B0606030504020204" pitchFamily="34" charset="0"/>
                <a:ea typeface="Open Sans" panose="020B0606030504020204" pitchFamily="34" charset="0"/>
                <a:cs typeface="Open Sans" panose="020B0606030504020204" pitchFamily="34" charset="0"/>
              </a:rPr>
              <a:t>par une </a:t>
            </a:r>
            <a:r>
              <a:rPr lang="fr-FR" sz="1100" b="1">
                <a:latin typeface="Open Sans" panose="020B0606030504020204" pitchFamily="34" charset="0"/>
                <a:ea typeface="Open Sans" panose="020B0606030504020204" pitchFamily="34" charset="0"/>
                <a:cs typeface="Open Sans" panose="020B0606030504020204" pitchFamily="34" charset="0"/>
              </a:rPr>
              <a:t>exposition supérieure</a:t>
            </a:r>
            <a:r>
              <a:rPr lang="fr-FR" sz="1100">
                <a:latin typeface="Open Sans" panose="020B0606030504020204" pitchFamily="34" charset="0"/>
                <a:ea typeface="Open Sans" panose="020B0606030504020204" pitchFamily="34" charset="0"/>
                <a:cs typeface="Open Sans" panose="020B0606030504020204" pitchFamily="34" charset="0"/>
              </a:rPr>
              <a:t> à la </a:t>
            </a:r>
            <a:r>
              <a:rPr lang="fr-FR" sz="1100" b="1">
                <a:latin typeface="Open Sans" panose="020B0606030504020204" pitchFamily="34" charset="0"/>
                <a:ea typeface="Open Sans" panose="020B0606030504020204" pitchFamily="34" charset="0"/>
                <a:cs typeface="Open Sans" panose="020B0606030504020204" pitchFamily="34" charset="0"/>
              </a:rPr>
              <a:t>cible OMS</a:t>
            </a:r>
            <a:r>
              <a:rPr lang="fr-FR" sz="1100">
                <a:latin typeface="Open Sans" panose="020B0606030504020204" pitchFamily="34" charset="0"/>
                <a:ea typeface="Open Sans" panose="020B0606030504020204" pitchFamily="34" charset="0"/>
                <a:cs typeface="Open Sans" panose="020B0606030504020204" pitchFamily="34" charset="0"/>
              </a:rPr>
              <a:t>. </a:t>
            </a:r>
          </a:p>
        </p:txBody>
      </p:sp>
      <p:pic>
        <p:nvPicPr>
          <p:cNvPr id="11" name="Image 10">
            <a:extLst>
              <a:ext uri="{FF2B5EF4-FFF2-40B4-BE49-F238E27FC236}">
                <a16:creationId xmlns:a16="http://schemas.microsoft.com/office/drawing/2014/main" id="{08932F83-19FB-BEFC-3C8B-0AFAF6DDF99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81159" y="2144402"/>
            <a:ext cx="3238305" cy="3313990"/>
          </a:xfrm>
          <a:prstGeom prst="rect">
            <a:avLst/>
          </a:prstGeom>
          <a:ln w="3175">
            <a:solidFill>
              <a:schemeClr val="tx1"/>
            </a:solidFill>
          </a:ln>
        </p:spPr>
      </p:pic>
      <p:pic>
        <p:nvPicPr>
          <p:cNvPr id="12" name="Image 11">
            <a:extLst>
              <a:ext uri="{FF2B5EF4-FFF2-40B4-BE49-F238E27FC236}">
                <a16:creationId xmlns:a16="http://schemas.microsoft.com/office/drawing/2014/main" id="{2B78AA71-18C7-DA83-FC51-60B00F07272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53528" y="3665517"/>
            <a:ext cx="665936" cy="1792555"/>
          </a:xfrm>
          <a:prstGeom prst="rect">
            <a:avLst/>
          </a:prstGeom>
          <a:ln w="3175">
            <a:solidFill>
              <a:schemeClr val="tx1"/>
            </a:solidFill>
          </a:ln>
        </p:spPr>
      </p:pic>
      <p:sp>
        <p:nvSpPr>
          <p:cNvPr id="14" name="ZoneTexte 13">
            <a:extLst>
              <a:ext uri="{FF2B5EF4-FFF2-40B4-BE49-F238E27FC236}">
                <a16:creationId xmlns:a16="http://schemas.microsoft.com/office/drawing/2014/main" id="{1E254C18-DA68-7671-CC3F-291A46B13359}"/>
              </a:ext>
            </a:extLst>
          </p:cNvPr>
          <p:cNvSpPr txBox="1"/>
          <p:nvPr/>
        </p:nvSpPr>
        <p:spPr>
          <a:xfrm>
            <a:off x="6562573" y="2119365"/>
            <a:ext cx="2056891" cy="336858"/>
          </a:xfrm>
          <a:prstGeom prst="rect">
            <a:avLst/>
          </a:prstGeom>
          <a:noFill/>
        </p:spPr>
        <p:txBody>
          <a:bodyPr wrap="square" tIns="28800" rIns="28800" rtlCol="0">
            <a:spAutoFit/>
          </a:bodyPr>
          <a:lstStyle/>
          <a:p>
            <a:pPr algn="r"/>
            <a:r>
              <a:rPr lang="fr-FR" sz="850" b="1">
                <a:solidFill>
                  <a:srgbClr val="475DA4"/>
                </a:solidFill>
                <a:latin typeface="Abadi Extra Light" panose="020F0502020204030204" pitchFamily="34" charset="0"/>
              </a:rPr>
              <a:t>Exposition au dioxyde d’azote (NO</a:t>
            </a:r>
            <a:r>
              <a:rPr lang="fr-FR" sz="850" b="1" baseline="-25000">
                <a:solidFill>
                  <a:srgbClr val="475DA4"/>
                </a:solidFill>
                <a:latin typeface="Abadi Extra Light" panose="020F0502020204030204" pitchFamily="34" charset="0"/>
              </a:rPr>
              <a:t>2</a:t>
            </a:r>
            <a:r>
              <a:rPr lang="fr-FR" sz="850" b="1">
                <a:solidFill>
                  <a:srgbClr val="475DA4"/>
                </a:solidFill>
                <a:latin typeface="Abadi Extra Light" panose="020F0502020204030204" pitchFamily="34" charset="0"/>
              </a:rPr>
              <a:t>)</a:t>
            </a:r>
          </a:p>
          <a:p>
            <a:pPr algn="r"/>
            <a:r>
              <a:rPr lang="fr-FR" sz="850" b="1">
                <a:solidFill>
                  <a:srgbClr val="475DA4"/>
                </a:solidFill>
                <a:latin typeface="Abadi Extra Light" panose="020F0502020204030204" pitchFamily="34" charset="0"/>
              </a:rPr>
              <a:t>estimée par modélisation pour 2022</a:t>
            </a:r>
          </a:p>
        </p:txBody>
      </p:sp>
      <p:sp>
        <p:nvSpPr>
          <p:cNvPr id="15" name="ZoneTexte 14">
            <a:extLst>
              <a:ext uri="{FF2B5EF4-FFF2-40B4-BE49-F238E27FC236}">
                <a16:creationId xmlns:a16="http://schemas.microsoft.com/office/drawing/2014/main" id="{40F23C3B-D038-A94E-B813-D9730C123D0D}"/>
              </a:ext>
            </a:extLst>
          </p:cNvPr>
          <p:cNvSpPr txBox="1"/>
          <p:nvPr/>
        </p:nvSpPr>
        <p:spPr>
          <a:xfrm>
            <a:off x="5329618" y="5145540"/>
            <a:ext cx="2055781" cy="323165"/>
          </a:xfrm>
          <a:prstGeom prst="rect">
            <a:avLst/>
          </a:prstGeom>
          <a:noFill/>
        </p:spPr>
        <p:txBody>
          <a:bodyPr wrap="square" rtlCol="0">
            <a:spAutoFit/>
          </a:bodyPr>
          <a:lstStyle/>
          <a:p>
            <a:r>
              <a:rPr lang="fr-FR" sz="750" b="1">
                <a:solidFill>
                  <a:srgbClr val="475DA4"/>
                </a:solidFill>
                <a:latin typeface="Abadi Extra Light" panose="020F0502020204030204" pitchFamily="34" charset="0"/>
              </a:rPr>
              <a:t>Source : </a:t>
            </a:r>
            <a:r>
              <a:rPr lang="fr-FR" sz="750" b="1" i="0" err="1">
                <a:solidFill>
                  <a:srgbClr val="475DA4"/>
                </a:solidFill>
                <a:effectLst/>
                <a:latin typeface="Abadi Extra Light" panose="020F0502020204030204" pitchFamily="34" charset="0"/>
              </a:rPr>
              <a:t>Atmo</a:t>
            </a:r>
            <a:r>
              <a:rPr lang="fr-FR" sz="750" b="1" i="0">
                <a:solidFill>
                  <a:srgbClr val="475DA4"/>
                </a:solidFill>
                <a:effectLst/>
                <a:latin typeface="Abadi Extra Light" panose="020F0502020204030204" pitchFamily="34" charset="0"/>
              </a:rPr>
              <a:t> Auvergne-Rhône-Alpes Combine</a:t>
            </a:r>
          </a:p>
          <a:p>
            <a:r>
              <a:rPr lang="fr-FR" sz="750" b="1">
                <a:solidFill>
                  <a:srgbClr val="475DA4"/>
                </a:solidFill>
                <a:latin typeface="Abadi Extra Light" panose="020F0502020204030204" pitchFamily="34" charset="0"/>
              </a:rPr>
              <a:t>Traitement : EP SCoT de la Greg</a:t>
            </a:r>
          </a:p>
        </p:txBody>
      </p:sp>
    </p:spTree>
    <p:extLst>
      <p:ext uri="{BB962C8B-B14F-4D97-AF65-F5344CB8AC3E}">
        <p14:creationId xmlns:p14="http://schemas.microsoft.com/office/powerpoint/2010/main" val="3658070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159D2BC0-8608-F96E-008C-1C3C889116BA}"/>
              </a:ext>
            </a:extLst>
          </p:cNvPr>
          <p:cNvPicPr>
            <a:picLocks noChangeAspect="1"/>
          </p:cNvPicPr>
          <p:nvPr/>
        </p:nvPicPr>
        <p:blipFill>
          <a:blip r:embed="rId2"/>
          <a:stretch>
            <a:fillRect/>
          </a:stretch>
        </p:blipFill>
        <p:spPr>
          <a:xfrm>
            <a:off x="1065058" y="3922290"/>
            <a:ext cx="2192294" cy="2199435"/>
          </a:xfrm>
          <a:prstGeom prst="rect">
            <a:avLst/>
          </a:prstGeom>
        </p:spPr>
      </p:pic>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r>
              <a:rPr lang="fr-FR" sz="1400" b="0"/>
              <a:t>Evolution de la consommation et de la production d’énergie</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Eléments d’analyse détaillée </a:t>
            </a:r>
            <a:r>
              <a:rPr lang="fr-FR" b="0"/>
              <a:t>– </a:t>
            </a:r>
            <a:r>
              <a:rPr lang="fr-FR" sz="1050" b="0"/>
              <a:t>Air-énergie-climat – cadre de vie</a:t>
            </a:r>
            <a:endParaRPr lang="fr-FR" b="0"/>
          </a:p>
        </p:txBody>
      </p:sp>
      <p:sp>
        <p:nvSpPr>
          <p:cNvPr id="7" name="Bouton d'action : Retour 6">
            <a:hlinkClick r:id="rId3" action="ppaction://hlinksldjump" highlightClick="1"/>
            <a:extLst>
              <a:ext uri="{FF2B5EF4-FFF2-40B4-BE49-F238E27FC236}">
                <a16:creationId xmlns:a16="http://schemas.microsoft.com/office/drawing/2014/main" id="{F7259CA8-68DE-C19C-C338-01E6B4D4A846}"/>
              </a:ext>
            </a:extLst>
          </p:cNvPr>
          <p:cNvSpPr/>
          <p:nvPr/>
        </p:nvSpPr>
        <p:spPr>
          <a:xfrm rot="16200000">
            <a:off x="8299012" y="519393"/>
            <a:ext cx="246219" cy="562975"/>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148436" y="935543"/>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11" name="ZoneTexte 10">
            <a:extLst>
              <a:ext uri="{FF2B5EF4-FFF2-40B4-BE49-F238E27FC236}">
                <a16:creationId xmlns:a16="http://schemas.microsoft.com/office/drawing/2014/main" id="{DCF8C935-1032-FAD5-DAC1-38B1EB2F23D2}"/>
              </a:ext>
            </a:extLst>
          </p:cNvPr>
          <p:cNvSpPr txBox="1"/>
          <p:nvPr/>
        </p:nvSpPr>
        <p:spPr>
          <a:xfrm>
            <a:off x="7303565" y="5998616"/>
            <a:ext cx="1435903"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sz="1000" b="0"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Source : ORCAE </a:t>
            </a:r>
            <a:r>
              <a:rPr kumimoji="0" lang="fr-FR" sz="1000" b="0" i="1" u="none" strike="noStrike" kern="1200" cap="none" spc="0" normalizeH="0" baseline="0" noProof="0">
                <a:ln>
                  <a:noFill/>
                </a:ln>
                <a:solidFill>
                  <a:srgbClr val="222221">
                    <a:lumMod val="75000"/>
                    <a:lumOff val="25000"/>
                  </a:srgbClr>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rPr>
              <a:t>2017</a:t>
            </a:r>
          </a:p>
        </p:txBody>
      </p:sp>
      <p:sp>
        <p:nvSpPr>
          <p:cNvPr id="31" name="Espace réservé du contenu 3">
            <a:extLst>
              <a:ext uri="{FF2B5EF4-FFF2-40B4-BE49-F238E27FC236}">
                <a16:creationId xmlns:a16="http://schemas.microsoft.com/office/drawing/2014/main" id="{11D43A4C-F0F3-FD43-910F-86102985ADEC}"/>
              </a:ext>
            </a:extLst>
          </p:cNvPr>
          <p:cNvSpPr>
            <a:spLocks noGrp="1"/>
          </p:cNvSpPr>
          <p:nvPr>
            <p:ph idx="13"/>
          </p:nvPr>
        </p:nvSpPr>
        <p:spPr>
          <a:xfrm>
            <a:off x="440391" y="944943"/>
            <a:ext cx="3341441" cy="2493278"/>
          </a:xfrm>
          <a:noFill/>
          <a:ln>
            <a:noFill/>
          </a:ln>
        </p:spPr>
        <p:style>
          <a:lnRef idx="2">
            <a:schemeClr val="dk1"/>
          </a:lnRef>
          <a:fillRef idx="1">
            <a:schemeClr val="lt1"/>
          </a:fillRef>
          <a:effectRef idx="0">
            <a:schemeClr val="dk1"/>
          </a:effectRef>
          <a:fontRef idx="minor">
            <a:schemeClr val="dk1"/>
          </a:fontRef>
        </p:style>
        <p:txBody>
          <a:bodyPr/>
          <a:lstStyle/>
          <a:p>
            <a:pPr marL="266700" indent="-266700" algn="just"/>
            <a:r>
              <a:rPr lang="fr-FR" sz="1150">
                <a:solidFill>
                  <a:schemeClr val="tx1"/>
                </a:solidFill>
              </a:rPr>
              <a:t>Une </a:t>
            </a:r>
            <a:r>
              <a:rPr lang="fr-FR" sz="1150" b="1">
                <a:solidFill>
                  <a:schemeClr val="tx1"/>
                </a:solidFill>
              </a:rPr>
              <a:t>diminution de la consommation d’énergie de 10% en 4 ans </a:t>
            </a:r>
            <a:r>
              <a:rPr lang="fr-FR" sz="1150">
                <a:solidFill>
                  <a:schemeClr val="tx1"/>
                </a:solidFill>
              </a:rPr>
              <a:t>sur le territoire de la </a:t>
            </a:r>
            <a:r>
              <a:rPr lang="fr-FR" sz="1150" err="1">
                <a:solidFill>
                  <a:schemeClr val="tx1"/>
                </a:solidFill>
              </a:rPr>
              <a:t>GReG</a:t>
            </a:r>
            <a:endParaRPr lang="fr-FR" sz="1150">
              <a:solidFill>
                <a:schemeClr val="tx1"/>
              </a:solidFill>
            </a:endParaRPr>
          </a:p>
          <a:p>
            <a:pPr marL="266700" indent="-266700" algn="just"/>
            <a:r>
              <a:rPr lang="fr-FR" sz="1150">
                <a:solidFill>
                  <a:schemeClr val="tx1"/>
                </a:solidFill>
              </a:rPr>
              <a:t>Sur la même période, une </a:t>
            </a:r>
            <a:r>
              <a:rPr lang="fr-FR" sz="1150" b="1">
                <a:solidFill>
                  <a:schemeClr val="tx1"/>
                </a:solidFill>
              </a:rPr>
              <a:t>augmentation de la production d’énergie de</a:t>
            </a:r>
            <a:r>
              <a:rPr lang="fr-FR" sz="1150">
                <a:solidFill>
                  <a:schemeClr val="tx1"/>
                </a:solidFill>
              </a:rPr>
              <a:t> </a:t>
            </a:r>
            <a:r>
              <a:rPr lang="fr-FR" sz="1150" b="1">
                <a:solidFill>
                  <a:schemeClr val="tx1"/>
                </a:solidFill>
              </a:rPr>
              <a:t>17%</a:t>
            </a:r>
          </a:p>
          <a:p>
            <a:pPr marL="266700" indent="-266700" algn="just"/>
            <a:r>
              <a:rPr lang="fr-FR" sz="1150">
                <a:solidFill>
                  <a:schemeClr val="tx1"/>
                </a:solidFill>
              </a:rPr>
              <a:t>En 2021, </a:t>
            </a:r>
            <a:r>
              <a:rPr lang="fr-FR" sz="1150" b="1"/>
              <a:t>la production d’énergie </a:t>
            </a:r>
            <a:r>
              <a:rPr lang="fr-FR" sz="1150">
                <a:solidFill>
                  <a:schemeClr val="tx1"/>
                </a:solidFill>
              </a:rPr>
              <a:t>couvre </a:t>
            </a:r>
            <a:r>
              <a:rPr lang="fr-FR" sz="1150" b="1">
                <a:solidFill>
                  <a:schemeClr val="tx1"/>
                </a:solidFill>
              </a:rPr>
              <a:t>22%</a:t>
            </a:r>
            <a:r>
              <a:rPr lang="fr-FR" sz="1150">
                <a:solidFill>
                  <a:schemeClr val="tx1"/>
                </a:solidFill>
              </a:rPr>
              <a:t> de la consommation d’énergie de la </a:t>
            </a:r>
            <a:r>
              <a:rPr lang="fr-FR" sz="1150" err="1">
                <a:solidFill>
                  <a:schemeClr val="tx1"/>
                </a:solidFill>
              </a:rPr>
              <a:t>GReG</a:t>
            </a:r>
            <a:r>
              <a:rPr lang="fr-FR" sz="1150">
                <a:solidFill>
                  <a:schemeClr val="tx1"/>
                </a:solidFill>
              </a:rPr>
              <a:t>. </a:t>
            </a:r>
            <a:r>
              <a:rPr lang="fr-FR" sz="1150" b="1">
                <a:solidFill>
                  <a:schemeClr val="tx1"/>
                </a:solidFill>
              </a:rPr>
              <a:t>Il s’agit presque exclusivement d’énergies renouvelables</a:t>
            </a:r>
            <a:r>
              <a:rPr lang="fr-FR" sz="1150">
                <a:solidFill>
                  <a:srgbClr val="C00000"/>
                </a:solidFill>
              </a:rPr>
              <a:t>*</a:t>
            </a:r>
            <a:r>
              <a:rPr lang="fr-FR" sz="1150">
                <a:solidFill>
                  <a:schemeClr val="tx1"/>
                </a:solidFill>
              </a:rPr>
              <a:t>.</a:t>
            </a:r>
          </a:p>
          <a:p>
            <a:pPr marL="266700" indent="-266700" algn="just"/>
            <a:r>
              <a:rPr lang="fr-FR" sz="1150">
                <a:solidFill>
                  <a:schemeClr val="tx1"/>
                </a:solidFill>
              </a:rPr>
              <a:t>Le Trièves est le seul territoire de la </a:t>
            </a:r>
            <a:r>
              <a:rPr lang="fr-FR" sz="1150" err="1">
                <a:solidFill>
                  <a:schemeClr val="tx1"/>
                </a:solidFill>
              </a:rPr>
              <a:t>GReG</a:t>
            </a:r>
            <a:r>
              <a:rPr lang="fr-FR" sz="1150">
                <a:solidFill>
                  <a:schemeClr val="tx1"/>
                </a:solidFill>
              </a:rPr>
              <a:t> dont la production est excédentaire</a:t>
            </a:r>
          </a:p>
          <a:p>
            <a:pPr marL="0" indent="0" algn="r">
              <a:buNone/>
            </a:pPr>
            <a:r>
              <a:rPr lang="fr-FR" sz="1150">
                <a:solidFill>
                  <a:schemeClr val="tx1"/>
                </a:solidFill>
              </a:rPr>
              <a:t>+ Oisans et Matheysine à l’échelle de l’aire grenobloise</a:t>
            </a:r>
          </a:p>
          <a:p>
            <a:pPr marL="266700" indent="-266700"/>
            <a:endParaRPr lang="fr-FR" sz="1150"/>
          </a:p>
        </p:txBody>
      </p:sp>
      <p:sp>
        <p:nvSpPr>
          <p:cNvPr id="48" name="ZoneTexte 47">
            <a:extLst>
              <a:ext uri="{FF2B5EF4-FFF2-40B4-BE49-F238E27FC236}">
                <a16:creationId xmlns:a16="http://schemas.microsoft.com/office/drawing/2014/main" id="{1A46E337-0638-3402-D457-4E2D3CB3E586}"/>
              </a:ext>
            </a:extLst>
          </p:cNvPr>
          <p:cNvSpPr txBox="1"/>
          <p:nvPr/>
        </p:nvSpPr>
        <p:spPr>
          <a:xfrm>
            <a:off x="3922071" y="975202"/>
            <a:ext cx="4152099" cy="26161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a:ln>
                  <a:noFill/>
                </a:ln>
                <a:solidFill>
                  <a:srgbClr val="222221">
                    <a:lumMod val="90000"/>
                    <a:lumOff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Production et consommation d’énergie totale en 2021 (GWh)</a:t>
            </a:r>
            <a:endParaRPr kumimoji="0" lang="fr-FR" sz="1100" b="1" i="0" u="none" strike="noStrike" kern="1200" cap="none" spc="0" normalizeH="0" baseline="0" noProof="0">
              <a:ln>
                <a:noFill/>
              </a:ln>
              <a:solidFill>
                <a:srgbClr val="222221">
                  <a:lumMod val="90000"/>
                  <a:lumOff val="1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 3">
            <a:extLst>
              <a:ext uri="{FF2B5EF4-FFF2-40B4-BE49-F238E27FC236}">
                <a16:creationId xmlns:a16="http://schemas.microsoft.com/office/drawing/2014/main" id="{A7A06316-B8AD-ECE9-A09E-2769197F84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22071" y="1296075"/>
            <a:ext cx="4781538" cy="4714875"/>
          </a:xfrm>
          <a:prstGeom prst="rect">
            <a:avLst/>
          </a:prstGeom>
          <a:ln>
            <a:solidFill>
              <a:schemeClr val="bg1">
                <a:lumMod val="75000"/>
              </a:schemeClr>
            </a:solidFill>
          </a:ln>
        </p:spPr>
      </p:pic>
      <p:sp>
        <p:nvSpPr>
          <p:cNvPr id="12" name="ZoneTexte 11">
            <a:extLst>
              <a:ext uri="{FF2B5EF4-FFF2-40B4-BE49-F238E27FC236}">
                <a16:creationId xmlns:a16="http://schemas.microsoft.com/office/drawing/2014/main" id="{AA151793-59A2-5CC9-2A46-C2E676B2824E}"/>
              </a:ext>
            </a:extLst>
          </p:cNvPr>
          <p:cNvSpPr txBox="1"/>
          <p:nvPr/>
        </p:nvSpPr>
        <p:spPr>
          <a:xfrm>
            <a:off x="2345929" y="5998615"/>
            <a:ext cx="1435903"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sz="1000" b="0"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Source : ORCAE 2021</a:t>
            </a:r>
          </a:p>
        </p:txBody>
      </p:sp>
      <p:pic>
        <p:nvPicPr>
          <p:cNvPr id="14" name="Image 13">
            <a:extLst>
              <a:ext uri="{FF2B5EF4-FFF2-40B4-BE49-F238E27FC236}">
                <a16:creationId xmlns:a16="http://schemas.microsoft.com/office/drawing/2014/main" id="{1DF40003-2FEC-0DDD-58D1-0E753C478B66}"/>
              </a:ext>
            </a:extLst>
          </p:cNvPr>
          <p:cNvPicPr>
            <a:picLocks noChangeAspect="1"/>
          </p:cNvPicPr>
          <p:nvPr/>
        </p:nvPicPr>
        <p:blipFill>
          <a:blip r:embed="rId5"/>
          <a:stretch>
            <a:fillRect/>
          </a:stretch>
        </p:blipFill>
        <p:spPr>
          <a:xfrm>
            <a:off x="3925115" y="5568662"/>
            <a:ext cx="2243368" cy="245672"/>
          </a:xfrm>
          <a:prstGeom prst="rect">
            <a:avLst/>
          </a:prstGeom>
        </p:spPr>
      </p:pic>
      <p:sp>
        <p:nvSpPr>
          <p:cNvPr id="16" name="ZoneTexte 15">
            <a:extLst>
              <a:ext uri="{FF2B5EF4-FFF2-40B4-BE49-F238E27FC236}">
                <a16:creationId xmlns:a16="http://schemas.microsoft.com/office/drawing/2014/main" id="{8B1F3FD7-F95D-5D3E-9C75-090423137E2D}"/>
              </a:ext>
            </a:extLst>
          </p:cNvPr>
          <p:cNvSpPr txBox="1"/>
          <p:nvPr/>
        </p:nvSpPr>
        <p:spPr>
          <a:xfrm>
            <a:off x="770555" y="3664875"/>
            <a:ext cx="2781300"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srgbClr val="222221">
                    <a:lumMod val="90000"/>
                    <a:lumOff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Consommation par type d’énergie en 2021</a:t>
            </a:r>
            <a:endParaRPr kumimoji="0" lang="fr-FR" sz="1000" b="1" i="0" u="none" strike="noStrike" kern="1200" cap="none" spc="0" normalizeH="0" baseline="0" noProof="0">
              <a:ln>
                <a:noFill/>
              </a:ln>
              <a:solidFill>
                <a:srgbClr val="222221">
                  <a:lumMod val="90000"/>
                  <a:lumOff val="1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Connecteur droit 5">
            <a:extLst>
              <a:ext uri="{FF2B5EF4-FFF2-40B4-BE49-F238E27FC236}">
                <a16:creationId xmlns:a16="http://schemas.microsoft.com/office/drawing/2014/main" id="{EF11227F-9D98-B7B3-FB6C-F7D082D5F8CE}"/>
              </a:ext>
            </a:extLst>
          </p:cNvPr>
          <p:cNvCxnSpPr>
            <a:cxnSpLocks/>
          </p:cNvCxnSpPr>
          <p:nvPr/>
        </p:nvCxnSpPr>
        <p:spPr bwMode="auto">
          <a:xfrm>
            <a:off x="714782" y="3619500"/>
            <a:ext cx="3067050"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10" name="ZoneTexte 9">
            <a:extLst>
              <a:ext uri="{FF2B5EF4-FFF2-40B4-BE49-F238E27FC236}">
                <a16:creationId xmlns:a16="http://schemas.microsoft.com/office/drawing/2014/main" id="{43E46EB1-5869-5FBA-9F3E-B4BFBF22BF58}"/>
              </a:ext>
            </a:extLst>
          </p:cNvPr>
          <p:cNvSpPr txBox="1"/>
          <p:nvPr/>
        </p:nvSpPr>
        <p:spPr>
          <a:xfrm>
            <a:off x="3946556" y="6010950"/>
            <a:ext cx="2457724"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fr-FR" sz="10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Rappel objectif TEPCV : 32% en 2030</a:t>
            </a:r>
          </a:p>
        </p:txBody>
      </p:sp>
    </p:spTree>
    <p:extLst>
      <p:ext uri="{BB962C8B-B14F-4D97-AF65-F5344CB8AC3E}">
        <p14:creationId xmlns:p14="http://schemas.microsoft.com/office/powerpoint/2010/main" val="152445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8184462-A7D3-378B-5157-A49673DE3F7C}"/>
              </a:ext>
            </a:extLst>
          </p:cNvPr>
          <p:cNvPicPr>
            <a:picLocks noChangeAspect="1"/>
          </p:cNvPicPr>
          <p:nvPr/>
        </p:nvPicPr>
        <p:blipFill>
          <a:blip r:embed="rId2"/>
          <a:stretch>
            <a:fillRect/>
          </a:stretch>
        </p:blipFill>
        <p:spPr>
          <a:xfrm>
            <a:off x="3922071" y="1294527"/>
            <a:ext cx="4781538" cy="4743286"/>
          </a:xfrm>
          <a:prstGeom prst="rect">
            <a:avLst/>
          </a:prstGeom>
          <a:ln>
            <a:solidFill>
              <a:schemeClr val="bg1">
                <a:lumMod val="85000"/>
              </a:schemeClr>
            </a:solidFill>
          </a:ln>
        </p:spPr>
      </p:pic>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r>
              <a:rPr lang="fr-FR" sz="1400" b="0"/>
              <a:t>Production d’énergies renouvelables</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Eléments d’analyse détaillée </a:t>
            </a:r>
            <a:r>
              <a:rPr lang="fr-FR" b="0"/>
              <a:t>– </a:t>
            </a:r>
            <a:r>
              <a:rPr lang="fr-FR" sz="1050" b="0"/>
              <a:t>Air-énergie-climat – cadre de vie</a:t>
            </a:r>
            <a:endParaRPr lang="fr-FR" b="0"/>
          </a:p>
        </p:txBody>
      </p:sp>
      <p:sp>
        <p:nvSpPr>
          <p:cNvPr id="7" name="Bouton d'action : Retour 6">
            <a:hlinkClick r:id="rId3" action="ppaction://hlinksldjump" highlightClick="1"/>
            <a:extLst>
              <a:ext uri="{FF2B5EF4-FFF2-40B4-BE49-F238E27FC236}">
                <a16:creationId xmlns:a16="http://schemas.microsoft.com/office/drawing/2014/main" id="{F7259CA8-68DE-C19C-C338-01E6B4D4A846}"/>
              </a:ext>
            </a:extLst>
          </p:cNvPr>
          <p:cNvSpPr/>
          <p:nvPr/>
        </p:nvSpPr>
        <p:spPr>
          <a:xfrm rot="16200000">
            <a:off x="8299012" y="519393"/>
            <a:ext cx="246219" cy="562975"/>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148436" y="935543"/>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11" name="ZoneTexte 10">
            <a:extLst>
              <a:ext uri="{FF2B5EF4-FFF2-40B4-BE49-F238E27FC236}">
                <a16:creationId xmlns:a16="http://schemas.microsoft.com/office/drawing/2014/main" id="{DCF8C935-1032-FAD5-DAC1-38B1EB2F23D2}"/>
              </a:ext>
            </a:extLst>
          </p:cNvPr>
          <p:cNvSpPr txBox="1"/>
          <p:nvPr/>
        </p:nvSpPr>
        <p:spPr>
          <a:xfrm>
            <a:off x="7303565" y="5998616"/>
            <a:ext cx="1435903"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sz="1000" b="0"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Source : ORCAE 2021</a:t>
            </a:r>
          </a:p>
        </p:txBody>
      </p:sp>
      <p:sp>
        <p:nvSpPr>
          <p:cNvPr id="31" name="Espace réservé du contenu 3">
            <a:extLst>
              <a:ext uri="{FF2B5EF4-FFF2-40B4-BE49-F238E27FC236}">
                <a16:creationId xmlns:a16="http://schemas.microsoft.com/office/drawing/2014/main" id="{11D43A4C-F0F3-FD43-910F-86102985ADEC}"/>
              </a:ext>
            </a:extLst>
          </p:cNvPr>
          <p:cNvSpPr>
            <a:spLocks noGrp="1"/>
          </p:cNvSpPr>
          <p:nvPr>
            <p:ph idx="13"/>
          </p:nvPr>
        </p:nvSpPr>
        <p:spPr>
          <a:xfrm>
            <a:off x="684220" y="1137264"/>
            <a:ext cx="3141032" cy="2415542"/>
          </a:xfrm>
          <a:noFill/>
          <a:ln>
            <a:noFill/>
          </a:ln>
        </p:spPr>
        <p:style>
          <a:lnRef idx="2">
            <a:schemeClr val="dk1"/>
          </a:lnRef>
          <a:fillRef idx="1">
            <a:schemeClr val="lt1"/>
          </a:fillRef>
          <a:effectRef idx="0">
            <a:schemeClr val="dk1"/>
          </a:effectRef>
          <a:fontRef idx="minor">
            <a:schemeClr val="dk1"/>
          </a:fontRef>
        </p:style>
        <p:txBody>
          <a:bodyPr/>
          <a:lstStyle/>
          <a:p>
            <a:pPr marL="266700" indent="-266700" algn="just"/>
            <a:r>
              <a:rPr lang="fr-FR" sz="1200" dirty="0">
                <a:solidFill>
                  <a:schemeClr val="tx1"/>
                </a:solidFill>
              </a:rPr>
              <a:t>La production d’énergie renouvelable dans la GREG représente </a:t>
            </a:r>
            <a:r>
              <a:rPr lang="fr-FR" sz="1200" b="1" dirty="0">
                <a:solidFill>
                  <a:schemeClr val="tx1"/>
                </a:solidFill>
              </a:rPr>
              <a:t>3 800 GWh </a:t>
            </a:r>
            <a:r>
              <a:rPr lang="fr-FR" sz="1200" dirty="0">
                <a:solidFill>
                  <a:schemeClr val="tx1"/>
                </a:solidFill>
              </a:rPr>
              <a:t>en 2021, soit la quasi-totalité de la production énergétique.</a:t>
            </a:r>
          </a:p>
          <a:p>
            <a:pPr marL="266700" indent="-266700" algn="just"/>
            <a:r>
              <a:rPr lang="fr-FR" sz="1200" dirty="0">
                <a:solidFill>
                  <a:schemeClr val="tx1"/>
                </a:solidFill>
              </a:rPr>
              <a:t>Les </a:t>
            </a:r>
            <a:r>
              <a:rPr lang="fr-FR" sz="1200" dirty="0" err="1">
                <a:solidFill>
                  <a:schemeClr val="tx1"/>
                </a:solidFill>
              </a:rPr>
              <a:t>EPCI</a:t>
            </a:r>
            <a:r>
              <a:rPr lang="fr-FR" sz="1200" dirty="0">
                <a:solidFill>
                  <a:schemeClr val="tx1"/>
                </a:solidFill>
              </a:rPr>
              <a:t> de la </a:t>
            </a:r>
            <a:r>
              <a:rPr lang="fr-FR" sz="1200" dirty="0" err="1">
                <a:solidFill>
                  <a:schemeClr val="tx1"/>
                </a:solidFill>
              </a:rPr>
              <a:t>GReG</a:t>
            </a:r>
            <a:r>
              <a:rPr lang="fr-FR" sz="1200" dirty="0">
                <a:solidFill>
                  <a:schemeClr val="tx1"/>
                </a:solidFill>
              </a:rPr>
              <a:t> valorisent, avant tout, la </a:t>
            </a:r>
            <a:r>
              <a:rPr lang="fr-FR" sz="1200" b="1" dirty="0">
                <a:solidFill>
                  <a:schemeClr val="tx1"/>
                </a:solidFill>
              </a:rPr>
              <a:t>biomasse</a:t>
            </a:r>
            <a:r>
              <a:rPr lang="fr-FR" sz="1200" dirty="0">
                <a:solidFill>
                  <a:schemeClr val="tx1"/>
                </a:solidFill>
              </a:rPr>
              <a:t> </a:t>
            </a:r>
          </a:p>
          <a:p>
            <a:pPr marL="266700" indent="-266700" algn="just"/>
            <a:r>
              <a:rPr lang="fr-FR" sz="1200" dirty="0">
                <a:solidFill>
                  <a:schemeClr val="tx1"/>
                </a:solidFill>
              </a:rPr>
              <a:t>35% de l’énergie produite est d’origine hydraulique </a:t>
            </a:r>
            <a:r>
              <a:rPr lang="fr-FR" sz="1200" i="1" dirty="0"/>
              <a:t>(pour toutes centrales confondues)</a:t>
            </a:r>
          </a:p>
          <a:p>
            <a:pPr marL="266700" indent="-266700" algn="just"/>
            <a:r>
              <a:rPr lang="fr-FR" sz="1200" dirty="0">
                <a:solidFill>
                  <a:schemeClr val="tx1"/>
                </a:solidFill>
              </a:rPr>
              <a:t>Spécificité de </a:t>
            </a:r>
            <a:r>
              <a:rPr lang="fr-FR" sz="1200" dirty="0" err="1">
                <a:solidFill>
                  <a:schemeClr val="tx1"/>
                </a:solidFill>
              </a:rPr>
              <a:t>GAM</a:t>
            </a:r>
            <a:r>
              <a:rPr lang="fr-FR" sz="1200" dirty="0">
                <a:solidFill>
                  <a:schemeClr val="tx1"/>
                </a:solidFill>
              </a:rPr>
              <a:t> : la valorisation thermique des déchets</a:t>
            </a:r>
          </a:p>
          <a:p>
            <a:pPr marL="266700" indent="-266700"/>
            <a:endParaRPr lang="fr-FR" sz="1200" i="1" dirty="0">
              <a:solidFill>
                <a:srgbClr val="FF0000"/>
              </a:solidFill>
              <a:highlight>
                <a:srgbClr val="FFFF00"/>
              </a:highlight>
            </a:endParaRPr>
          </a:p>
        </p:txBody>
      </p:sp>
      <p:sp>
        <p:nvSpPr>
          <p:cNvPr id="48" name="ZoneTexte 47">
            <a:extLst>
              <a:ext uri="{FF2B5EF4-FFF2-40B4-BE49-F238E27FC236}">
                <a16:creationId xmlns:a16="http://schemas.microsoft.com/office/drawing/2014/main" id="{1A46E337-0638-3402-D457-4E2D3CB3E586}"/>
              </a:ext>
            </a:extLst>
          </p:cNvPr>
          <p:cNvSpPr txBox="1"/>
          <p:nvPr/>
        </p:nvSpPr>
        <p:spPr>
          <a:xfrm>
            <a:off x="4572000" y="974740"/>
            <a:ext cx="3212739" cy="26161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a:ln>
                  <a:noFill/>
                </a:ln>
                <a:solidFill>
                  <a:srgbClr val="222221">
                    <a:lumMod val="90000"/>
                    <a:lumOff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Production d’énergie par filière en 2021 (GWh)</a:t>
            </a:r>
            <a:endParaRPr kumimoji="0" lang="fr-FR" sz="1100" b="1" i="0" u="none" strike="noStrike" kern="1200" cap="none" spc="0" normalizeH="0" baseline="0" noProof="0">
              <a:ln>
                <a:noFill/>
              </a:ln>
              <a:solidFill>
                <a:srgbClr val="222221">
                  <a:lumMod val="90000"/>
                  <a:lumOff val="1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Image 9">
            <a:extLst>
              <a:ext uri="{FF2B5EF4-FFF2-40B4-BE49-F238E27FC236}">
                <a16:creationId xmlns:a16="http://schemas.microsoft.com/office/drawing/2014/main" id="{99F46928-5330-1260-A440-37C399D56E39}"/>
              </a:ext>
            </a:extLst>
          </p:cNvPr>
          <p:cNvPicPr>
            <a:picLocks noChangeAspect="1"/>
          </p:cNvPicPr>
          <p:nvPr/>
        </p:nvPicPr>
        <p:blipFill>
          <a:blip r:embed="rId4"/>
          <a:stretch>
            <a:fillRect/>
          </a:stretch>
        </p:blipFill>
        <p:spPr>
          <a:xfrm>
            <a:off x="1485901" y="3834366"/>
            <a:ext cx="4275260" cy="2241674"/>
          </a:xfrm>
          <a:prstGeom prst="rect">
            <a:avLst/>
          </a:prstGeom>
          <a:ln>
            <a:solidFill>
              <a:schemeClr val="bg1">
                <a:lumMod val="85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89414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9DB3EB-CFEE-EEA9-1A09-131220AA1153}"/>
              </a:ext>
            </a:extLst>
          </p:cNvPr>
          <p:cNvSpPr>
            <a:spLocks noGrp="1"/>
          </p:cNvSpPr>
          <p:nvPr>
            <p:ph type="body" sz="quarter" idx="11"/>
          </p:nvPr>
        </p:nvSpPr>
        <p:spPr>
          <a:xfrm>
            <a:off x="147601" y="260648"/>
            <a:ext cx="607976" cy="461615"/>
          </a:xfrm>
        </p:spPr>
        <p:txBody>
          <a:bodyPr/>
          <a:lstStyle/>
          <a:p>
            <a:r>
              <a:rPr lang="fr-FR"/>
              <a:t>3</a:t>
            </a:r>
          </a:p>
        </p:txBody>
      </p:sp>
      <p:sp>
        <p:nvSpPr>
          <p:cNvPr id="3" name="Titre 2">
            <a:extLst>
              <a:ext uri="{FF2B5EF4-FFF2-40B4-BE49-F238E27FC236}">
                <a16:creationId xmlns:a16="http://schemas.microsoft.com/office/drawing/2014/main" id="{4536B342-3820-C216-2B12-9724840BDEBE}"/>
              </a:ext>
            </a:extLst>
          </p:cNvPr>
          <p:cNvSpPr>
            <a:spLocks noGrp="1"/>
          </p:cNvSpPr>
          <p:nvPr>
            <p:ph type="title"/>
          </p:nvPr>
        </p:nvSpPr>
        <p:spPr>
          <a:xfrm>
            <a:off x="755576" y="188640"/>
            <a:ext cx="7662088" cy="461615"/>
          </a:xfrm>
        </p:spPr>
        <p:txBody>
          <a:bodyPr/>
          <a:lstStyle/>
          <a:p>
            <a:r>
              <a:rPr lang="fr-FR" sz="1100" b="0"/>
              <a:t>Air-énergie-climat – cadre de vie</a:t>
            </a:r>
            <a:br>
              <a:rPr lang="fr-FR" b="0"/>
            </a:br>
            <a:r>
              <a:rPr lang="fr-FR" b="0"/>
              <a:t>Principaux enseignements du bilan 2023</a:t>
            </a:r>
          </a:p>
        </p:txBody>
      </p:sp>
      <p:sp>
        <p:nvSpPr>
          <p:cNvPr id="4" name="Espace réservé du texte 3">
            <a:extLst>
              <a:ext uri="{FF2B5EF4-FFF2-40B4-BE49-F238E27FC236}">
                <a16:creationId xmlns:a16="http://schemas.microsoft.com/office/drawing/2014/main" id="{F1D18C72-E80C-285D-C683-9E3B65C4F0D0}"/>
              </a:ext>
            </a:extLst>
          </p:cNvPr>
          <p:cNvSpPr>
            <a:spLocks noGrp="1"/>
          </p:cNvSpPr>
          <p:nvPr>
            <p:ph type="body" sz="quarter" idx="14"/>
          </p:nvPr>
        </p:nvSpPr>
        <p:spPr/>
        <p:txBody>
          <a:bodyPr/>
          <a:lstStyle/>
          <a:p>
            <a:r>
              <a:rPr lang="fr-FR"/>
              <a:t>Bilan de la mise en œuvre du SCoT de la grande région de Grenoble 2013-2024</a:t>
            </a:r>
          </a:p>
        </p:txBody>
      </p:sp>
      <p:sp>
        <p:nvSpPr>
          <p:cNvPr id="25" name="ZoneTexte 24">
            <a:extLst>
              <a:ext uri="{FF2B5EF4-FFF2-40B4-BE49-F238E27FC236}">
                <a16:creationId xmlns:a16="http://schemas.microsoft.com/office/drawing/2014/main" id="{188E68FC-ED6B-CC52-4C7A-CB7D70C45748}"/>
              </a:ext>
            </a:extLst>
          </p:cNvPr>
          <p:cNvSpPr txBox="1"/>
          <p:nvPr/>
        </p:nvSpPr>
        <p:spPr>
          <a:xfrm>
            <a:off x="874799" y="999980"/>
            <a:ext cx="5154524" cy="1785104"/>
          </a:xfrm>
          <a:prstGeom prst="rect">
            <a:avLst/>
          </a:prstGeom>
          <a:noFill/>
        </p:spPr>
        <p:txBody>
          <a:bodyPr wrap="square" rtlCol="0">
            <a:spAutoFit/>
          </a:bodyPr>
          <a:lstStyle/>
          <a:p>
            <a:pPr marL="360363" marR="0" lvl="0" indent="-360363" algn="l" defTabSz="914400" rtl="0" eaLnBrk="0" fontAlgn="base" latinLnBrk="0" hangingPunct="0">
              <a:lnSpc>
                <a:spcPct val="100000"/>
              </a:lnSpc>
              <a:spcBef>
                <a:spcPts val="600"/>
              </a:spcBef>
              <a:spcAft>
                <a:spcPts val="0"/>
              </a:spcAft>
              <a:buClrTx/>
              <a:buSzTx/>
              <a:buFont typeface="Wingdings" panose="05000000000000000000" pitchFamily="2" charset="2"/>
              <a:buChar char="q"/>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Les politiques publiques se sont emparées de la prévention/lutte contre les îlots de chaleur urbains</a:t>
            </a:r>
            <a:endPar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61950" marR="0" lvl="0" indent="0" algn="l" defTabSz="914400" rtl="0" eaLnBrk="0" fontAlgn="base" latinLnBrk="0" hangingPunct="0">
              <a:lnSpc>
                <a:spcPct val="100000"/>
              </a:lnSpc>
              <a:spcBef>
                <a:spcPts val="600"/>
              </a:spcBef>
              <a:spcAft>
                <a:spcPts val="0"/>
              </a:spcAft>
              <a:buClrTx/>
              <a:buSzTx/>
              <a:buFontTx/>
              <a:buNone/>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Objectifs exprimés principalement au travers des PCAET, traduits au travers de règles de végétalisation et d’OAP dans les PLU(i), mais également d’actions de désimperméabilisation.</a:t>
            </a:r>
          </a:p>
          <a:p>
            <a:pPr marL="361950" marR="0" lvl="0" indent="0" algn="l" defTabSz="914400" rtl="0" eaLnBrk="0" fontAlgn="base" latinLnBrk="0" hangingPunct="0">
              <a:lnSpc>
                <a:spcPct val="100000"/>
              </a:lnSpc>
              <a:spcBef>
                <a:spcPts val="600"/>
              </a:spcBef>
              <a:spcAft>
                <a:spcPts val="0"/>
              </a:spcAft>
              <a:buClrTx/>
              <a:buSzTx/>
              <a:buFontTx/>
              <a:buNone/>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Une meilleure connaissance des enjeux est assurée au travers d’études locales de cartographie des îlots de chaleur urbains, notamment dans la Métropole et le Voironnais.</a:t>
            </a:r>
          </a:p>
        </p:txBody>
      </p:sp>
      <p:cxnSp>
        <p:nvCxnSpPr>
          <p:cNvPr id="26" name="Connecteur droit 25">
            <a:extLst>
              <a:ext uri="{FF2B5EF4-FFF2-40B4-BE49-F238E27FC236}">
                <a16:creationId xmlns:a16="http://schemas.microsoft.com/office/drawing/2014/main" id="{992CE6E6-2E2E-CB0F-474A-A24DBD51470A}"/>
              </a:ext>
            </a:extLst>
          </p:cNvPr>
          <p:cNvCxnSpPr>
            <a:cxnSpLocks/>
          </p:cNvCxnSpPr>
          <p:nvPr/>
        </p:nvCxnSpPr>
        <p:spPr bwMode="auto">
          <a:xfrm>
            <a:off x="1225685" y="1503296"/>
            <a:ext cx="0" cy="1281788"/>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pic>
        <p:nvPicPr>
          <p:cNvPr id="29" name="Image 28">
            <a:extLst>
              <a:ext uri="{FF2B5EF4-FFF2-40B4-BE49-F238E27FC236}">
                <a16:creationId xmlns:a16="http://schemas.microsoft.com/office/drawing/2014/main" id="{E4698D3F-988F-591E-1BB9-0D434B5E54B4}"/>
              </a:ext>
            </a:extLst>
          </p:cNvPr>
          <p:cNvPicPr>
            <a:picLocks noChangeAspect="1"/>
          </p:cNvPicPr>
          <p:nvPr/>
        </p:nvPicPr>
        <p:blipFill>
          <a:blip r:embed="rId2"/>
          <a:stretch>
            <a:fillRect/>
          </a:stretch>
        </p:blipFill>
        <p:spPr>
          <a:xfrm>
            <a:off x="6134100" y="1041741"/>
            <a:ext cx="2486024" cy="1789937"/>
          </a:xfrm>
          <a:prstGeom prst="rect">
            <a:avLst/>
          </a:prstGeom>
        </p:spPr>
      </p:pic>
      <p:sp>
        <p:nvSpPr>
          <p:cNvPr id="5" name="ZoneTexte 4">
            <a:extLst>
              <a:ext uri="{FF2B5EF4-FFF2-40B4-BE49-F238E27FC236}">
                <a16:creationId xmlns:a16="http://schemas.microsoft.com/office/drawing/2014/main" id="{38783726-270C-EC94-A5BD-8802163ED16C}"/>
              </a:ext>
            </a:extLst>
          </p:cNvPr>
          <p:cNvSpPr txBox="1"/>
          <p:nvPr/>
        </p:nvSpPr>
        <p:spPr>
          <a:xfrm>
            <a:off x="2932198" y="3202105"/>
            <a:ext cx="5687926" cy="1184940"/>
          </a:xfrm>
          <a:prstGeom prst="rect">
            <a:avLst/>
          </a:prstGeom>
          <a:noFill/>
        </p:spPr>
        <p:txBody>
          <a:bodyPr wrap="square" rtlCol="0">
            <a:spAutoFit/>
          </a:bodyPr>
          <a:lstStyle/>
          <a:p>
            <a:pPr marL="360363" marR="0" lvl="0" indent="-360363" algn="l" defTabSz="914400" rtl="0" eaLnBrk="0" fontAlgn="base" latinLnBrk="0" hangingPunct="0">
              <a:lnSpc>
                <a:spcPct val="100000"/>
              </a:lnSpc>
              <a:spcBef>
                <a:spcPts val="600"/>
              </a:spcBef>
              <a:spcAft>
                <a:spcPts val="0"/>
              </a:spcAft>
              <a:buClrTx/>
              <a:buSzTx/>
              <a:buFont typeface="Wingdings" panose="05000000000000000000" pitchFamily="2" charset="2"/>
              <a:buChar char="q"/>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La révision des PLU et l’élaboration des PLU(i) ont permis de poursuivre le travail d’identification et de préservation des éléments du patrimoine bâti, végétal et paysager</a:t>
            </a:r>
            <a:endPar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61950" marR="0" lvl="0" indent="0" algn="l" defTabSz="914400" rtl="0" eaLnBrk="0" fontAlgn="base" latinLnBrk="0" hangingPunct="0">
              <a:lnSpc>
                <a:spcPct val="100000"/>
              </a:lnSpc>
              <a:spcBef>
                <a:spcPts val="600"/>
              </a:spcBef>
              <a:spcAft>
                <a:spcPts val="0"/>
              </a:spcAft>
              <a:buClrTx/>
              <a:buSzTx/>
              <a:buFontTx/>
              <a:buNone/>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La dynamique observée en 2018 se confirme dans les documents d’urbanisme récents ou en cours (PLU de Rives, Voiron…).</a:t>
            </a:r>
          </a:p>
        </p:txBody>
      </p:sp>
      <p:cxnSp>
        <p:nvCxnSpPr>
          <p:cNvPr id="6" name="Connecteur droit 5">
            <a:extLst>
              <a:ext uri="{FF2B5EF4-FFF2-40B4-BE49-F238E27FC236}">
                <a16:creationId xmlns:a16="http://schemas.microsoft.com/office/drawing/2014/main" id="{EF6E3B73-179F-E1C1-F4ED-FA6FE11BA762}"/>
              </a:ext>
            </a:extLst>
          </p:cNvPr>
          <p:cNvCxnSpPr>
            <a:cxnSpLocks/>
          </p:cNvCxnSpPr>
          <p:nvPr/>
        </p:nvCxnSpPr>
        <p:spPr bwMode="auto">
          <a:xfrm>
            <a:off x="3283083" y="3975259"/>
            <a:ext cx="0" cy="305068"/>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
        <p:nvSpPr>
          <p:cNvPr id="7" name="ZoneTexte 6">
            <a:extLst>
              <a:ext uri="{FF2B5EF4-FFF2-40B4-BE49-F238E27FC236}">
                <a16:creationId xmlns:a16="http://schemas.microsoft.com/office/drawing/2014/main" id="{2C370401-D2BC-FB0A-9F52-0A30F09DAC71}"/>
              </a:ext>
            </a:extLst>
          </p:cNvPr>
          <p:cNvSpPr txBox="1"/>
          <p:nvPr/>
        </p:nvSpPr>
        <p:spPr>
          <a:xfrm>
            <a:off x="874799" y="4910949"/>
            <a:ext cx="4163926" cy="523220"/>
          </a:xfrm>
          <a:prstGeom prst="rect">
            <a:avLst/>
          </a:prstGeom>
          <a:noFill/>
        </p:spPr>
        <p:txBody>
          <a:bodyPr wrap="square" rtlCol="0">
            <a:spAutoFit/>
          </a:bodyPr>
          <a:lstStyle/>
          <a:p>
            <a:pPr marL="360363" marR="0" lvl="0" indent="-360363" algn="l" defTabSz="914400" rtl="0" eaLnBrk="0" fontAlgn="base" latinLnBrk="0" hangingPunct="0">
              <a:lnSpc>
                <a:spcPct val="100000"/>
              </a:lnSpc>
              <a:spcBef>
                <a:spcPts val="600"/>
              </a:spcBef>
              <a:spcAft>
                <a:spcPts val="0"/>
              </a:spcAft>
              <a:buClrTx/>
              <a:buSzTx/>
              <a:buFont typeface="Wingdings" panose="05000000000000000000" pitchFamily="2" charset="2"/>
              <a:buChar char="q"/>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Les coupures vertes paysagères du SCoT ont été globalement bien respectées</a:t>
            </a:r>
            <a:endPar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1" name="Image 10">
            <a:extLst>
              <a:ext uri="{FF2B5EF4-FFF2-40B4-BE49-F238E27FC236}">
                <a16:creationId xmlns:a16="http://schemas.microsoft.com/office/drawing/2014/main" id="{F1227CEA-5193-4290-0F43-5DAB54326125}"/>
              </a:ext>
            </a:extLst>
          </p:cNvPr>
          <p:cNvPicPr>
            <a:picLocks noChangeAspect="1"/>
          </p:cNvPicPr>
          <p:nvPr/>
        </p:nvPicPr>
        <p:blipFill>
          <a:blip r:embed="rId3"/>
          <a:stretch>
            <a:fillRect/>
          </a:stretch>
        </p:blipFill>
        <p:spPr>
          <a:xfrm>
            <a:off x="874799" y="3134809"/>
            <a:ext cx="1916026" cy="1359119"/>
          </a:xfrm>
          <a:prstGeom prst="rect">
            <a:avLst/>
          </a:prstGeom>
        </p:spPr>
      </p:pic>
      <p:pic>
        <p:nvPicPr>
          <p:cNvPr id="13" name="Image 12">
            <a:extLst>
              <a:ext uri="{FF2B5EF4-FFF2-40B4-BE49-F238E27FC236}">
                <a16:creationId xmlns:a16="http://schemas.microsoft.com/office/drawing/2014/main" id="{88F83183-4D3F-BB65-D6D6-7CCE6545D0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74978" y="4610135"/>
            <a:ext cx="1918243" cy="1648068"/>
          </a:xfrm>
          <a:prstGeom prst="rect">
            <a:avLst/>
          </a:prstGeom>
        </p:spPr>
      </p:pic>
      <p:grpSp>
        <p:nvGrpSpPr>
          <p:cNvPr id="20" name="Groupe 19">
            <a:extLst>
              <a:ext uri="{FF2B5EF4-FFF2-40B4-BE49-F238E27FC236}">
                <a16:creationId xmlns:a16="http://schemas.microsoft.com/office/drawing/2014/main" id="{E88D4C3E-97B1-F384-58E1-C4B3D198E26C}"/>
              </a:ext>
            </a:extLst>
          </p:cNvPr>
          <p:cNvGrpSpPr/>
          <p:nvPr/>
        </p:nvGrpSpPr>
        <p:grpSpPr>
          <a:xfrm>
            <a:off x="7168170" y="4605941"/>
            <a:ext cx="1485639" cy="1648068"/>
            <a:chOff x="7168170" y="4605941"/>
            <a:chExt cx="1485639" cy="1648068"/>
          </a:xfrm>
        </p:grpSpPr>
        <p:pic>
          <p:nvPicPr>
            <p:cNvPr id="17" name="Image 16">
              <a:extLst>
                <a:ext uri="{FF2B5EF4-FFF2-40B4-BE49-F238E27FC236}">
                  <a16:creationId xmlns:a16="http://schemas.microsoft.com/office/drawing/2014/main" id="{6A0B607C-2496-B0CE-A2E9-8AC8B7946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8170" y="4605941"/>
              <a:ext cx="1485639" cy="1648068"/>
            </a:xfrm>
            <a:prstGeom prst="rect">
              <a:avLst/>
            </a:prstGeom>
          </p:spPr>
        </p:pic>
        <p:sp>
          <p:nvSpPr>
            <p:cNvPr id="18" name="Forme libre : forme 17">
              <a:extLst>
                <a:ext uri="{FF2B5EF4-FFF2-40B4-BE49-F238E27FC236}">
                  <a16:creationId xmlns:a16="http://schemas.microsoft.com/office/drawing/2014/main" id="{9AB5CA35-6DAA-B3FB-50F8-CAB46AA28D4E}"/>
                </a:ext>
              </a:extLst>
            </p:cNvPr>
            <p:cNvSpPr/>
            <p:nvPr/>
          </p:nvSpPr>
          <p:spPr>
            <a:xfrm>
              <a:off x="7380941" y="4697506"/>
              <a:ext cx="513977" cy="1476188"/>
            </a:xfrm>
            <a:custGeom>
              <a:avLst/>
              <a:gdLst>
                <a:gd name="connsiteX0" fmla="*/ 0 w 513977"/>
                <a:gd name="connsiteY0" fmla="*/ 0 h 1476188"/>
                <a:gd name="connsiteX1" fmla="*/ 328706 w 513977"/>
                <a:gd name="connsiteY1" fmla="*/ 633506 h 1476188"/>
                <a:gd name="connsiteX2" fmla="*/ 382494 w 513977"/>
                <a:gd name="connsiteY2" fmla="*/ 860612 h 1476188"/>
                <a:gd name="connsiteX3" fmla="*/ 513977 w 513977"/>
                <a:gd name="connsiteY3" fmla="*/ 1476188 h 1476188"/>
              </a:gdLst>
              <a:ahLst/>
              <a:cxnLst>
                <a:cxn ang="0">
                  <a:pos x="connsiteX0" y="connsiteY0"/>
                </a:cxn>
                <a:cxn ang="0">
                  <a:pos x="connsiteX1" y="connsiteY1"/>
                </a:cxn>
                <a:cxn ang="0">
                  <a:pos x="connsiteX2" y="connsiteY2"/>
                </a:cxn>
                <a:cxn ang="0">
                  <a:pos x="connsiteX3" y="connsiteY3"/>
                </a:cxn>
              </a:cxnLst>
              <a:rect l="l" t="t" r="r" b="b"/>
              <a:pathLst>
                <a:path w="513977" h="1476188">
                  <a:moveTo>
                    <a:pt x="0" y="0"/>
                  </a:moveTo>
                  <a:lnTo>
                    <a:pt x="328706" y="633506"/>
                  </a:lnTo>
                  <a:lnTo>
                    <a:pt x="382494" y="860612"/>
                  </a:lnTo>
                  <a:lnTo>
                    <a:pt x="513977" y="1476188"/>
                  </a:lnTo>
                </a:path>
              </a:pathLst>
            </a:custGeom>
            <a:noFill/>
            <a:ln w="190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222221"/>
                </a:solidFill>
                <a:effectLst/>
                <a:uLnTx/>
                <a:uFillTx/>
                <a:latin typeface="Arial" charset="0"/>
                <a:ea typeface="ＭＳ Ｐゴシック" charset="-128"/>
                <a:cs typeface="ＭＳ Ｐゴシック" charset="-128"/>
              </a:endParaRPr>
            </a:p>
          </p:txBody>
        </p:sp>
        <p:sp>
          <p:nvSpPr>
            <p:cNvPr id="19" name="Forme libre : forme 18">
              <a:extLst>
                <a:ext uri="{FF2B5EF4-FFF2-40B4-BE49-F238E27FC236}">
                  <a16:creationId xmlns:a16="http://schemas.microsoft.com/office/drawing/2014/main" id="{FCD7A986-00F0-559B-32CC-24DA4AE19EC9}"/>
                </a:ext>
              </a:extLst>
            </p:cNvPr>
            <p:cNvSpPr/>
            <p:nvPr/>
          </p:nvSpPr>
          <p:spPr>
            <a:xfrm>
              <a:off x="7760386" y="4691881"/>
              <a:ext cx="513977" cy="1476188"/>
            </a:xfrm>
            <a:custGeom>
              <a:avLst/>
              <a:gdLst>
                <a:gd name="connsiteX0" fmla="*/ 0 w 513977"/>
                <a:gd name="connsiteY0" fmla="*/ 0 h 1476188"/>
                <a:gd name="connsiteX1" fmla="*/ 328706 w 513977"/>
                <a:gd name="connsiteY1" fmla="*/ 633506 h 1476188"/>
                <a:gd name="connsiteX2" fmla="*/ 382494 w 513977"/>
                <a:gd name="connsiteY2" fmla="*/ 860612 h 1476188"/>
                <a:gd name="connsiteX3" fmla="*/ 513977 w 513977"/>
                <a:gd name="connsiteY3" fmla="*/ 1476188 h 1476188"/>
              </a:gdLst>
              <a:ahLst/>
              <a:cxnLst>
                <a:cxn ang="0">
                  <a:pos x="connsiteX0" y="connsiteY0"/>
                </a:cxn>
                <a:cxn ang="0">
                  <a:pos x="connsiteX1" y="connsiteY1"/>
                </a:cxn>
                <a:cxn ang="0">
                  <a:pos x="connsiteX2" y="connsiteY2"/>
                </a:cxn>
                <a:cxn ang="0">
                  <a:pos x="connsiteX3" y="connsiteY3"/>
                </a:cxn>
              </a:cxnLst>
              <a:rect l="l" t="t" r="r" b="b"/>
              <a:pathLst>
                <a:path w="513977" h="1476188">
                  <a:moveTo>
                    <a:pt x="0" y="0"/>
                  </a:moveTo>
                  <a:lnTo>
                    <a:pt x="328706" y="633506"/>
                  </a:lnTo>
                  <a:lnTo>
                    <a:pt x="382494" y="860612"/>
                  </a:lnTo>
                  <a:lnTo>
                    <a:pt x="513977" y="1476188"/>
                  </a:lnTo>
                </a:path>
              </a:pathLst>
            </a:custGeom>
            <a:noFill/>
            <a:ln w="190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222221"/>
                </a:solidFill>
                <a:effectLst/>
                <a:uLnTx/>
                <a:uFillTx/>
                <a:latin typeface="Arial" charset="0"/>
                <a:ea typeface="ＭＳ Ｐゴシック" charset="-128"/>
                <a:cs typeface="ＭＳ Ｐゴシック" charset="-128"/>
              </a:endParaRPr>
            </a:p>
          </p:txBody>
        </p:sp>
      </p:grpSp>
    </p:spTree>
    <p:extLst>
      <p:ext uri="{BB962C8B-B14F-4D97-AF65-F5344CB8AC3E}">
        <p14:creationId xmlns:p14="http://schemas.microsoft.com/office/powerpoint/2010/main" val="1039646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523BFAA-0956-46D5-8348-7C820F1058AF}"/>
              </a:ext>
            </a:extLst>
          </p:cNvPr>
          <p:cNvSpPr>
            <a:spLocks noGrp="1"/>
          </p:cNvSpPr>
          <p:nvPr>
            <p:ph type="title"/>
          </p:nvPr>
        </p:nvSpPr>
        <p:spPr>
          <a:xfrm>
            <a:off x="436634" y="574635"/>
            <a:ext cx="7886700" cy="504872"/>
          </a:xfrm>
        </p:spPr>
        <p:txBody>
          <a:bodyPr/>
          <a:lstStyle/>
          <a:p>
            <a:r>
              <a:rPr lang="fr-FR" sz="2200"/>
              <a:t>Cadre de vie - Air - Energie - Climat </a:t>
            </a:r>
            <a:endParaRPr lang="fr-FR" sz="2200">
              <a:highlight>
                <a:srgbClr val="FFFF00"/>
              </a:highlight>
            </a:endParaRPr>
          </a:p>
        </p:txBody>
      </p:sp>
      <p:sp>
        <p:nvSpPr>
          <p:cNvPr id="7" name="Espace réservé du numéro de diapositive 6">
            <a:extLst>
              <a:ext uri="{FF2B5EF4-FFF2-40B4-BE49-F238E27FC236}">
                <a16:creationId xmlns:a16="http://schemas.microsoft.com/office/drawing/2014/main" id="{3130E222-256F-459F-AB99-9A126310ED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DF981-C277-4BD7-B90D-03A39C1D235D}" type="slidenum">
              <a:rPr kumimoji="0" lang="fr-F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ZoneTexte 13">
            <a:extLst>
              <a:ext uri="{FF2B5EF4-FFF2-40B4-BE49-F238E27FC236}">
                <a16:creationId xmlns:a16="http://schemas.microsoft.com/office/drawing/2014/main" id="{9B6B12B7-693E-610E-D8DA-38A2E972C397}"/>
              </a:ext>
            </a:extLst>
          </p:cNvPr>
          <p:cNvSpPr txBox="1"/>
          <p:nvPr/>
        </p:nvSpPr>
        <p:spPr>
          <a:xfrm>
            <a:off x="8221541" y="343647"/>
            <a:ext cx="744986" cy="641619"/>
          </a:xfrm>
          <a:prstGeom prst="rect">
            <a:avLst/>
          </a:prstGeom>
          <a:noFill/>
        </p:spPr>
        <p:txBody>
          <a:bodyPr wrap="square" numCol="1" rtlCol="0">
            <a:prstTxWarp prst="textDeflateInflateDeflat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solidFill>
                    <a:srgbClr val="961B2E"/>
                  </a:solidFill>
                </a:ln>
                <a:solidFill>
                  <a:srgbClr val="961B2E"/>
                </a:solidFill>
                <a:effectLst>
                  <a:outerShdw blurRad="50800" dist="38100" dir="2700000" algn="tl" rotWithShape="0">
                    <a:prstClr val="black">
                      <a:alpha val="40000"/>
                    </a:prstClr>
                  </a:outerShdw>
                </a:effectLst>
                <a:uLnTx/>
                <a:uFillTx/>
                <a:latin typeface="Calibri" panose="020F0502020204030204"/>
                <a:ea typeface="+mn-ea"/>
                <a:cs typeface="+mn-cs"/>
              </a:rPr>
              <a:t>Bilan SCoT 2024</a:t>
            </a:r>
          </a:p>
        </p:txBody>
      </p:sp>
      <p:pic>
        <p:nvPicPr>
          <p:cNvPr id="11" name="Espace réservé du contenu 10" descr="Brainstorming de groupe avec un remplissage uni">
            <a:extLst>
              <a:ext uri="{FF2B5EF4-FFF2-40B4-BE49-F238E27FC236}">
                <a16:creationId xmlns:a16="http://schemas.microsoft.com/office/drawing/2014/main" id="{68FA8787-F045-17CD-BBB2-7D9ABDD83C8F}"/>
              </a:ext>
            </a:extLst>
          </p:cNvPr>
          <p:cNvPicPr>
            <a:picLocks noGrp="1" noChangeAspect="1"/>
          </p:cNvPicPr>
          <p:nvPr>
            <p:ph idx="1"/>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00969" y="1979276"/>
            <a:ext cx="2146852" cy="2146852"/>
          </a:xfrm>
        </p:spPr>
      </p:pic>
      <p:pic>
        <p:nvPicPr>
          <p:cNvPr id="10" name="Image 9">
            <a:extLst>
              <a:ext uri="{FF2B5EF4-FFF2-40B4-BE49-F238E27FC236}">
                <a16:creationId xmlns:a16="http://schemas.microsoft.com/office/drawing/2014/main" id="{C684623B-9C64-1554-B65C-8FC54C1AFE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9499" y="9579"/>
            <a:ext cx="766753" cy="254850"/>
          </a:xfrm>
          <a:prstGeom prst="rect">
            <a:avLst/>
          </a:prstGeom>
          <a:ln>
            <a:noFill/>
          </a:ln>
        </p:spPr>
      </p:pic>
      <p:sp>
        <p:nvSpPr>
          <p:cNvPr id="12" name="ZoneTexte 11">
            <a:extLst>
              <a:ext uri="{FF2B5EF4-FFF2-40B4-BE49-F238E27FC236}">
                <a16:creationId xmlns:a16="http://schemas.microsoft.com/office/drawing/2014/main" id="{3861BFE4-8B6B-9FC0-224C-BA53FDC5FB2D}"/>
              </a:ext>
            </a:extLst>
          </p:cNvPr>
          <p:cNvSpPr txBox="1"/>
          <p:nvPr/>
        </p:nvSpPr>
        <p:spPr>
          <a:xfrm>
            <a:off x="436634" y="2395858"/>
            <a:ext cx="31296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 retenez-vous des tendances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Quel regard ? Quels étonnements ? </a:t>
            </a:r>
            <a:endPar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mn-cs"/>
            </a:endParaRPr>
          </a:p>
        </p:txBody>
      </p:sp>
      <p:sp>
        <p:nvSpPr>
          <p:cNvPr id="13" name="ZoneTexte 12">
            <a:extLst>
              <a:ext uri="{FF2B5EF4-FFF2-40B4-BE49-F238E27FC236}">
                <a16:creationId xmlns:a16="http://schemas.microsoft.com/office/drawing/2014/main" id="{AAF643B5-FE01-92CE-3C51-4E416479EE23}"/>
              </a:ext>
            </a:extLst>
          </p:cNvPr>
          <p:cNvSpPr txBox="1"/>
          <p:nvPr/>
        </p:nvSpPr>
        <p:spPr>
          <a:xfrm>
            <a:off x="5492032" y="1811083"/>
            <a:ext cx="3155491" cy="169277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Comment expliquez-vous ces tendances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Quels sont les dynamiques et facteurs pouvant les expliquer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Quelles sont les principales politiques publiques, sur votre territoire ou à l’échelle de la Greg, qui ont pu contribuer à ce résultat ? </a:t>
            </a:r>
            <a:endPar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mn-cs"/>
            </a:endParaRPr>
          </a:p>
        </p:txBody>
      </p:sp>
      <p:sp>
        <p:nvSpPr>
          <p:cNvPr id="14" name="ZoneTexte 13">
            <a:extLst>
              <a:ext uri="{FF2B5EF4-FFF2-40B4-BE49-F238E27FC236}">
                <a16:creationId xmlns:a16="http://schemas.microsoft.com/office/drawing/2014/main" id="{CAEDD66C-059D-86E4-6B34-564AD8CD546A}"/>
              </a:ext>
            </a:extLst>
          </p:cNvPr>
          <p:cNvSpPr txBox="1"/>
          <p:nvPr/>
        </p:nvSpPr>
        <p:spPr>
          <a:xfrm>
            <a:off x="2262291" y="4241067"/>
            <a:ext cx="4024207"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Quelles incidences sur vos territoires du changement climatique ? Quel impact sur les activités et quelle adaptation des stratégies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Au-delà des chiffres bruts, quel regard porter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Times New Roman" panose="02020603050405020304" pitchFamily="18" charset="0"/>
                <a:cs typeface="+mn-cs"/>
              </a:rPr>
              <a:t>Estimez-vous nécessaire l’intégration d’indicateurs complémentaires ?</a:t>
            </a:r>
            <a:endParaRPr kumimoji="0" lang="fr-FR" sz="1400" b="0" i="1"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mn-cs"/>
            </a:endParaRPr>
          </a:p>
        </p:txBody>
      </p:sp>
      <p:sp>
        <p:nvSpPr>
          <p:cNvPr id="3" name="Espace réservé du texte 4">
            <a:extLst>
              <a:ext uri="{FF2B5EF4-FFF2-40B4-BE49-F238E27FC236}">
                <a16:creationId xmlns:a16="http://schemas.microsoft.com/office/drawing/2014/main" id="{D04ABD6A-CD07-D10D-697D-0DAC7D095139}"/>
              </a:ext>
            </a:extLst>
          </p:cNvPr>
          <p:cNvSpPr>
            <a:spLocks noGrp="1"/>
          </p:cNvSpPr>
          <p:nvPr>
            <p:ph type="body" sz="quarter" idx="13"/>
          </p:nvPr>
        </p:nvSpPr>
        <p:spPr>
          <a:xfrm>
            <a:off x="6182621" y="38237"/>
            <a:ext cx="2411413" cy="290512"/>
          </a:xfrm>
        </p:spPr>
        <p:txBody>
          <a:bodyPr/>
          <a:lstStyle/>
          <a:p>
            <a:r>
              <a:rPr lang="fr-FR"/>
              <a:t>GPS du 2 février 2024</a:t>
            </a:r>
          </a:p>
        </p:txBody>
      </p:sp>
      <p:sp>
        <p:nvSpPr>
          <p:cNvPr id="5" name="Espace réservé du texte 4">
            <a:extLst>
              <a:ext uri="{FF2B5EF4-FFF2-40B4-BE49-F238E27FC236}">
                <a16:creationId xmlns:a16="http://schemas.microsoft.com/office/drawing/2014/main" id="{B3549F99-4C50-C3D9-5E38-883838B89A0C}"/>
              </a:ext>
            </a:extLst>
          </p:cNvPr>
          <p:cNvSpPr txBox="1">
            <a:spLocks/>
          </p:cNvSpPr>
          <p:nvPr/>
        </p:nvSpPr>
        <p:spPr>
          <a:xfrm>
            <a:off x="5720479" y="27657"/>
            <a:ext cx="2411413" cy="290512"/>
          </a:xfrm>
          <a:prstGeom prst="rect">
            <a:avLst/>
          </a:prstGeom>
          <a:solidFill>
            <a:schemeClr val="bg1"/>
          </a:solidFill>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0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Bureau syndical du 14 février 2024</a:t>
            </a:r>
          </a:p>
        </p:txBody>
      </p:sp>
    </p:spTree>
    <p:extLst>
      <p:ext uri="{BB962C8B-B14F-4D97-AF65-F5344CB8AC3E}">
        <p14:creationId xmlns:p14="http://schemas.microsoft.com/office/powerpoint/2010/main" val="172672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2F97C2D-DE9D-4C64-803D-DE56BC3A495B}"/>
              </a:ext>
            </a:extLst>
          </p:cNvPr>
          <p:cNvSpPr>
            <a:spLocks noGrp="1"/>
          </p:cNvSpPr>
          <p:nvPr>
            <p:ph type="sldNum" sz="quarter" idx="12"/>
          </p:nvPr>
        </p:nvSpPr>
        <p:spPr/>
        <p:txBody>
          <a:bodyPr/>
          <a:lstStyle/>
          <a:p>
            <a:fld id="{4C9DF981-C277-4BD7-B90D-03A39C1D235D}" type="slidenum">
              <a:rPr lang="fr-FR" smtClean="0"/>
              <a:t>15</a:t>
            </a:fld>
            <a:endParaRPr lang="fr-FR"/>
          </a:p>
        </p:txBody>
      </p:sp>
      <p:sp>
        <p:nvSpPr>
          <p:cNvPr id="4" name="Espace réservé du texte 4">
            <a:extLst>
              <a:ext uri="{FF2B5EF4-FFF2-40B4-BE49-F238E27FC236}">
                <a16:creationId xmlns:a16="http://schemas.microsoft.com/office/drawing/2014/main" id="{70609922-8175-2C66-C05A-E483C489CDAD}"/>
              </a:ext>
            </a:extLst>
          </p:cNvPr>
          <p:cNvSpPr txBox="1">
            <a:spLocks/>
          </p:cNvSpPr>
          <p:nvPr/>
        </p:nvSpPr>
        <p:spPr>
          <a:xfrm>
            <a:off x="6213988" y="41734"/>
            <a:ext cx="2182730" cy="228908"/>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50"/>
              <a:t>Bureau syndical du 14 février 2024</a:t>
            </a:r>
          </a:p>
        </p:txBody>
      </p:sp>
    </p:spTree>
    <p:extLst>
      <p:ext uri="{BB962C8B-B14F-4D97-AF65-F5344CB8AC3E}">
        <p14:creationId xmlns:p14="http://schemas.microsoft.com/office/powerpoint/2010/main" val="30371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oneTexte 37">
            <a:extLst>
              <a:ext uri="{FF2B5EF4-FFF2-40B4-BE49-F238E27FC236}">
                <a16:creationId xmlns:a16="http://schemas.microsoft.com/office/drawing/2014/main" id="{5688CB8B-74AB-2235-72ED-AE4E3E618A66}"/>
              </a:ext>
            </a:extLst>
          </p:cNvPr>
          <p:cNvSpPr txBox="1"/>
          <p:nvPr/>
        </p:nvSpPr>
        <p:spPr>
          <a:xfrm>
            <a:off x="4535272" y="2654284"/>
            <a:ext cx="4409937" cy="307777"/>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defPPr>
              <a:defRPr lang="fr-FR"/>
            </a:defPPr>
            <a:lvl1pPr marR="0" lvl="0" indent="0" algn="just" fontAlgn="auto">
              <a:lnSpc>
                <a:spcPct val="100000"/>
              </a:lnSpc>
              <a:spcBef>
                <a:spcPts val="0"/>
              </a:spcBef>
              <a:spcAft>
                <a:spcPts val="0"/>
              </a:spcAft>
              <a:buClrTx/>
              <a:buSzTx/>
              <a:buFontTx/>
              <a:buNone/>
              <a:tabLst/>
              <a:defRPr kumimoji="0" sz="1500" i="0" u="none" strike="noStrike" cap="none" spc="0" normalizeH="0" baseline="0">
                <a:ln>
                  <a:noFill/>
                </a:ln>
                <a:solidFill>
                  <a:prstClr val="black"/>
                </a:solidFill>
                <a:effectLst/>
                <a:uLnTx/>
                <a:uFillTx/>
                <a:latin typeface="Calibri" panose="020F0502020204030204"/>
              </a:defRPr>
            </a:lvl1pPr>
          </a:lstStyle>
          <a:p>
            <a:r>
              <a:rPr lang="fr-FR" sz="1400"/>
              <a:t>Traduction règlementaire des </a:t>
            </a:r>
            <a:r>
              <a:rPr lang="fr-FR" sz="1400" b="1"/>
              <a:t>coupures vertes</a:t>
            </a:r>
            <a:r>
              <a:rPr lang="fr-FR" sz="1400"/>
              <a:t> dans DUL</a:t>
            </a:r>
            <a:endParaRPr lang="fr-FR" sz="1350"/>
          </a:p>
        </p:txBody>
      </p:sp>
      <p:cxnSp>
        <p:nvCxnSpPr>
          <p:cNvPr id="14" name="Connecteur : en angle 13">
            <a:extLst>
              <a:ext uri="{FF2B5EF4-FFF2-40B4-BE49-F238E27FC236}">
                <a16:creationId xmlns:a16="http://schemas.microsoft.com/office/drawing/2014/main" id="{FDEAC444-0784-0DCC-7D3B-A486F327C633}"/>
              </a:ext>
            </a:extLst>
          </p:cNvPr>
          <p:cNvCxnSpPr>
            <a:cxnSpLocks/>
          </p:cNvCxnSpPr>
          <p:nvPr/>
        </p:nvCxnSpPr>
        <p:spPr>
          <a:xfrm rot="16200000" flipH="1">
            <a:off x="-23823" y="2239895"/>
            <a:ext cx="1062764" cy="45625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itre 3">
            <a:extLst>
              <a:ext uri="{FF2B5EF4-FFF2-40B4-BE49-F238E27FC236}">
                <a16:creationId xmlns:a16="http://schemas.microsoft.com/office/drawing/2014/main" id="{5523BFAA-0956-46D5-8348-7C820F1058AF}"/>
              </a:ext>
            </a:extLst>
          </p:cNvPr>
          <p:cNvSpPr>
            <a:spLocks noGrp="1"/>
          </p:cNvSpPr>
          <p:nvPr>
            <p:ph type="title"/>
          </p:nvPr>
        </p:nvSpPr>
        <p:spPr>
          <a:xfrm>
            <a:off x="395994" y="554208"/>
            <a:ext cx="7492805" cy="504872"/>
          </a:xfrm>
        </p:spPr>
        <p:txBody>
          <a:bodyPr/>
          <a:lstStyle/>
          <a:p>
            <a:pPr marL="0" indent="0" algn="just">
              <a:buNone/>
            </a:pPr>
            <a:r>
              <a:rPr lang="fr-FR"/>
              <a:t>Cadre de Vie - Air - Energie - Climat : </a:t>
            </a:r>
            <a:r>
              <a:rPr lang="fr-FR" sz="2000" b="1"/>
              <a:t>contenus du SCoT de la Greg </a:t>
            </a:r>
          </a:p>
        </p:txBody>
      </p:sp>
      <p:sp>
        <p:nvSpPr>
          <p:cNvPr id="7" name="Espace réservé du numéro de diapositive 6">
            <a:extLst>
              <a:ext uri="{FF2B5EF4-FFF2-40B4-BE49-F238E27FC236}">
                <a16:creationId xmlns:a16="http://schemas.microsoft.com/office/drawing/2014/main" id="{3130E222-256F-459F-AB99-9A126310ED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DF981-C277-4BD7-B90D-03A39C1D235D}" type="slidenum">
              <a:rPr kumimoji="0" lang="fr-F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ZoneTexte 13">
            <a:extLst>
              <a:ext uri="{FF2B5EF4-FFF2-40B4-BE49-F238E27FC236}">
                <a16:creationId xmlns:a16="http://schemas.microsoft.com/office/drawing/2014/main" id="{9B6B12B7-693E-610E-D8DA-38A2E972C397}"/>
              </a:ext>
            </a:extLst>
          </p:cNvPr>
          <p:cNvSpPr txBox="1"/>
          <p:nvPr/>
        </p:nvSpPr>
        <p:spPr>
          <a:xfrm>
            <a:off x="8221541" y="298881"/>
            <a:ext cx="744986" cy="641619"/>
          </a:xfrm>
          <a:prstGeom prst="rect">
            <a:avLst/>
          </a:prstGeom>
          <a:noFill/>
        </p:spPr>
        <p:txBody>
          <a:bodyPr wrap="square" numCol="1" rtlCol="0">
            <a:prstTxWarp prst="textDeflateInflateDeflat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solidFill>
                    <a:srgbClr val="961B2E"/>
                  </a:solidFill>
                </a:ln>
                <a:solidFill>
                  <a:srgbClr val="961B2E"/>
                </a:solidFill>
                <a:effectLst>
                  <a:outerShdw blurRad="50800" dist="38100" dir="2700000" algn="tl" rotWithShape="0">
                    <a:prstClr val="black">
                      <a:alpha val="40000"/>
                    </a:prstClr>
                  </a:outerShdw>
                </a:effectLst>
                <a:uLnTx/>
                <a:uFillTx/>
                <a:latin typeface="Calibri" panose="020F0502020204030204"/>
                <a:ea typeface="+mn-ea"/>
                <a:cs typeface="+mn-cs"/>
              </a:rPr>
              <a:t>Bilan SCoT 2024</a:t>
            </a:r>
          </a:p>
        </p:txBody>
      </p:sp>
      <p:sp>
        <p:nvSpPr>
          <p:cNvPr id="13" name="Flèche : chevron 12">
            <a:extLst>
              <a:ext uri="{FF2B5EF4-FFF2-40B4-BE49-F238E27FC236}">
                <a16:creationId xmlns:a16="http://schemas.microsoft.com/office/drawing/2014/main" id="{8C79FC92-4612-56BD-1751-048318F3095F}"/>
              </a:ext>
            </a:extLst>
          </p:cNvPr>
          <p:cNvSpPr/>
          <p:nvPr/>
        </p:nvSpPr>
        <p:spPr>
          <a:xfrm>
            <a:off x="4783937" y="1511140"/>
            <a:ext cx="266700" cy="285750"/>
          </a:xfrm>
          <a:prstGeom prst="chevron">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ZoneTexte 20">
            <a:extLst>
              <a:ext uri="{FF2B5EF4-FFF2-40B4-BE49-F238E27FC236}">
                <a16:creationId xmlns:a16="http://schemas.microsoft.com/office/drawing/2014/main" id="{40766FB0-F79F-34D0-D121-8685E20B156A}"/>
              </a:ext>
            </a:extLst>
          </p:cNvPr>
          <p:cNvSpPr txBox="1"/>
          <p:nvPr/>
        </p:nvSpPr>
        <p:spPr>
          <a:xfrm>
            <a:off x="5253435" y="1145659"/>
            <a:ext cx="3607226" cy="1169551"/>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fr-FR" sz="1400" i="1">
                <a:solidFill>
                  <a:srgbClr val="961B2E"/>
                </a:solidFill>
                <a:latin typeface="OpenSans-Italic"/>
                <a:ea typeface="ＭＳ Ｐゴシック" pitchFamily="34" charset="-128"/>
              </a:rPr>
              <a:t>Mettre en valeur les éléments qui structurent le paysage et le patrimoine bâti - Adapter les territoires au changement climatique, à la pollution atmosphérique et aux risques - Améliorer l’efficience énergétique du territoire.</a:t>
            </a:r>
          </a:p>
        </p:txBody>
      </p:sp>
      <p:sp>
        <p:nvSpPr>
          <p:cNvPr id="23" name="ZoneTexte 22">
            <a:extLst>
              <a:ext uri="{FF2B5EF4-FFF2-40B4-BE49-F238E27FC236}">
                <a16:creationId xmlns:a16="http://schemas.microsoft.com/office/drawing/2014/main" id="{F1C4DF5B-B979-B54F-EAFB-A25BA3CD7798}"/>
              </a:ext>
            </a:extLst>
          </p:cNvPr>
          <p:cNvSpPr txBox="1"/>
          <p:nvPr/>
        </p:nvSpPr>
        <p:spPr>
          <a:xfrm>
            <a:off x="735686" y="2662388"/>
            <a:ext cx="3366196" cy="674031"/>
          </a:xfrm>
          <a:prstGeom prst="rect">
            <a:avLst/>
          </a:prstGeom>
          <a:solidFill>
            <a:schemeClr val="bg1"/>
          </a:solidFill>
          <a:ln w="28575">
            <a:solidFill>
              <a:schemeClr val="accent1"/>
            </a:solidFill>
          </a:ln>
        </p:spPr>
        <p:txBody>
          <a:bodyPr wrap="square" rtlCol="0">
            <a:spAutoFit/>
          </a:bodyPr>
          <a:lstStyle/>
          <a:p>
            <a:pPr marL="0" lvl="1" algn="just" defTabSz="685800">
              <a:lnSpc>
                <a:spcPct val="90000"/>
              </a:lnSpc>
              <a:defRPr/>
            </a:pPr>
            <a:r>
              <a:rPr lang="fr-FR" sz="1400" b="1">
                <a:solidFill>
                  <a:srgbClr val="222221"/>
                </a:solidFill>
                <a:latin typeface="Calibri" panose="020F0502020204030204"/>
                <a:ea typeface="ＭＳ Ｐゴシック" pitchFamily="34" charset="-128"/>
              </a:rPr>
              <a:t>Valoriser l’identité des territoires </a:t>
            </a:r>
            <a:r>
              <a:rPr lang="fr-FR" sz="1400">
                <a:solidFill>
                  <a:srgbClr val="222221"/>
                </a:solidFill>
                <a:latin typeface="Calibri" panose="020F0502020204030204"/>
                <a:ea typeface="ＭＳ Ｐゴシック" pitchFamily="34" charset="-128"/>
              </a:rPr>
              <a:t>: sites paysagers, sensibilités visuelles, vues,</a:t>
            </a:r>
          </a:p>
          <a:p>
            <a:pPr marL="0" lvl="1" algn="just" defTabSz="685800">
              <a:lnSpc>
                <a:spcPct val="90000"/>
              </a:lnSpc>
              <a:defRPr/>
            </a:pPr>
            <a:r>
              <a:rPr lang="fr-FR" sz="1400">
                <a:solidFill>
                  <a:srgbClr val="222221"/>
                </a:solidFill>
                <a:latin typeface="Calibri" panose="020F0502020204030204"/>
                <a:ea typeface="ＭＳ Ｐゴシック" pitchFamily="34" charset="-128"/>
              </a:rPr>
              <a:t>coupures vertes, abords grands axes, etc.</a:t>
            </a:r>
          </a:p>
        </p:txBody>
      </p:sp>
      <p:sp>
        <p:nvSpPr>
          <p:cNvPr id="33" name="ZoneTexte 32">
            <a:extLst>
              <a:ext uri="{FF2B5EF4-FFF2-40B4-BE49-F238E27FC236}">
                <a16:creationId xmlns:a16="http://schemas.microsoft.com/office/drawing/2014/main" id="{3212D78B-4BE2-B5FD-23CF-322308FD319A}"/>
              </a:ext>
            </a:extLst>
          </p:cNvPr>
          <p:cNvSpPr txBox="1"/>
          <p:nvPr/>
        </p:nvSpPr>
        <p:spPr>
          <a:xfrm>
            <a:off x="731136" y="5450036"/>
            <a:ext cx="3362630" cy="286232"/>
          </a:xfrm>
          <a:prstGeom prst="rect">
            <a:avLst/>
          </a:prstGeom>
          <a:solidFill>
            <a:schemeClr val="bg1"/>
          </a:solidFill>
          <a:ln w="28575">
            <a:solidFill>
              <a:schemeClr val="accent1"/>
            </a:solidFill>
          </a:ln>
        </p:spPr>
        <p:txBody>
          <a:bodyPr wrap="square" rtlCol="0">
            <a:spAutoFit/>
          </a:bodyPr>
          <a:lstStyle/>
          <a:p>
            <a:pPr marL="0" lvl="1" algn="just" defTabSz="685800">
              <a:lnSpc>
                <a:spcPct val="90000"/>
              </a:lnSpc>
              <a:spcBef>
                <a:spcPts val="375"/>
              </a:spcBef>
              <a:defRPr/>
            </a:pPr>
            <a:r>
              <a:rPr kumimoji="0" lang="fr-FR" sz="1400" b="1" i="0" u="none" strike="noStrike" kern="1200" cap="none" spc="0" normalizeH="0" baseline="0" noProof="0">
                <a:ln>
                  <a:noFill/>
                </a:ln>
                <a:solidFill>
                  <a:srgbClr val="222221"/>
                </a:solidFill>
                <a:effectLst/>
                <a:uLnTx/>
                <a:uFillTx/>
                <a:latin typeface="Calibri" panose="020F0502020204030204"/>
                <a:ea typeface="ＭＳ Ｐゴシック" pitchFamily="34" charset="-128"/>
              </a:rPr>
              <a:t>Prévenir </a:t>
            </a:r>
            <a:r>
              <a:rPr kumimoji="0" lang="fr-FR" sz="1400" i="0" u="none" strike="noStrike" kern="1200" cap="none" spc="0" normalizeH="0" baseline="0" noProof="0">
                <a:ln>
                  <a:noFill/>
                </a:ln>
                <a:solidFill>
                  <a:srgbClr val="222221"/>
                </a:solidFill>
                <a:effectLst/>
                <a:uLnTx/>
                <a:uFillTx/>
                <a:latin typeface="Calibri" panose="020F0502020204030204"/>
                <a:ea typeface="ＭＳ Ｐゴシック" pitchFamily="34" charset="-128"/>
              </a:rPr>
              <a:t>et</a:t>
            </a:r>
            <a:r>
              <a:rPr kumimoji="0" lang="fr-FR" sz="1400" b="1" i="0" u="none" strike="noStrike" kern="1200" cap="none" spc="0" normalizeH="0" baseline="0" noProof="0">
                <a:ln>
                  <a:noFill/>
                </a:ln>
                <a:solidFill>
                  <a:srgbClr val="222221"/>
                </a:solidFill>
                <a:effectLst/>
                <a:uLnTx/>
                <a:uFillTx/>
                <a:latin typeface="Calibri" panose="020F0502020204030204"/>
                <a:ea typeface="ＭＳ Ｐゴシック" pitchFamily="34" charset="-128"/>
              </a:rPr>
              <a:t> limiter les risques majeurs</a:t>
            </a:r>
            <a:endParaRPr kumimoji="0" lang="fr-FR" sz="1400" b="1" i="0" u="none" strike="noStrike" kern="1200" cap="none" spc="0" normalizeH="0" baseline="0" noProof="0">
              <a:ln>
                <a:noFill/>
              </a:ln>
              <a:solidFill>
                <a:srgbClr val="222221"/>
              </a:solidFill>
              <a:effectLst/>
              <a:highlight>
                <a:srgbClr val="FFFF00"/>
              </a:highlight>
              <a:uLnTx/>
              <a:uFillTx/>
              <a:latin typeface="Calibri" panose="020F0502020204030204"/>
              <a:ea typeface="ＭＳ Ｐゴシック" pitchFamily="34" charset="-128"/>
            </a:endParaRPr>
          </a:p>
        </p:txBody>
      </p:sp>
      <p:sp>
        <p:nvSpPr>
          <p:cNvPr id="8" name="ZoneTexte 7">
            <a:extLst>
              <a:ext uri="{FF2B5EF4-FFF2-40B4-BE49-F238E27FC236}">
                <a16:creationId xmlns:a16="http://schemas.microsoft.com/office/drawing/2014/main" id="{7140EB2F-2E68-9833-6A10-5670F72D8436}"/>
              </a:ext>
            </a:extLst>
          </p:cNvPr>
          <p:cNvSpPr txBox="1"/>
          <p:nvPr/>
        </p:nvSpPr>
        <p:spPr>
          <a:xfrm>
            <a:off x="257640" y="1301354"/>
            <a:ext cx="4220531" cy="923330"/>
          </a:xfrm>
          <a:prstGeom prst="rect">
            <a:avLst/>
          </a:prstGeom>
          <a:solidFill>
            <a:srgbClr val="961B2E"/>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u="none" strike="noStrike" kern="1200" cap="none" spc="0" normalizeH="0" baseline="0" noProof="0">
                <a:ln>
                  <a:noFill/>
                </a:ln>
                <a:solidFill>
                  <a:schemeClr val="bg1"/>
                </a:solidFill>
                <a:effectLst/>
                <a:uLnTx/>
                <a:uFillTx/>
                <a:latin typeface="Calibri" panose="020F0502020204030204"/>
                <a:ea typeface="+mn-ea"/>
                <a:cs typeface="+mn-cs"/>
              </a:rPr>
              <a:t>Améliorer la qualité du cadre de vie en intégrant les exigences environnementales, paysagères, de sécurité et de santé</a:t>
            </a:r>
          </a:p>
        </p:txBody>
      </p:sp>
      <p:sp>
        <p:nvSpPr>
          <p:cNvPr id="52" name="Bulle narrative : rectangle à coins arrondis 51">
            <a:extLst>
              <a:ext uri="{FF2B5EF4-FFF2-40B4-BE49-F238E27FC236}">
                <a16:creationId xmlns:a16="http://schemas.microsoft.com/office/drawing/2014/main" id="{4336CD9B-C6DF-B908-1BE2-CFA2915A1D05}"/>
              </a:ext>
            </a:extLst>
          </p:cNvPr>
          <p:cNvSpPr/>
          <p:nvPr/>
        </p:nvSpPr>
        <p:spPr>
          <a:xfrm>
            <a:off x="3859782" y="1889798"/>
            <a:ext cx="1333570" cy="667104"/>
          </a:xfrm>
          <a:prstGeom prst="wedgeRoundRectCallout">
            <a:avLst>
              <a:gd name="adj1" fmla="val -60960"/>
              <a:gd name="adj2" fmla="val -32811"/>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961B2E"/>
                </a:solidFill>
                <a:effectLst/>
                <a:uLnTx/>
                <a:uFillTx/>
                <a:latin typeface="Open Sans"/>
                <a:ea typeface="+mn-ea"/>
                <a:cs typeface="+mn-cs"/>
              </a:rPr>
              <a:t># Prévention</a:t>
            </a:r>
          </a:p>
          <a:p>
            <a:pPr marL="0" marR="0" lvl="0" indent="0" algn="l" defTabSz="914400" rtl="0" eaLnBrk="0" fontAlgn="base" latinLnBrk="0" hangingPunct="0">
              <a:lnSpc>
                <a:spcPct val="100000"/>
              </a:lnSpc>
              <a:spcBef>
                <a:spcPct val="0"/>
              </a:spcBef>
              <a:spcAft>
                <a:spcPct val="0"/>
              </a:spcAft>
              <a:buClrTx/>
              <a:buSzTx/>
              <a:buFontTx/>
              <a:buNone/>
              <a:tabLst/>
              <a:defRPr/>
            </a:pPr>
            <a:r>
              <a:rPr lang="fr-FR" sz="1400">
                <a:solidFill>
                  <a:srgbClr val="961B2E"/>
                </a:solidFill>
                <a:latin typeface="Open Sans"/>
              </a:rPr>
              <a:t># Efficience</a:t>
            </a:r>
            <a:endParaRPr kumimoji="0" lang="fr-FR" sz="1400" b="0" i="0" u="none" strike="noStrike" kern="1200" cap="none" spc="0" normalizeH="0" baseline="0" noProof="0">
              <a:ln>
                <a:noFill/>
              </a:ln>
              <a:solidFill>
                <a:srgbClr val="961B2E"/>
              </a:solidFill>
              <a:effectLst/>
              <a:uLnTx/>
              <a:uFillTx/>
              <a:latin typeface="Open Sans"/>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961B2E"/>
                </a:solidFill>
                <a:effectLst/>
                <a:uLnTx/>
                <a:uFillTx/>
                <a:latin typeface="Open Sans"/>
                <a:ea typeface="+mn-ea"/>
                <a:cs typeface="+mn-cs"/>
              </a:rPr>
              <a:t>#</a:t>
            </a:r>
            <a:r>
              <a:rPr kumimoji="0" lang="fr-FR" sz="1400" b="0" i="0" u="none" strike="noStrike" kern="1200" cap="none" spc="0" normalizeH="0" noProof="0">
                <a:ln>
                  <a:noFill/>
                </a:ln>
                <a:solidFill>
                  <a:srgbClr val="961B2E"/>
                </a:solidFill>
                <a:effectLst/>
                <a:uLnTx/>
                <a:uFillTx/>
                <a:latin typeface="Open Sans"/>
                <a:ea typeface="+mn-ea"/>
                <a:cs typeface="+mn-cs"/>
              </a:rPr>
              <a:t> Adaptation</a:t>
            </a:r>
            <a:endParaRPr kumimoji="0" lang="fr-FR" sz="1400" b="0" i="0" u="none" strike="noStrike" kern="1200" cap="none" spc="0" normalizeH="0" baseline="0" noProof="0">
              <a:ln>
                <a:noFill/>
              </a:ln>
              <a:solidFill>
                <a:srgbClr val="961B2E"/>
              </a:solidFill>
              <a:effectLst/>
              <a:uLnTx/>
              <a:uFillTx/>
              <a:latin typeface="Open Sans"/>
              <a:ea typeface="+mn-ea"/>
              <a:cs typeface="+mn-cs"/>
            </a:endParaRPr>
          </a:p>
        </p:txBody>
      </p:sp>
      <p:pic>
        <p:nvPicPr>
          <p:cNvPr id="5" name="Image 4">
            <a:extLst>
              <a:ext uri="{FF2B5EF4-FFF2-40B4-BE49-F238E27FC236}">
                <a16:creationId xmlns:a16="http://schemas.microsoft.com/office/drawing/2014/main" id="{9FA9716B-E33C-CF49-0FD0-28116E90A2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9499" y="9579"/>
            <a:ext cx="766753" cy="254850"/>
          </a:xfrm>
          <a:prstGeom prst="rect">
            <a:avLst/>
          </a:prstGeom>
          <a:ln>
            <a:noFill/>
          </a:ln>
        </p:spPr>
      </p:pic>
      <p:cxnSp>
        <p:nvCxnSpPr>
          <p:cNvPr id="30" name="Connecteur : en angle 29">
            <a:extLst>
              <a:ext uri="{FF2B5EF4-FFF2-40B4-BE49-F238E27FC236}">
                <a16:creationId xmlns:a16="http://schemas.microsoft.com/office/drawing/2014/main" id="{EA819C67-51D5-C7FD-E301-7ADB2002F7E3}"/>
              </a:ext>
            </a:extLst>
          </p:cNvPr>
          <p:cNvCxnSpPr>
            <a:cxnSpLocks/>
          </p:cNvCxnSpPr>
          <p:nvPr/>
        </p:nvCxnSpPr>
        <p:spPr>
          <a:xfrm rot="16200000" flipH="1">
            <a:off x="127887" y="5537713"/>
            <a:ext cx="759344" cy="456254"/>
          </a:xfrm>
          <a:prstGeom prst="bentConnector3">
            <a:avLst>
              <a:gd name="adj1" fmla="val 100236"/>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2ABF0BFB-70DF-9A1E-2DCA-78B2D95E701D}"/>
              </a:ext>
            </a:extLst>
          </p:cNvPr>
          <p:cNvSpPr txBox="1"/>
          <p:nvPr/>
        </p:nvSpPr>
        <p:spPr>
          <a:xfrm>
            <a:off x="5320874" y="2295939"/>
            <a:ext cx="1333570"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1" i="1" u="sng" strike="noStrike" kern="1200" cap="none" spc="0" normalizeH="0" baseline="0" noProof="0">
                <a:ln>
                  <a:noFill/>
                </a:ln>
                <a:solidFill>
                  <a:srgbClr val="961B2E"/>
                </a:solidFill>
                <a:effectLst/>
                <a:uLnTx/>
                <a:uFillTx/>
                <a:latin typeface="Calibri" panose="020F0502020204030204"/>
                <a:ea typeface="+mn-ea"/>
                <a:cs typeface="+mn-cs"/>
              </a:rPr>
              <a:t>Des objectifs</a:t>
            </a:r>
            <a:r>
              <a:rPr kumimoji="0" lang="fr-FR" sz="1500" b="1" i="1" u="sng" strike="noStrike" kern="1200" cap="none" spc="0" normalizeH="0" noProof="0">
                <a:ln>
                  <a:noFill/>
                </a:ln>
                <a:solidFill>
                  <a:srgbClr val="961B2E"/>
                </a:solidFill>
                <a:effectLst/>
                <a:uLnTx/>
                <a:uFillTx/>
                <a:latin typeface="Calibri" panose="020F0502020204030204"/>
                <a:ea typeface="+mn-ea"/>
                <a:cs typeface="+mn-cs"/>
              </a:rPr>
              <a:t> : </a:t>
            </a:r>
            <a:endParaRPr kumimoji="0" lang="fr-FR" sz="1500" b="1" i="1" u="sng" strike="noStrike" kern="1200" cap="none" spc="0" normalizeH="0" baseline="0" noProof="0">
              <a:ln>
                <a:noFill/>
              </a:ln>
              <a:solidFill>
                <a:srgbClr val="961B2E"/>
              </a:solidFill>
              <a:effectLst/>
              <a:highlight>
                <a:srgbClr val="FFFF00"/>
              </a:highlight>
              <a:uLnTx/>
              <a:uFillTx/>
              <a:latin typeface="Calibri" panose="020F0502020204030204"/>
              <a:ea typeface="+mn-ea"/>
              <a:cs typeface="+mn-cs"/>
            </a:endParaRPr>
          </a:p>
        </p:txBody>
      </p:sp>
      <p:sp>
        <p:nvSpPr>
          <p:cNvPr id="48" name="Espace réservé du contenu 4">
            <a:extLst>
              <a:ext uri="{FF2B5EF4-FFF2-40B4-BE49-F238E27FC236}">
                <a16:creationId xmlns:a16="http://schemas.microsoft.com/office/drawing/2014/main" id="{5D2F2488-B5E9-B996-D853-1D650D7F06D4}"/>
              </a:ext>
            </a:extLst>
          </p:cNvPr>
          <p:cNvSpPr>
            <a:spLocks noGrp="1"/>
          </p:cNvSpPr>
          <p:nvPr>
            <p:ph idx="1"/>
          </p:nvPr>
        </p:nvSpPr>
        <p:spPr>
          <a:xfrm>
            <a:off x="155032" y="1014321"/>
            <a:ext cx="4685537" cy="365126"/>
          </a:xfrm>
        </p:spPr>
        <p:txBody>
          <a:bodyPr>
            <a:normAutofit/>
          </a:bodyPr>
          <a:lstStyle/>
          <a:p>
            <a:pPr marL="0" indent="0" algn="just">
              <a:buNone/>
            </a:pPr>
            <a:r>
              <a:rPr lang="fr-FR" sz="1800" b="1"/>
              <a:t>Les principes défendus par les élus en 2012 :</a:t>
            </a:r>
          </a:p>
          <a:p>
            <a:pPr marL="342900" lvl="1" indent="0">
              <a:buNone/>
            </a:pPr>
            <a:endParaRPr lang="fr-FR" sz="1500"/>
          </a:p>
        </p:txBody>
      </p:sp>
      <p:sp>
        <p:nvSpPr>
          <p:cNvPr id="50" name="ZoneTexte 49">
            <a:extLst>
              <a:ext uri="{FF2B5EF4-FFF2-40B4-BE49-F238E27FC236}">
                <a16:creationId xmlns:a16="http://schemas.microsoft.com/office/drawing/2014/main" id="{BF9D6F71-93B5-C35E-32B1-680D35462F1B}"/>
              </a:ext>
            </a:extLst>
          </p:cNvPr>
          <p:cNvSpPr txBox="1"/>
          <p:nvPr/>
        </p:nvSpPr>
        <p:spPr>
          <a:xfrm>
            <a:off x="630199" y="2300307"/>
            <a:ext cx="158165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1" i="1" u="sng" strike="noStrike" kern="1200" cap="none" spc="0" normalizeH="0" baseline="0" noProof="0">
                <a:ln>
                  <a:noFill/>
                </a:ln>
                <a:solidFill>
                  <a:srgbClr val="961B2E"/>
                </a:solidFill>
                <a:effectLst/>
                <a:uLnTx/>
                <a:uFillTx/>
                <a:latin typeface="Calibri" panose="020F0502020204030204"/>
                <a:ea typeface="+mn-ea"/>
                <a:cs typeface="+mn-cs"/>
              </a:rPr>
              <a:t>Des orientations :</a:t>
            </a:r>
            <a:endParaRPr kumimoji="0" lang="fr-FR" sz="1500" b="1" i="1" u="none" strike="noStrike" kern="1200" cap="none" spc="0" normalizeH="0" baseline="0" noProof="0">
              <a:ln>
                <a:noFill/>
              </a:ln>
              <a:solidFill>
                <a:srgbClr val="961B2E"/>
              </a:solidFill>
              <a:effectLst/>
              <a:uLnTx/>
              <a:uFillTx/>
              <a:latin typeface="Calibri" panose="020F0502020204030204"/>
              <a:ea typeface="+mn-ea"/>
              <a:cs typeface="+mn-cs"/>
            </a:endParaRPr>
          </a:p>
        </p:txBody>
      </p:sp>
      <p:cxnSp>
        <p:nvCxnSpPr>
          <p:cNvPr id="11" name="Connecteur droit avec flèche 10">
            <a:extLst>
              <a:ext uri="{FF2B5EF4-FFF2-40B4-BE49-F238E27FC236}">
                <a16:creationId xmlns:a16="http://schemas.microsoft.com/office/drawing/2014/main" id="{965235FC-C631-C17E-611F-C6FC8CCB5C68}"/>
              </a:ext>
            </a:extLst>
          </p:cNvPr>
          <p:cNvCxnSpPr>
            <a:cxnSpLocks/>
            <a:endCxn id="38" idx="1"/>
          </p:cNvCxnSpPr>
          <p:nvPr/>
        </p:nvCxnSpPr>
        <p:spPr>
          <a:xfrm>
            <a:off x="4105275" y="2807900"/>
            <a:ext cx="429997" cy="273"/>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Espace réservé du texte 4">
            <a:extLst>
              <a:ext uri="{FF2B5EF4-FFF2-40B4-BE49-F238E27FC236}">
                <a16:creationId xmlns:a16="http://schemas.microsoft.com/office/drawing/2014/main" id="{EF9E4C0C-A382-9F6B-3080-4A274F8CEAC7}"/>
              </a:ext>
            </a:extLst>
          </p:cNvPr>
          <p:cNvSpPr txBox="1">
            <a:spLocks/>
          </p:cNvSpPr>
          <p:nvPr/>
        </p:nvSpPr>
        <p:spPr>
          <a:xfrm>
            <a:off x="6103936" y="27515"/>
            <a:ext cx="2411413" cy="290512"/>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0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Bureau du 14 février 2024</a:t>
            </a:r>
          </a:p>
        </p:txBody>
      </p:sp>
      <p:sp>
        <p:nvSpPr>
          <p:cNvPr id="3" name="ZoneTexte 2">
            <a:extLst>
              <a:ext uri="{FF2B5EF4-FFF2-40B4-BE49-F238E27FC236}">
                <a16:creationId xmlns:a16="http://schemas.microsoft.com/office/drawing/2014/main" id="{536DA056-31A5-9DE8-B1C0-7D062F6714B8}"/>
              </a:ext>
            </a:extLst>
          </p:cNvPr>
          <p:cNvSpPr txBox="1"/>
          <p:nvPr/>
        </p:nvSpPr>
        <p:spPr>
          <a:xfrm>
            <a:off x="4535272" y="4698976"/>
            <a:ext cx="4408268" cy="523220"/>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lvl="0" algn="just">
              <a:defRPr/>
            </a:pPr>
            <a:r>
              <a:rPr kumimoji="0" lang="fr-FR" sz="1400" i="0" u="none" strike="noStrike" kern="1200" cap="none" spc="0" normalizeH="0" baseline="0" noProof="0">
                <a:ln>
                  <a:noFill/>
                </a:ln>
                <a:solidFill>
                  <a:prstClr val="black"/>
                </a:solidFill>
                <a:effectLst/>
                <a:uLnTx/>
                <a:uFillTx/>
                <a:latin typeface="Calibri" panose="020F0502020204030204"/>
              </a:rPr>
              <a:t>Intégration </a:t>
            </a:r>
            <a:r>
              <a:rPr kumimoji="0" lang="fr-FR" sz="1400" i="0" u="none" strike="noStrike" kern="1200" cap="none" spc="0" normalizeH="0" noProof="0">
                <a:ln>
                  <a:noFill/>
                </a:ln>
                <a:solidFill>
                  <a:prstClr val="black"/>
                </a:solidFill>
                <a:effectLst/>
                <a:uLnTx/>
                <a:uFillTx/>
                <a:latin typeface="Calibri" panose="020F0502020204030204"/>
              </a:rPr>
              <a:t>de </a:t>
            </a:r>
            <a:r>
              <a:rPr kumimoji="0" lang="fr-FR" sz="1400" b="1" i="0" u="none" strike="noStrike" kern="1200" cap="none" spc="0" normalizeH="0" noProof="0">
                <a:ln>
                  <a:noFill/>
                </a:ln>
                <a:solidFill>
                  <a:prstClr val="black"/>
                </a:solidFill>
                <a:effectLst/>
                <a:uLnTx/>
                <a:uFillTx/>
                <a:latin typeface="Calibri" panose="020F0502020204030204"/>
              </a:rPr>
              <a:t>dispositions complémentaires </a:t>
            </a:r>
            <a:r>
              <a:rPr kumimoji="0" lang="fr-FR" sz="1400" i="0" u="none" strike="noStrike" kern="1200" cap="none" spc="0" normalizeH="0" noProof="0">
                <a:ln>
                  <a:noFill/>
                </a:ln>
                <a:solidFill>
                  <a:prstClr val="black"/>
                </a:solidFill>
                <a:effectLst/>
                <a:uLnTx/>
                <a:uFillTx/>
                <a:latin typeface="Calibri" panose="020F0502020204030204"/>
              </a:rPr>
              <a:t>en sus </a:t>
            </a:r>
            <a:r>
              <a:rPr lang="fr-FR" sz="1400">
                <a:solidFill>
                  <a:prstClr val="black"/>
                </a:solidFill>
              </a:rPr>
              <a:t>des prescriptions des documents réglementaires</a:t>
            </a:r>
            <a:endParaRPr kumimoji="0" lang="fr-FR" sz="1400" i="0" u="none" strike="noStrike" kern="1200" cap="none" spc="0" normalizeH="0" baseline="0" noProof="0">
              <a:ln>
                <a:noFill/>
              </a:ln>
              <a:solidFill>
                <a:prstClr val="black"/>
              </a:solidFill>
              <a:effectLst/>
              <a:uLnTx/>
              <a:uFillTx/>
              <a:latin typeface="Calibri" panose="020F0502020204030204"/>
            </a:endParaRPr>
          </a:p>
        </p:txBody>
      </p:sp>
      <p:sp>
        <p:nvSpPr>
          <p:cNvPr id="22" name="ZoneTexte 21">
            <a:extLst>
              <a:ext uri="{FF2B5EF4-FFF2-40B4-BE49-F238E27FC236}">
                <a16:creationId xmlns:a16="http://schemas.microsoft.com/office/drawing/2014/main" id="{D5D59A38-F62D-D7BF-BA44-5A1D701B08EB}"/>
              </a:ext>
            </a:extLst>
          </p:cNvPr>
          <p:cNvSpPr txBox="1"/>
          <p:nvPr/>
        </p:nvSpPr>
        <p:spPr>
          <a:xfrm>
            <a:off x="4536941" y="3047963"/>
            <a:ext cx="4408268" cy="523220"/>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spc="0" normalizeH="0" baseline="0" noProof="0">
                <a:ln>
                  <a:noFill/>
                </a:ln>
                <a:solidFill>
                  <a:prstClr val="black"/>
                </a:solidFill>
                <a:effectLst/>
                <a:uLnTx/>
                <a:uFillTx/>
                <a:latin typeface="Calibri" panose="020F0502020204030204"/>
              </a:rPr>
              <a:t>Règle de </a:t>
            </a:r>
            <a:r>
              <a:rPr kumimoji="0" lang="fr-FR" sz="1400" b="1" i="0" u="none" strike="noStrike" kern="1200" cap="none" spc="0" normalizeH="0" baseline="0" noProof="0">
                <a:ln>
                  <a:noFill/>
                </a:ln>
                <a:solidFill>
                  <a:prstClr val="black"/>
                </a:solidFill>
                <a:effectLst/>
                <a:uLnTx/>
                <a:uFillTx/>
                <a:latin typeface="Calibri" panose="020F0502020204030204"/>
              </a:rPr>
              <a:t>maintien </a:t>
            </a:r>
            <a:r>
              <a:rPr kumimoji="0" lang="fr-FR" sz="1400" i="0" u="none" strike="noStrike" kern="1200" cap="none" spc="0" normalizeH="0" baseline="0" noProof="0">
                <a:ln>
                  <a:noFill/>
                </a:ln>
                <a:solidFill>
                  <a:prstClr val="black"/>
                </a:solidFill>
                <a:effectLst/>
                <a:uLnTx/>
                <a:uFillTx/>
                <a:latin typeface="Calibri" panose="020F0502020204030204"/>
              </a:rPr>
              <a:t>d’un</a:t>
            </a:r>
            <a:r>
              <a:rPr kumimoji="0" lang="fr-FR" sz="1400" b="1" i="0" u="none" strike="noStrike" kern="1200" cap="none" spc="0" normalizeH="0" baseline="0" noProof="0">
                <a:ln>
                  <a:noFill/>
                </a:ln>
                <a:solidFill>
                  <a:prstClr val="black"/>
                </a:solidFill>
                <a:effectLst/>
                <a:uLnTx/>
                <a:uFillTx/>
                <a:latin typeface="Calibri" panose="020F0502020204030204"/>
              </a:rPr>
              <a:t> % de pleine terre à végétaliser</a:t>
            </a:r>
            <a:r>
              <a:rPr kumimoji="0" lang="fr-FR" sz="1400" b="1" i="0" u="none" strike="noStrike" kern="1200" cap="none" spc="0" normalizeH="0" noProof="0">
                <a:ln>
                  <a:noFill/>
                </a:ln>
                <a:solidFill>
                  <a:prstClr val="black"/>
                </a:solidFill>
                <a:effectLst/>
                <a:uLnTx/>
                <a:uFillTx/>
                <a:latin typeface="Calibri" panose="020F0502020204030204"/>
              </a:rPr>
              <a:t> </a:t>
            </a:r>
            <a:r>
              <a:rPr kumimoji="0" lang="fr-FR" sz="1400" i="0" u="none" strike="noStrike" kern="1200" cap="none" spc="0" normalizeH="0" noProof="0">
                <a:ln>
                  <a:noFill/>
                </a:ln>
                <a:solidFill>
                  <a:prstClr val="black"/>
                </a:solidFill>
                <a:effectLst/>
                <a:uLnTx/>
                <a:uFillTx/>
                <a:latin typeface="Calibri" panose="020F0502020204030204"/>
              </a:rPr>
              <a:t>Réglementation du </a:t>
            </a:r>
            <a:r>
              <a:rPr kumimoji="0" lang="fr-FR" sz="1400" b="1" i="0" u="none" strike="noStrike" kern="1200" cap="none" spc="0" normalizeH="0" noProof="0">
                <a:ln>
                  <a:noFill/>
                </a:ln>
                <a:solidFill>
                  <a:prstClr val="black"/>
                </a:solidFill>
                <a:effectLst/>
                <a:uLnTx/>
                <a:uFillTx/>
                <a:latin typeface="Calibri" panose="020F0502020204030204"/>
              </a:rPr>
              <a:t>nombre d’arbres plantés par m2</a:t>
            </a:r>
            <a:endParaRPr kumimoji="0" lang="fr-FR" sz="1400" b="1" i="0" u="none" strike="noStrike" kern="1200" cap="none" spc="0" normalizeH="0" baseline="0" noProof="0">
              <a:ln>
                <a:noFill/>
              </a:ln>
              <a:solidFill>
                <a:prstClr val="black"/>
              </a:solidFill>
              <a:effectLst/>
              <a:uLnTx/>
              <a:uFillTx/>
              <a:latin typeface="Calibri" panose="020F0502020204030204"/>
            </a:endParaRPr>
          </a:p>
        </p:txBody>
      </p:sp>
      <p:sp>
        <p:nvSpPr>
          <p:cNvPr id="25" name="ZoneTexte 24">
            <a:extLst>
              <a:ext uri="{FF2B5EF4-FFF2-40B4-BE49-F238E27FC236}">
                <a16:creationId xmlns:a16="http://schemas.microsoft.com/office/drawing/2014/main" id="{52AE9FC2-709E-5B13-C014-E052A7CAEAA6}"/>
              </a:ext>
            </a:extLst>
          </p:cNvPr>
          <p:cNvSpPr txBox="1"/>
          <p:nvPr/>
        </p:nvSpPr>
        <p:spPr>
          <a:xfrm>
            <a:off x="740661" y="3392543"/>
            <a:ext cx="3362631" cy="1255728"/>
          </a:xfrm>
          <a:prstGeom prst="rect">
            <a:avLst/>
          </a:prstGeom>
          <a:solidFill>
            <a:schemeClr val="bg1"/>
          </a:solidFill>
          <a:ln w="28575">
            <a:solidFill>
              <a:schemeClr val="accent1"/>
            </a:solidFill>
          </a:ln>
        </p:spPr>
        <p:txBody>
          <a:bodyPr wrap="square" rtlCol="0">
            <a:spAutoFit/>
          </a:bodyPr>
          <a:lstStyle/>
          <a:p>
            <a:pPr marL="0" lvl="1" algn="just" defTabSz="685800">
              <a:lnSpc>
                <a:spcPct val="90000"/>
              </a:lnSpc>
              <a:spcBef>
                <a:spcPts val="375"/>
              </a:spcBef>
              <a:defRPr/>
            </a:pPr>
            <a:r>
              <a:rPr lang="fr-FR" sz="1400" b="1">
                <a:solidFill>
                  <a:srgbClr val="222221"/>
                </a:solidFill>
                <a:latin typeface="Calibri" panose="020F0502020204030204"/>
                <a:ea typeface="ＭＳ Ｐゴシック" pitchFamily="34" charset="-128"/>
              </a:rPr>
              <a:t>Lutter contre la banalisation des </a:t>
            </a:r>
            <a:br>
              <a:rPr lang="fr-FR" sz="1400" b="1">
                <a:solidFill>
                  <a:srgbClr val="222221"/>
                </a:solidFill>
                <a:latin typeface="Calibri" panose="020F0502020204030204"/>
                <a:ea typeface="ＭＳ Ｐゴシック" pitchFamily="34" charset="-128"/>
              </a:rPr>
            </a:br>
            <a:r>
              <a:rPr lang="fr-FR" sz="1400" b="1">
                <a:solidFill>
                  <a:srgbClr val="222221"/>
                </a:solidFill>
                <a:latin typeface="Calibri" panose="020F0502020204030204"/>
                <a:ea typeface="ＭＳ Ｐゴシック" pitchFamily="34" charset="-128"/>
              </a:rPr>
              <a:t>paysages urbains et entrées de ville.</a:t>
            </a:r>
            <a:r>
              <a:rPr lang="fr-FR" sz="1400">
                <a:solidFill>
                  <a:srgbClr val="222221"/>
                </a:solidFill>
                <a:latin typeface="Calibri" panose="020F0502020204030204"/>
                <a:ea typeface="ＭＳ Ｐゴシック" pitchFamily="34" charset="-128"/>
              </a:rPr>
              <a:t> </a:t>
            </a:r>
            <a:r>
              <a:rPr lang="fr-FR" sz="1400" b="1">
                <a:solidFill>
                  <a:srgbClr val="222221"/>
                </a:solidFill>
                <a:latin typeface="Calibri" panose="020F0502020204030204"/>
                <a:ea typeface="ＭＳ Ｐゴシック" pitchFamily="34" charset="-128"/>
              </a:rPr>
              <a:t>Conforter les coulées vertes urbaines </a:t>
            </a:r>
            <a:r>
              <a:rPr lang="fr-FR" sz="1400" b="1">
                <a:solidFill>
                  <a:srgbClr val="222221"/>
                </a:solidFill>
                <a:ea typeface="ＭＳ Ｐゴシック" pitchFamily="34" charset="-128"/>
              </a:rPr>
              <a:t> et adapter la ville au changement climatique </a:t>
            </a:r>
            <a:r>
              <a:rPr lang="fr-FR" sz="1400">
                <a:solidFill>
                  <a:srgbClr val="222221"/>
                </a:solidFill>
                <a:ea typeface="ＭＳ Ｐゴシック" pitchFamily="34" charset="-128"/>
              </a:rPr>
              <a:t>(prévention des ICU : imperméabilisation, végétalisation, etc.) </a:t>
            </a:r>
            <a:endParaRPr lang="fr-FR" sz="1400" b="1">
              <a:solidFill>
                <a:srgbClr val="222221"/>
              </a:solidFill>
              <a:ea typeface="ＭＳ Ｐゴシック" pitchFamily="34" charset="-128"/>
            </a:endParaRPr>
          </a:p>
        </p:txBody>
      </p:sp>
      <p:sp>
        <p:nvSpPr>
          <p:cNvPr id="29" name="ZoneTexte 28">
            <a:extLst>
              <a:ext uri="{FF2B5EF4-FFF2-40B4-BE49-F238E27FC236}">
                <a16:creationId xmlns:a16="http://schemas.microsoft.com/office/drawing/2014/main" id="{58923036-EC51-BAE9-08CF-C9DF5EF85E8D}"/>
              </a:ext>
            </a:extLst>
          </p:cNvPr>
          <p:cNvSpPr txBox="1"/>
          <p:nvPr/>
        </p:nvSpPr>
        <p:spPr>
          <a:xfrm>
            <a:off x="735686" y="4712138"/>
            <a:ext cx="3366197" cy="674031"/>
          </a:xfrm>
          <a:prstGeom prst="rect">
            <a:avLst/>
          </a:prstGeom>
          <a:solidFill>
            <a:schemeClr val="bg1"/>
          </a:solidFill>
          <a:ln w="28575">
            <a:solidFill>
              <a:schemeClr val="accent1"/>
            </a:solidFill>
          </a:ln>
        </p:spPr>
        <p:txBody>
          <a:bodyPr wrap="square" rtlCol="0">
            <a:spAutoFit/>
          </a:bodyPr>
          <a:lstStyle/>
          <a:p>
            <a:pPr marL="0" marR="0" lvl="1" indent="0" algn="just"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lang="fr-FR" sz="1400" b="1">
                <a:solidFill>
                  <a:srgbClr val="222221"/>
                </a:solidFill>
                <a:latin typeface="Calibri" panose="020F0502020204030204"/>
                <a:ea typeface="ＭＳ Ｐゴシック" pitchFamily="34" charset="-128"/>
              </a:rPr>
              <a:t>Prévenir et réduire l’exposition </a:t>
            </a:r>
            <a:r>
              <a:rPr lang="fr-FR" sz="1400">
                <a:solidFill>
                  <a:srgbClr val="222221"/>
                </a:solidFill>
                <a:latin typeface="Calibri" panose="020F0502020204030204"/>
                <a:ea typeface="ＭＳ Ｐゴシック" pitchFamily="34" charset="-128"/>
              </a:rPr>
              <a:t>de la </a:t>
            </a:r>
            <a:r>
              <a:rPr lang="fr-FR" sz="1400" b="1">
                <a:solidFill>
                  <a:srgbClr val="222221"/>
                </a:solidFill>
                <a:latin typeface="Calibri" panose="020F0502020204030204"/>
                <a:ea typeface="ＭＳ Ｐゴシック" pitchFamily="34" charset="-128"/>
              </a:rPr>
              <a:t>population aux pollutions atmosphériques et nuisances sonores</a:t>
            </a:r>
          </a:p>
        </p:txBody>
      </p:sp>
      <p:sp>
        <p:nvSpPr>
          <p:cNvPr id="31" name="ZoneTexte 30">
            <a:extLst>
              <a:ext uri="{FF2B5EF4-FFF2-40B4-BE49-F238E27FC236}">
                <a16:creationId xmlns:a16="http://schemas.microsoft.com/office/drawing/2014/main" id="{A22C7B1B-114A-6E38-A876-F50D4B5152A0}"/>
              </a:ext>
            </a:extLst>
          </p:cNvPr>
          <p:cNvSpPr txBox="1"/>
          <p:nvPr/>
        </p:nvSpPr>
        <p:spPr>
          <a:xfrm>
            <a:off x="735686" y="5808496"/>
            <a:ext cx="3355703" cy="674031"/>
          </a:xfrm>
          <a:prstGeom prst="rect">
            <a:avLst/>
          </a:prstGeom>
          <a:solidFill>
            <a:schemeClr val="bg1"/>
          </a:solidFill>
          <a:ln w="28575">
            <a:solidFill>
              <a:schemeClr val="accent1"/>
            </a:solidFill>
          </a:ln>
        </p:spPr>
        <p:txBody>
          <a:bodyPr wrap="square" rtlCol="0">
            <a:spAutoFit/>
          </a:bodyPr>
          <a:lstStyle/>
          <a:p>
            <a:pPr marL="0" marR="0" lvl="1" indent="0" algn="just"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fr-FR" sz="1400" b="1" i="0" u="none" strike="noStrike" kern="1200" cap="none" spc="0" normalizeH="0" baseline="0" noProof="0">
                <a:ln>
                  <a:noFill/>
                </a:ln>
                <a:solidFill>
                  <a:srgbClr val="222221"/>
                </a:solidFill>
                <a:effectLst/>
                <a:uLnTx/>
                <a:uFillTx/>
                <a:ea typeface="ＭＳ Ｐゴシック" pitchFamily="34" charset="-128"/>
              </a:rPr>
              <a:t>Favoriser </a:t>
            </a:r>
            <a:r>
              <a:rPr kumimoji="0" lang="fr-FR" sz="1400" i="0" u="none" strike="noStrike" kern="1200" cap="none" spc="0" normalizeH="0" baseline="0" noProof="0">
                <a:ln>
                  <a:noFill/>
                </a:ln>
                <a:solidFill>
                  <a:srgbClr val="222221"/>
                </a:solidFill>
                <a:effectLst/>
                <a:uLnTx/>
                <a:uFillTx/>
                <a:ea typeface="ＭＳ Ｐゴシック" pitchFamily="34" charset="-128"/>
              </a:rPr>
              <a:t>les</a:t>
            </a:r>
            <a:r>
              <a:rPr kumimoji="0" lang="fr-FR" sz="1400" i="0" u="none" strike="noStrike" kern="1200" cap="none" spc="0" normalizeH="0" noProof="0">
                <a:ln>
                  <a:noFill/>
                </a:ln>
                <a:solidFill>
                  <a:srgbClr val="222221"/>
                </a:solidFill>
                <a:effectLst/>
                <a:uLnTx/>
                <a:uFillTx/>
                <a:ea typeface="ＭＳ Ｐゴシック" pitchFamily="34" charset="-128"/>
              </a:rPr>
              <a:t> </a:t>
            </a:r>
            <a:r>
              <a:rPr kumimoji="0" lang="fr-FR" sz="1400" b="1" i="0" u="none" strike="noStrike" kern="1200" cap="none" spc="0" normalizeH="0" noProof="0">
                <a:ln>
                  <a:noFill/>
                </a:ln>
                <a:solidFill>
                  <a:srgbClr val="222221"/>
                </a:solidFill>
                <a:effectLst/>
                <a:uLnTx/>
                <a:uFillTx/>
                <a:ea typeface="ＭＳ Ｐゴシック" pitchFamily="34" charset="-128"/>
              </a:rPr>
              <a:t>économies d’énergie</a:t>
            </a:r>
            <a:r>
              <a:rPr kumimoji="0" lang="fr-FR" sz="1400" i="0" u="none" strike="noStrike" kern="1200" cap="none" spc="0" normalizeH="0" noProof="0">
                <a:ln>
                  <a:noFill/>
                </a:ln>
                <a:solidFill>
                  <a:srgbClr val="222221"/>
                </a:solidFill>
                <a:effectLst/>
                <a:uLnTx/>
                <a:uFillTx/>
                <a:ea typeface="ＭＳ Ｐゴシック" pitchFamily="34" charset="-128"/>
              </a:rPr>
              <a:t> et</a:t>
            </a:r>
            <a:r>
              <a:rPr kumimoji="0" lang="fr-FR" sz="1400" b="1" i="0" u="none" strike="noStrike" kern="1200" cap="none" spc="0" normalizeH="0" noProof="0">
                <a:ln>
                  <a:noFill/>
                </a:ln>
                <a:solidFill>
                  <a:srgbClr val="222221"/>
                </a:solidFill>
                <a:effectLst/>
                <a:uLnTx/>
                <a:uFillTx/>
                <a:ea typeface="ＭＳ Ｐゴシック" pitchFamily="34" charset="-128"/>
              </a:rPr>
              <a:t> e</a:t>
            </a:r>
            <a:r>
              <a:rPr lang="fr-FR" sz="1400" b="1" err="1">
                <a:solidFill>
                  <a:srgbClr val="222221"/>
                </a:solidFill>
                <a:ea typeface="ＭＳ Ｐゴシック" pitchFamily="34" charset="-128"/>
              </a:rPr>
              <a:t>ncourager</a:t>
            </a:r>
            <a:r>
              <a:rPr lang="fr-FR" sz="1400" b="1">
                <a:solidFill>
                  <a:srgbClr val="222221"/>
                </a:solidFill>
                <a:ea typeface="ＭＳ Ｐゴシック" pitchFamily="34" charset="-128"/>
              </a:rPr>
              <a:t> </a:t>
            </a:r>
            <a:r>
              <a:rPr lang="fr-FR" sz="1400">
                <a:solidFill>
                  <a:srgbClr val="222221"/>
                </a:solidFill>
                <a:ea typeface="ＭＳ Ｐゴシック" pitchFamily="34" charset="-128"/>
              </a:rPr>
              <a:t>la</a:t>
            </a:r>
            <a:r>
              <a:rPr lang="fr-FR" sz="1400" b="1">
                <a:solidFill>
                  <a:srgbClr val="222221"/>
                </a:solidFill>
                <a:ea typeface="ＭＳ Ｐゴシック" pitchFamily="34" charset="-128"/>
              </a:rPr>
              <a:t> production des </a:t>
            </a:r>
            <a:r>
              <a:rPr lang="fr-FR" sz="1400" b="1" err="1">
                <a:solidFill>
                  <a:srgbClr val="222221"/>
                </a:solidFill>
                <a:ea typeface="ＭＳ Ｐゴシック" pitchFamily="34" charset="-128"/>
              </a:rPr>
              <a:t>EnR</a:t>
            </a:r>
            <a:r>
              <a:rPr lang="fr-FR" sz="1400" b="1">
                <a:solidFill>
                  <a:srgbClr val="222221"/>
                </a:solidFill>
                <a:ea typeface="ＭＳ Ｐゴシック" pitchFamily="34" charset="-128"/>
              </a:rPr>
              <a:t> </a:t>
            </a:r>
            <a:r>
              <a:rPr lang="fr-FR" sz="1400">
                <a:solidFill>
                  <a:srgbClr val="222221"/>
                </a:solidFill>
                <a:ea typeface="ＭＳ Ｐゴシック" pitchFamily="34" charset="-128"/>
              </a:rPr>
              <a:t>pour atteindre les objectifs nationaux (3X20)</a:t>
            </a:r>
            <a:r>
              <a:rPr lang="fr-FR" sz="1400" b="1">
                <a:solidFill>
                  <a:srgbClr val="222221"/>
                </a:solidFill>
                <a:ea typeface="ＭＳ Ｐゴシック" pitchFamily="34" charset="-128"/>
              </a:rPr>
              <a:t> </a:t>
            </a:r>
          </a:p>
        </p:txBody>
      </p:sp>
      <p:sp>
        <p:nvSpPr>
          <p:cNvPr id="32" name="ZoneTexte 31">
            <a:extLst>
              <a:ext uri="{FF2B5EF4-FFF2-40B4-BE49-F238E27FC236}">
                <a16:creationId xmlns:a16="http://schemas.microsoft.com/office/drawing/2014/main" id="{68ECCEB7-40F6-949A-E7DD-A176021CBC21}"/>
              </a:ext>
            </a:extLst>
          </p:cNvPr>
          <p:cNvSpPr txBox="1"/>
          <p:nvPr/>
        </p:nvSpPr>
        <p:spPr>
          <a:xfrm>
            <a:off x="4536941" y="3657890"/>
            <a:ext cx="4408268" cy="954107"/>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lvl="0" algn="just">
              <a:defRPr/>
            </a:pPr>
            <a:r>
              <a:rPr lang="fr-FR" sz="1400">
                <a:solidFill>
                  <a:prstClr val="black"/>
                </a:solidFill>
                <a:latin typeface="Calibri" panose="020F0502020204030204"/>
              </a:rPr>
              <a:t>En zones déjà bâties, </a:t>
            </a:r>
            <a:r>
              <a:rPr lang="fr-FR" sz="1400" b="1">
                <a:solidFill>
                  <a:prstClr val="black"/>
                </a:solidFill>
                <a:latin typeface="Calibri" panose="020F0502020204030204"/>
              </a:rPr>
              <a:t>i</a:t>
            </a:r>
            <a:r>
              <a:rPr kumimoji="0" lang="fr-FR" sz="1400" b="1" i="0" u="none" strike="noStrike" kern="1200" cap="none" spc="0" normalizeH="0" baseline="0" noProof="0" err="1">
                <a:ln>
                  <a:noFill/>
                </a:ln>
                <a:solidFill>
                  <a:prstClr val="black"/>
                </a:solidFill>
                <a:effectLst/>
                <a:uLnTx/>
                <a:uFillTx/>
                <a:latin typeface="Calibri" panose="020F0502020204030204"/>
              </a:rPr>
              <a:t>nterdiction</a:t>
            </a:r>
            <a:r>
              <a:rPr kumimoji="0" lang="fr-FR" sz="1400" b="1" i="0" u="none" strike="noStrike" kern="1200" cap="none" spc="0" normalizeH="0" noProof="0">
                <a:ln>
                  <a:noFill/>
                </a:ln>
                <a:solidFill>
                  <a:prstClr val="black"/>
                </a:solidFill>
                <a:effectLst/>
                <a:uLnTx/>
                <a:uFillTx/>
                <a:latin typeface="Calibri" panose="020F0502020204030204"/>
              </a:rPr>
              <a:t> </a:t>
            </a:r>
            <a:r>
              <a:rPr kumimoji="0" lang="fr-FR" sz="1400" i="0" u="none" strike="noStrike" kern="1200" cap="none" spc="0" normalizeH="0" noProof="0">
                <a:ln>
                  <a:noFill/>
                </a:ln>
                <a:solidFill>
                  <a:prstClr val="black"/>
                </a:solidFill>
                <a:effectLst/>
                <a:uLnTx/>
                <a:uFillTx/>
                <a:latin typeface="Calibri" panose="020F0502020204030204"/>
              </a:rPr>
              <a:t>de</a:t>
            </a:r>
            <a:r>
              <a:rPr kumimoji="0" lang="fr-FR" sz="1400" b="1" i="0" u="none" strike="noStrike" kern="1200" cap="none" spc="0" normalizeH="0" noProof="0">
                <a:ln>
                  <a:noFill/>
                </a:ln>
                <a:solidFill>
                  <a:prstClr val="black"/>
                </a:solidFill>
                <a:effectLst/>
                <a:uLnTx/>
                <a:uFillTx/>
                <a:latin typeface="Calibri" panose="020F0502020204030204"/>
              </a:rPr>
              <a:t> nouveaux </a:t>
            </a:r>
            <a:r>
              <a:rPr kumimoji="0" lang="fr-FR" sz="1400" b="1" i="0" u="none" strike="noStrike" kern="1200" cap="none" spc="0" normalizeH="0" noProof="0" err="1">
                <a:ln>
                  <a:noFill/>
                </a:ln>
                <a:solidFill>
                  <a:prstClr val="black"/>
                </a:solidFill>
                <a:effectLst/>
                <a:uLnTx/>
                <a:uFillTx/>
                <a:latin typeface="Calibri" panose="020F0502020204030204"/>
              </a:rPr>
              <a:t>établisse-ments</a:t>
            </a:r>
            <a:r>
              <a:rPr kumimoji="0" lang="fr-FR" sz="1400" b="1" i="0" u="none" strike="noStrike" kern="1200" cap="none" spc="0" normalizeH="0" noProof="0">
                <a:ln>
                  <a:noFill/>
                </a:ln>
                <a:solidFill>
                  <a:prstClr val="black"/>
                </a:solidFill>
                <a:effectLst/>
                <a:uLnTx/>
                <a:uFillTx/>
                <a:latin typeface="Calibri" panose="020F0502020204030204"/>
              </a:rPr>
              <a:t> recevant </a:t>
            </a:r>
            <a:r>
              <a:rPr kumimoji="0" lang="fr-FR" sz="1400" i="0" u="none" strike="noStrike" kern="1200" cap="none" spc="0" normalizeH="0" noProof="0">
                <a:ln>
                  <a:noFill/>
                </a:ln>
                <a:solidFill>
                  <a:prstClr val="black"/>
                </a:solidFill>
                <a:effectLst/>
                <a:uLnTx/>
                <a:uFillTx/>
                <a:latin typeface="Calibri" panose="020F0502020204030204"/>
              </a:rPr>
              <a:t>un</a:t>
            </a:r>
            <a:r>
              <a:rPr kumimoji="0" lang="fr-FR" sz="1400" b="1" i="0" u="none" strike="noStrike" kern="1200" cap="none" spc="0" normalizeH="0" noProof="0">
                <a:ln>
                  <a:noFill/>
                </a:ln>
                <a:solidFill>
                  <a:prstClr val="black"/>
                </a:solidFill>
                <a:effectLst/>
                <a:uLnTx/>
                <a:uFillTx/>
                <a:latin typeface="Calibri" panose="020F0502020204030204"/>
              </a:rPr>
              <a:t> public sensible </a:t>
            </a:r>
            <a:r>
              <a:rPr kumimoji="0" lang="fr-FR" sz="1400" i="0" u="none" strike="noStrike" kern="1200" cap="none" spc="0" normalizeH="0" noProof="0">
                <a:ln>
                  <a:noFill/>
                </a:ln>
                <a:solidFill>
                  <a:prstClr val="black"/>
                </a:solidFill>
                <a:effectLst/>
                <a:uLnTx/>
                <a:uFillTx/>
                <a:latin typeface="Calibri" panose="020F0502020204030204"/>
              </a:rPr>
              <a:t>et</a:t>
            </a:r>
            <a:r>
              <a:rPr kumimoji="0" lang="fr-FR" sz="1400" b="1" i="0" u="none" strike="noStrike" kern="1200" cap="none" spc="0" normalizeH="0" noProof="0">
                <a:ln>
                  <a:noFill/>
                </a:ln>
                <a:solidFill>
                  <a:prstClr val="black"/>
                </a:solidFill>
                <a:effectLst/>
                <a:uLnTx/>
                <a:uFillTx/>
                <a:latin typeface="Calibri" panose="020F0502020204030204"/>
              </a:rPr>
              <a:t> protection </a:t>
            </a:r>
            <a:r>
              <a:rPr lang="fr-FR" sz="1400">
                <a:solidFill>
                  <a:prstClr val="black"/>
                </a:solidFill>
                <a:latin typeface="Calibri" panose="020F0502020204030204"/>
              </a:rPr>
              <a:t>des</a:t>
            </a:r>
            <a:r>
              <a:rPr lang="fr-FR" sz="1400" b="1">
                <a:solidFill>
                  <a:prstClr val="black"/>
                </a:solidFill>
                <a:latin typeface="Calibri" panose="020F0502020204030204"/>
              </a:rPr>
              <a:t> </a:t>
            </a:r>
            <a:r>
              <a:rPr lang="fr-FR" sz="1400" b="1" err="1">
                <a:solidFill>
                  <a:prstClr val="black"/>
                </a:solidFill>
                <a:latin typeface="Calibri" panose="020F0502020204030204"/>
              </a:rPr>
              <a:t>étab-lissements</a:t>
            </a:r>
            <a:r>
              <a:rPr lang="fr-FR" sz="1400" b="1">
                <a:solidFill>
                  <a:prstClr val="black"/>
                </a:solidFill>
                <a:latin typeface="Calibri" panose="020F0502020204030204"/>
              </a:rPr>
              <a:t> existants</a:t>
            </a:r>
            <a:r>
              <a:rPr lang="fr-FR" sz="1400">
                <a:solidFill>
                  <a:prstClr val="black"/>
                </a:solidFill>
                <a:latin typeface="Calibri" panose="020F0502020204030204"/>
              </a:rPr>
              <a:t> – </a:t>
            </a:r>
            <a:r>
              <a:rPr lang="fr-FR" sz="1400" b="1">
                <a:solidFill>
                  <a:prstClr val="black"/>
                </a:solidFill>
                <a:latin typeface="Calibri" panose="020F0502020204030204"/>
              </a:rPr>
              <a:t>Limiter l’exposition </a:t>
            </a:r>
            <a:r>
              <a:rPr lang="fr-FR" sz="1400">
                <a:solidFill>
                  <a:prstClr val="black"/>
                </a:solidFill>
                <a:latin typeface="Calibri" panose="020F0502020204030204"/>
              </a:rPr>
              <a:t>dans les </a:t>
            </a:r>
            <a:r>
              <a:rPr kumimoji="0" lang="fr-FR" sz="1400" b="1" i="0" u="none" strike="noStrike" kern="1200" cap="none" spc="0" normalizeH="0" noProof="0">
                <a:ln>
                  <a:noFill/>
                </a:ln>
                <a:solidFill>
                  <a:prstClr val="black"/>
                </a:solidFill>
                <a:effectLst/>
                <a:uLnTx/>
                <a:uFillTx/>
                <a:latin typeface="Calibri" panose="020F0502020204030204"/>
              </a:rPr>
              <a:t>projets urbains</a:t>
            </a:r>
            <a:r>
              <a:rPr kumimoji="0" lang="fr-FR" sz="1400" i="0" u="none" strike="noStrike" kern="1200" cap="none" spc="0" normalizeH="0" noProof="0">
                <a:ln>
                  <a:noFill/>
                </a:ln>
                <a:solidFill>
                  <a:prstClr val="black"/>
                </a:solidFill>
                <a:effectLst/>
                <a:uLnTx/>
                <a:uFillTx/>
                <a:latin typeface="Calibri" panose="020F0502020204030204"/>
              </a:rPr>
              <a:t> soumis à pollutions et nuisances.</a:t>
            </a:r>
            <a:endParaRPr kumimoji="0" lang="fr-FR" sz="1400" i="0" u="none" strike="noStrike" kern="1200" cap="none" spc="0" normalizeH="0" baseline="0" noProof="0">
              <a:ln>
                <a:noFill/>
              </a:ln>
              <a:solidFill>
                <a:prstClr val="black"/>
              </a:solidFill>
              <a:effectLst/>
              <a:uLnTx/>
              <a:uFillTx/>
              <a:latin typeface="Calibri" panose="020F0502020204030204"/>
            </a:endParaRPr>
          </a:p>
        </p:txBody>
      </p:sp>
      <p:cxnSp>
        <p:nvCxnSpPr>
          <p:cNvPr id="39" name="Connecteur droit avec flèche 38">
            <a:extLst>
              <a:ext uri="{FF2B5EF4-FFF2-40B4-BE49-F238E27FC236}">
                <a16:creationId xmlns:a16="http://schemas.microsoft.com/office/drawing/2014/main" id="{C9D4B6B3-B204-9731-4641-21CB61E21EA5}"/>
              </a:ext>
            </a:extLst>
          </p:cNvPr>
          <p:cNvCxnSpPr>
            <a:cxnSpLocks/>
            <a:stCxn id="31" idx="3"/>
          </p:cNvCxnSpPr>
          <p:nvPr/>
        </p:nvCxnSpPr>
        <p:spPr>
          <a:xfrm flipV="1">
            <a:off x="4091389" y="5752081"/>
            <a:ext cx="443883" cy="393431"/>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2D58530A-506C-4B3F-C3C7-344ED7899706}"/>
              </a:ext>
            </a:extLst>
          </p:cNvPr>
          <p:cNvSpPr txBox="1"/>
          <p:nvPr/>
        </p:nvSpPr>
        <p:spPr>
          <a:xfrm>
            <a:off x="4535272" y="5299343"/>
            <a:ext cx="4408268" cy="116955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spc="0" normalizeH="0" baseline="0" noProof="0">
                <a:ln>
                  <a:noFill/>
                </a:ln>
                <a:solidFill>
                  <a:prstClr val="black"/>
                </a:solidFill>
                <a:effectLst/>
                <a:uLnTx/>
                <a:uFillTx/>
                <a:latin typeface="Calibri" panose="020F0502020204030204"/>
              </a:rPr>
              <a:t>Structuration du territoire pour </a:t>
            </a:r>
            <a:r>
              <a:rPr kumimoji="0" lang="fr-FR" sz="1400" b="1" i="0" u="none" strike="noStrike" kern="1200" cap="none" spc="0" normalizeH="0" baseline="0" noProof="0">
                <a:ln>
                  <a:noFill/>
                </a:ln>
                <a:solidFill>
                  <a:prstClr val="black"/>
                </a:solidFill>
                <a:effectLst/>
                <a:uLnTx/>
                <a:uFillTx/>
                <a:latin typeface="Calibri" panose="020F0502020204030204"/>
              </a:rPr>
              <a:t>réduire</a:t>
            </a:r>
            <a:r>
              <a:rPr kumimoji="0" lang="fr-FR" sz="1400" b="1" i="0" u="none" strike="noStrike" kern="1200" cap="none" spc="0" normalizeH="0" noProof="0">
                <a:ln>
                  <a:noFill/>
                </a:ln>
                <a:solidFill>
                  <a:prstClr val="black"/>
                </a:solidFill>
                <a:effectLst/>
                <a:uLnTx/>
                <a:uFillTx/>
                <a:latin typeface="Calibri" panose="020F0502020204030204"/>
              </a:rPr>
              <a:t> </a:t>
            </a:r>
            <a:r>
              <a:rPr kumimoji="0" lang="fr-FR" sz="1400" i="0" u="none" strike="noStrike" kern="1200" cap="none" spc="0" normalizeH="0" noProof="0">
                <a:ln>
                  <a:noFill/>
                </a:ln>
                <a:solidFill>
                  <a:prstClr val="black"/>
                </a:solidFill>
                <a:effectLst/>
                <a:uLnTx/>
                <a:uFillTx/>
                <a:latin typeface="Calibri" panose="020F0502020204030204"/>
              </a:rPr>
              <a:t>les</a:t>
            </a:r>
            <a:r>
              <a:rPr kumimoji="0" lang="fr-FR" sz="1400" b="1" i="0" u="none" strike="noStrike" kern="1200" cap="none" spc="0" normalizeH="0" noProof="0">
                <a:ln>
                  <a:noFill/>
                </a:ln>
                <a:solidFill>
                  <a:prstClr val="black"/>
                </a:solidFill>
                <a:effectLst/>
                <a:uLnTx/>
                <a:uFillTx/>
                <a:latin typeface="Calibri" panose="020F0502020204030204"/>
              </a:rPr>
              <a:t> besoins de déplacements, </a:t>
            </a:r>
            <a:r>
              <a:rPr lang="fr-FR" sz="1400">
                <a:solidFill>
                  <a:prstClr val="black"/>
                </a:solidFill>
                <a:latin typeface="Calibri" panose="020F0502020204030204"/>
              </a:rPr>
              <a:t>d</a:t>
            </a:r>
            <a:r>
              <a:rPr kumimoji="0" lang="fr-FR" sz="1400" i="0" u="none" strike="noStrike" kern="1200" cap="none" spc="0" normalizeH="0" baseline="0" noProof="0" err="1">
                <a:ln>
                  <a:noFill/>
                </a:ln>
                <a:solidFill>
                  <a:prstClr val="black"/>
                </a:solidFill>
                <a:effectLst/>
                <a:uLnTx/>
                <a:uFillTx/>
                <a:latin typeface="Calibri" panose="020F0502020204030204"/>
              </a:rPr>
              <a:t>éveloppement</a:t>
            </a:r>
            <a:r>
              <a:rPr kumimoji="0" lang="fr-FR" sz="1400" i="0" u="none" strike="noStrike" kern="1200" cap="none" spc="0" normalizeH="0" baseline="0" noProof="0">
                <a:ln>
                  <a:noFill/>
                </a:ln>
                <a:solidFill>
                  <a:prstClr val="black"/>
                </a:solidFill>
                <a:effectLst/>
                <a:uLnTx/>
                <a:uFillTx/>
                <a:latin typeface="Calibri" panose="020F0502020204030204"/>
              </a:rPr>
              <a:t> de </a:t>
            </a:r>
            <a:r>
              <a:rPr kumimoji="0" lang="fr-FR" sz="1400" b="1" i="0" u="none" strike="noStrike" kern="1200" cap="none" spc="0" normalizeH="0" baseline="0" noProof="0">
                <a:ln>
                  <a:noFill/>
                </a:ln>
                <a:solidFill>
                  <a:prstClr val="black"/>
                </a:solidFill>
                <a:effectLst/>
                <a:uLnTx/>
                <a:uFillTx/>
                <a:latin typeface="Calibri" panose="020F0502020204030204"/>
              </a:rPr>
              <a:t>formes urbaines </a:t>
            </a:r>
            <a:r>
              <a:rPr kumimoji="0" lang="fr-FR" sz="1400" i="0" u="none" strike="noStrike" kern="1200" cap="none" spc="0" normalizeH="0" baseline="0" noProof="0">
                <a:ln>
                  <a:noFill/>
                </a:ln>
                <a:solidFill>
                  <a:prstClr val="black"/>
                </a:solidFill>
                <a:effectLst/>
                <a:uLnTx/>
                <a:uFillTx/>
                <a:latin typeface="Calibri" panose="020F0502020204030204"/>
              </a:rPr>
              <a:t>plus</a:t>
            </a:r>
            <a:r>
              <a:rPr kumimoji="0" lang="fr-FR" sz="1400" b="1" i="0" u="none" strike="noStrike" kern="1200" cap="none" spc="0" normalizeH="0" baseline="0" noProof="0">
                <a:ln>
                  <a:noFill/>
                </a:ln>
                <a:solidFill>
                  <a:prstClr val="black"/>
                </a:solidFill>
                <a:effectLst/>
                <a:uLnTx/>
                <a:uFillTx/>
                <a:latin typeface="Calibri" panose="020F0502020204030204"/>
              </a:rPr>
              <a:t> compactes</a:t>
            </a:r>
            <a:r>
              <a:rPr lang="fr-FR" sz="1400">
                <a:solidFill>
                  <a:prstClr val="black"/>
                </a:solidFill>
                <a:latin typeface="Calibri" panose="020F0502020204030204"/>
              </a:rPr>
              <a:t> et</a:t>
            </a:r>
            <a:r>
              <a:rPr kumimoji="0" lang="fr-FR" sz="1400" b="1" i="0" u="none" strike="noStrike" kern="1200" cap="none" spc="0" normalizeH="0" baseline="0" noProof="0">
                <a:ln>
                  <a:noFill/>
                </a:ln>
                <a:solidFill>
                  <a:prstClr val="black"/>
                </a:solidFill>
                <a:effectLst/>
                <a:uLnTx/>
                <a:uFillTx/>
                <a:latin typeface="Calibri" panose="020F0502020204030204"/>
              </a:rPr>
              <a:t> favorables</a:t>
            </a:r>
            <a:r>
              <a:rPr kumimoji="0" lang="fr-FR" sz="1400" i="0" u="none" strike="noStrike" kern="1200" cap="none" spc="0" normalizeH="0" baseline="0" noProof="0">
                <a:ln>
                  <a:noFill/>
                </a:ln>
                <a:solidFill>
                  <a:prstClr val="black"/>
                </a:solidFill>
                <a:effectLst/>
                <a:uLnTx/>
                <a:uFillTx/>
                <a:latin typeface="Calibri" panose="020F0502020204030204"/>
              </a:rPr>
              <a:t> à la</a:t>
            </a:r>
            <a:r>
              <a:rPr kumimoji="0" lang="fr-FR" sz="1400" i="0" u="none" strike="noStrike" kern="1200" cap="none" spc="0" normalizeH="0" noProof="0">
                <a:ln>
                  <a:noFill/>
                </a:ln>
                <a:solidFill>
                  <a:prstClr val="black"/>
                </a:solidFill>
                <a:effectLst/>
                <a:uLnTx/>
                <a:uFillTx/>
                <a:latin typeface="Calibri" panose="020F0502020204030204"/>
              </a:rPr>
              <a:t> </a:t>
            </a:r>
            <a:r>
              <a:rPr kumimoji="0" lang="fr-FR" sz="1400" b="1" i="0" u="none" strike="noStrike" kern="1200" cap="none" spc="0" normalizeH="0" noProof="0">
                <a:ln>
                  <a:noFill/>
                </a:ln>
                <a:solidFill>
                  <a:prstClr val="black"/>
                </a:solidFill>
                <a:effectLst/>
                <a:uLnTx/>
                <a:uFillTx/>
                <a:latin typeface="Calibri" panose="020F0502020204030204"/>
              </a:rPr>
              <a:t>réduction </a:t>
            </a:r>
            <a:r>
              <a:rPr kumimoji="0" lang="fr-FR" sz="1400" i="0" u="none" strike="noStrike" kern="1200" cap="none" spc="0" normalizeH="0" noProof="0">
                <a:ln>
                  <a:noFill/>
                </a:ln>
                <a:solidFill>
                  <a:prstClr val="black"/>
                </a:solidFill>
                <a:effectLst/>
                <a:uLnTx/>
                <a:uFillTx/>
                <a:latin typeface="Calibri" panose="020F0502020204030204"/>
              </a:rPr>
              <a:t>des</a:t>
            </a:r>
            <a:r>
              <a:rPr kumimoji="0" lang="fr-FR" sz="1400" b="1" i="0" u="none" strike="noStrike" kern="1200" cap="none" spc="0" normalizeH="0" noProof="0">
                <a:ln>
                  <a:noFill/>
                </a:ln>
                <a:solidFill>
                  <a:prstClr val="black"/>
                </a:solidFill>
                <a:effectLst/>
                <a:uLnTx/>
                <a:uFillTx/>
                <a:latin typeface="Calibri" panose="020F0502020204030204"/>
              </a:rPr>
              <a:t> besoins énergétiques</a:t>
            </a:r>
            <a:r>
              <a:rPr kumimoji="0" lang="fr-FR" sz="1400" i="0" u="none" strike="noStrike" kern="1200" cap="none" spc="0" normalizeH="0" noProof="0">
                <a:ln>
                  <a:noFill/>
                </a:ln>
                <a:solidFill>
                  <a:prstClr val="black"/>
                </a:solidFill>
                <a:effectLst/>
                <a:uLnTx/>
                <a:uFillTx/>
                <a:latin typeface="Calibri" panose="020F0502020204030204"/>
              </a:rPr>
              <a:t>,</a:t>
            </a:r>
            <a:r>
              <a:rPr kumimoji="0" lang="fr-FR" sz="1400" b="1" i="0" u="none" strike="noStrike" kern="1200" cap="none" spc="0" normalizeH="0" noProof="0">
                <a:ln>
                  <a:noFill/>
                </a:ln>
                <a:solidFill>
                  <a:prstClr val="black"/>
                </a:solidFill>
                <a:effectLst/>
                <a:uLnTx/>
                <a:uFillTx/>
                <a:latin typeface="Calibri" panose="020F0502020204030204"/>
              </a:rPr>
              <a:t> amélioration </a:t>
            </a:r>
            <a:r>
              <a:rPr kumimoji="0" lang="fr-FR" sz="1400" i="0" u="none" strike="noStrike" kern="1200" cap="none" spc="0" normalizeH="0" noProof="0">
                <a:ln>
                  <a:noFill/>
                </a:ln>
                <a:solidFill>
                  <a:prstClr val="black"/>
                </a:solidFill>
                <a:effectLst/>
                <a:uLnTx/>
                <a:uFillTx/>
                <a:latin typeface="Calibri" panose="020F0502020204030204"/>
              </a:rPr>
              <a:t>des</a:t>
            </a:r>
            <a:r>
              <a:rPr kumimoji="0" lang="fr-FR" sz="1400" b="1" i="0" u="none" strike="noStrike" kern="1200" cap="none" spc="0" normalizeH="0" noProof="0">
                <a:ln>
                  <a:noFill/>
                </a:ln>
                <a:solidFill>
                  <a:prstClr val="black"/>
                </a:solidFill>
                <a:effectLst/>
                <a:uLnTx/>
                <a:uFillTx/>
                <a:latin typeface="Calibri" panose="020F0502020204030204"/>
              </a:rPr>
              <a:t> performances énergétiques </a:t>
            </a:r>
            <a:r>
              <a:rPr kumimoji="0" lang="fr-FR" sz="1400" i="0" u="none" strike="noStrike" kern="1200" cap="none" spc="0" normalizeH="0" noProof="0">
                <a:ln>
                  <a:noFill/>
                </a:ln>
                <a:solidFill>
                  <a:prstClr val="black"/>
                </a:solidFill>
                <a:effectLst/>
                <a:uLnTx/>
                <a:uFillTx/>
                <a:latin typeface="Calibri" panose="020F0502020204030204"/>
              </a:rPr>
              <a:t>du parc existant</a:t>
            </a:r>
            <a:endParaRPr kumimoji="0" lang="fr-FR" sz="1400" i="0" u="none" strike="noStrike" kern="1200" cap="none" spc="0" normalizeH="0" baseline="0" noProof="0">
              <a:ln>
                <a:noFill/>
              </a:ln>
              <a:solidFill>
                <a:prstClr val="black"/>
              </a:solidFill>
              <a:effectLst/>
              <a:uLnTx/>
              <a:uFillTx/>
              <a:latin typeface="Calibri" panose="020F0502020204030204"/>
            </a:endParaRPr>
          </a:p>
        </p:txBody>
      </p:sp>
      <p:cxnSp>
        <p:nvCxnSpPr>
          <p:cNvPr id="9" name="Connecteur : en angle 8">
            <a:extLst>
              <a:ext uri="{FF2B5EF4-FFF2-40B4-BE49-F238E27FC236}">
                <a16:creationId xmlns:a16="http://schemas.microsoft.com/office/drawing/2014/main" id="{BB632BCC-CFC5-340D-5235-1F5496A00366}"/>
              </a:ext>
            </a:extLst>
          </p:cNvPr>
          <p:cNvCxnSpPr>
            <a:cxnSpLocks/>
          </p:cNvCxnSpPr>
          <p:nvPr/>
        </p:nvCxnSpPr>
        <p:spPr>
          <a:xfrm rot="16200000" flipH="1">
            <a:off x="-266452" y="3097085"/>
            <a:ext cx="1558980" cy="46318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Connecteur : en angle 35">
            <a:extLst>
              <a:ext uri="{FF2B5EF4-FFF2-40B4-BE49-F238E27FC236}">
                <a16:creationId xmlns:a16="http://schemas.microsoft.com/office/drawing/2014/main" id="{51B998EB-8AF0-AE5F-4525-72AFDE46F00D}"/>
              </a:ext>
            </a:extLst>
          </p:cNvPr>
          <p:cNvCxnSpPr>
            <a:cxnSpLocks/>
            <a:endCxn id="29" idx="1"/>
          </p:cNvCxnSpPr>
          <p:nvPr/>
        </p:nvCxnSpPr>
        <p:spPr>
          <a:xfrm rot="16200000" flipH="1">
            <a:off x="-516579" y="3796889"/>
            <a:ext cx="2049752" cy="45477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necteur : en angle 41">
            <a:extLst>
              <a:ext uri="{FF2B5EF4-FFF2-40B4-BE49-F238E27FC236}">
                <a16:creationId xmlns:a16="http://schemas.microsoft.com/office/drawing/2014/main" id="{2970EF9A-CFC8-2025-03A6-7D9D72A9229C}"/>
              </a:ext>
            </a:extLst>
          </p:cNvPr>
          <p:cNvCxnSpPr>
            <a:cxnSpLocks/>
            <a:stCxn id="25" idx="3"/>
            <a:endCxn id="22" idx="1"/>
          </p:cNvCxnSpPr>
          <p:nvPr/>
        </p:nvCxnSpPr>
        <p:spPr>
          <a:xfrm flipV="1">
            <a:off x="4103292" y="3309573"/>
            <a:ext cx="433649" cy="710834"/>
          </a:xfrm>
          <a:prstGeom prst="bentConnector3">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 en angle 48">
            <a:extLst>
              <a:ext uri="{FF2B5EF4-FFF2-40B4-BE49-F238E27FC236}">
                <a16:creationId xmlns:a16="http://schemas.microsoft.com/office/drawing/2014/main" id="{D2B812DD-AB64-DC98-1CFB-D26533776F2A}"/>
              </a:ext>
            </a:extLst>
          </p:cNvPr>
          <p:cNvCxnSpPr>
            <a:cxnSpLocks/>
            <a:stCxn id="29" idx="3"/>
            <a:endCxn id="32" idx="1"/>
          </p:cNvCxnSpPr>
          <p:nvPr/>
        </p:nvCxnSpPr>
        <p:spPr>
          <a:xfrm flipV="1">
            <a:off x="4101883" y="4134944"/>
            <a:ext cx="435058" cy="914210"/>
          </a:xfrm>
          <a:prstGeom prst="bentConnector3">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7" name="Image 16">
            <a:hlinkClick r:id="rId4" action="ppaction://hlinksldjump"/>
            <a:extLst>
              <a:ext uri="{FF2B5EF4-FFF2-40B4-BE49-F238E27FC236}">
                <a16:creationId xmlns:a16="http://schemas.microsoft.com/office/drawing/2014/main" id="{67573267-0681-AB6E-31F9-38C8165C58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78438" y="2951043"/>
            <a:ext cx="312952" cy="315517"/>
          </a:xfrm>
          <a:prstGeom prst="rect">
            <a:avLst/>
          </a:prstGeom>
        </p:spPr>
      </p:pic>
      <p:cxnSp>
        <p:nvCxnSpPr>
          <p:cNvPr id="56" name="Connecteur droit avec flèche 55">
            <a:extLst>
              <a:ext uri="{FF2B5EF4-FFF2-40B4-BE49-F238E27FC236}">
                <a16:creationId xmlns:a16="http://schemas.microsoft.com/office/drawing/2014/main" id="{B3269E78-5F98-8354-4840-151E4CAB1CC8}"/>
              </a:ext>
            </a:extLst>
          </p:cNvPr>
          <p:cNvCxnSpPr>
            <a:cxnSpLocks/>
            <a:stCxn id="33" idx="3"/>
            <a:endCxn id="3" idx="1"/>
          </p:cNvCxnSpPr>
          <p:nvPr/>
        </p:nvCxnSpPr>
        <p:spPr>
          <a:xfrm flipV="1">
            <a:off x="4093766" y="4960586"/>
            <a:ext cx="441506" cy="632566"/>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 en angle 5">
            <a:extLst>
              <a:ext uri="{FF2B5EF4-FFF2-40B4-BE49-F238E27FC236}">
                <a16:creationId xmlns:a16="http://schemas.microsoft.com/office/drawing/2014/main" id="{E8CE3B3A-08D5-C047-3948-4343EC2F162C}"/>
              </a:ext>
            </a:extLst>
          </p:cNvPr>
          <p:cNvCxnSpPr>
            <a:cxnSpLocks/>
            <a:endCxn id="33" idx="1"/>
          </p:cNvCxnSpPr>
          <p:nvPr/>
        </p:nvCxnSpPr>
        <p:spPr>
          <a:xfrm rot="16200000" flipH="1">
            <a:off x="-594278" y="4267738"/>
            <a:ext cx="2199982" cy="45084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0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3" grpId="0" animBg="1"/>
      <p:bldP spid="33" grpId="0" animBg="1"/>
      <p:bldP spid="47" grpId="0"/>
      <p:bldP spid="50" grpId="0"/>
      <p:bldP spid="3" grpId="0" animBg="1"/>
      <p:bldP spid="22" grpId="0" animBg="1"/>
      <p:bldP spid="25" grpId="0" animBg="1"/>
      <p:bldP spid="29" grpId="0" animBg="1"/>
      <p:bldP spid="31" grpId="0" animBg="1"/>
      <p:bldP spid="32"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523BFAA-0956-46D5-8348-7C820F1058AF}"/>
              </a:ext>
            </a:extLst>
          </p:cNvPr>
          <p:cNvSpPr>
            <a:spLocks noGrp="1"/>
          </p:cNvSpPr>
          <p:nvPr>
            <p:ph type="title"/>
          </p:nvPr>
        </p:nvSpPr>
        <p:spPr>
          <a:xfrm>
            <a:off x="395994" y="554208"/>
            <a:ext cx="7492805" cy="504872"/>
          </a:xfrm>
        </p:spPr>
        <p:txBody>
          <a:bodyPr/>
          <a:lstStyle/>
          <a:p>
            <a:pPr marL="0" indent="0" algn="just">
              <a:buNone/>
            </a:pPr>
            <a:r>
              <a:rPr lang="fr-FR"/>
              <a:t>Carte des orientations paysagères</a:t>
            </a:r>
            <a:endParaRPr lang="fr-FR" sz="2000" b="1">
              <a:highlight>
                <a:srgbClr val="FFFF00"/>
              </a:highlight>
            </a:endParaRPr>
          </a:p>
        </p:txBody>
      </p:sp>
      <p:sp>
        <p:nvSpPr>
          <p:cNvPr id="2" name="ZoneTexte 13">
            <a:extLst>
              <a:ext uri="{FF2B5EF4-FFF2-40B4-BE49-F238E27FC236}">
                <a16:creationId xmlns:a16="http://schemas.microsoft.com/office/drawing/2014/main" id="{9B6B12B7-693E-610E-D8DA-38A2E972C397}"/>
              </a:ext>
            </a:extLst>
          </p:cNvPr>
          <p:cNvSpPr txBox="1"/>
          <p:nvPr/>
        </p:nvSpPr>
        <p:spPr>
          <a:xfrm>
            <a:off x="8221541" y="298881"/>
            <a:ext cx="744986" cy="641619"/>
          </a:xfrm>
          <a:prstGeom prst="rect">
            <a:avLst/>
          </a:prstGeom>
          <a:noFill/>
        </p:spPr>
        <p:txBody>
          <a:bodyPr wrap="square" numCol="1" rtlCol="0">
            <a:prstTxWarp prst="textDeflateInflateDeflat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solidFill>
                    <a:srgbClr val="961B2E"/>
                  </a:solidFill>
                </a:ln>
                <a:solidFill>
                  <a:srgbClr val="961B2E"/>
                </a:solidFill>
                <a:effectLst>
                  <a:outerShdw blurRad="50800" dist="38100" dir="2700000" algn="tl" rotWithShape="0">
                    <a:prstClr val="black">
                      <a:alpha val="40000"/>
                    </a:prstClr>
                  </a:outerShdw>
                </a:effectLst>
                <a:uLnTx/>
                <a:uFillTx/>
                <a:latin typeface="Calibri" panose="020F0502020204030204"/>
                <a:ea typeface="+mn-ea"/>
                <a:cs typeface="+mn-cs"/>
              </a:rPr>
              <a:t>Bilan SCoT 2024</a:t>
            </a:r>
          </a:p>
        </p:txBody>
      </p:sp>
      <p:pic>
        <p:nvPicPr>
          <p:cNvPr id="5" name="Image 4">
            <a:extLst>
              <a:ext uri="{FF2B5EF4-FFF2-40B4-BE49-F238E27FC236}">
                <a16:creationId xmlns:a16="http://schemas.microsoft.com/office/drawing/2014/main" id="{9FA9716B-E33C-CF49-0FD0-28116E90A2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9499" y="9579"/>
            <a:ext cx="766753" cy="254850"/>
          </a:xfrm>
          <a:prstGeom prst="rect">
            <a:avLst/>
          </a:prstGeom>
          <a:ln>
            <a:noFill/>
          </a:ln>
        </p:spPr>
      </p:pic>
      <p:sp>
        <p:nvSpPr>
          <p:cNvPr id="10" name="Espace réservé du texte 4">
            <a:extLst>
              <a:ext uri="{FF2B5EF4-FFF2-40B4-BE49-F238E27FC236}">
                <a16:creationId xmlns:a16="http://schemas.microsoft.com/office/drawing/2014/main" id="{EF9E4C0C-A382-9F6B-3080-4A274F8CEAC7}"/>
              </a:ext>
            </a:extLst>
          </p:cNvPr>
          <p:cNvSpPr txBox="1">
            <a:spLocks/>
          </p:cNvSpPr>
          <p:nvPr/>
        </p:nvSpPr>
        <p:spPr>
          <a:xfrm>
            <a:off x="6103936" y="27515"/>
            <a:ext cx="2411413" cy="290512"/>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0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GPS du 2 février 2024</a:t>
            </a:r>
          </a:p>
        </p:txBody>
      </p:sp>
      <p:pic>
        <p:nvPicPr>
          <p:cNvPr id="16" name="Image 15">
            <a:extLst>
              <a:ext uri="{FF2B5EF4-FFF2-40B4-BE49-F238E27FC236}">
                <a16:creationId xmlns:a16="http://schemas.microsoft.com/office/drawing/2014/main" id="{6298AD8B-8266-0190-D5E8-4349B6C0E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460" y="1059080"/>
            <a:ext cx="5715000" cy="5715000"/>
          </a:xfrm>
          <a:prstGeom prst="rect">
            <a:avLst/>
          </a:prstGeom>
          <a:ln w="3175">
            <a:solidFill>
              <a:schemeClr val="tx1"/>
            </a:solidFill>
          </a:ln>
        </p:spPr>
      </p:pic>
      <p:pic>
        <p:nvPicPr>
          <p:cNvPr id="26" name="Image 25">
            <a:extLst>
              <a:ext uri="{FF2B5EF4-FFF2-40B4-BE49-F238E27FC236}">
                <a16:creationId xmlns:a16="http://schemas.microsoft.com/office/drawing/2014/main" id="{616835E6-1C40-9987-9C3A-C3E7FA842C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68402" y="1059080"/>
            <a:ext cx="2154898" cy="5700933"/>
          </a:xfrm>
          <a:prstGeom prst="rect">
            <a:avLst/>
          </a:prstGeom>
          <a:ln w="3175">
            <a:solidFill>
              <a:schemeClr val="tx1"/>
            </a:solidFill>
          </a:ln>
        </p:spPr>
      </p:pic>
      <p:sp>
        <p:nvSpPr>
          <p:cNvPr id="3" name="Bouton d'action : Retour 2">
            <a:hlinkClick r:id="rId6" action="ppaction://hlinksldjump" highlightClick="1"/>
            <a:extLst>
              <a:ext uri="{FF2B5EF4-FFF2-40B4-BE49-F238E27FC236}">
                <a16:creationId xmlns:a16="http://schemas.microsoft.com/office/drawing/2014/main" id="{E337C563-23B0-59A5-BE52-D50CDEE47D38}"/>
              </a:ext>
            </a:extLst>
          </p:cNvPr>
          <p:cNvSpPr/>
          <p:nvPr/>
        </p:nvSpPr>
        <p:spPr>
          <a:xfrm rot="16200000">
            <a:off x="8519513" y="1031864"/>
            <a:ext cx="281585" cy="525352"/>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6" name="ZoneTexte 5">
            <a:extLst>
              <a:ext uri="{FF2B5EF4-FFF2-40B4-BE49-F238E27FC236}">
                <a16:creationId xmlns:a16="http://schemas.microsoft.com/office/drawing/2014/main" id="{9CCEFC72-9BAA-44B2-B364-570E31DB883E}"/>
              </a:ext>
            </a:extLst>
          </p:cNvPr>
          <p:cNvSpPr txBox="1"/>
          <p:nvPr/>
        </p:nvSpPr>
        <p:spPr>
          <a:xfrm>
            <a:off x="8397626" y="1435332"/>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sp>
        <p:nvSpPr>
          <p:cNvPr id="7" name="Espace réservé du texte 4">
            <a:extLst>
              <a:ext uri="{FF2B5EF4-FFF2-40B4-BE49-F238E27FC236}">
                <a16:creationId xmlns:a16="http://schemas.microsoft.com/office/drawing/2014/main" id="{84BD9578-8F14-FC9C-5815-6B6354ED527A}"/>
              </a:ext>
            </a:extLst>
          </p:cNvPr>
          <p:cNvSpPr>
            <a:spLocks noGrp="1"/>
          </p:cNvSpPr>
          <p:nvPr>
            <p:ph type="body" sz="quarter" idx="13"/>
          </p:nvPr>
        </p:nvSpPr>
        <p:spPr>
          <a:xfrm>
            <a:off x="5862617" y="-8252"/>
            <a:ext cx="2411413" cy="290512"/>
          </a:xfrm>
          <a:solidFill>
            <a:schemeClr val="bg1"/>
          </a:solidFill>
        </p:spPr>
        <p:txBody>
          <a:bodyPr/>
          <a:lstStyle/>
          <a:p>
            <a:r>
              <a:rPr lang="fr-FR"/>
              <a:t>Bureau syndical du 14 février 2024</a:t>
            </a:r>
          </a:p>
        </p:txBody>
      </p:sp>
    </p:spTree>
    <p:extLst>
      <p:ext uri="{BB962C8B-B14F-4D97-AF65-F5344CB8AC3E}">
        <p14:creationId xmlns:p14="http://schemas.microsoft.com/office/powerpoint/2010/main" val="162609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9DB3EB-CFEE-EEA9-1A09-131220AA1153}"/>
              </a:ext>
            </a:extLst>
          </p:cNvPr>
          <p:cNvSpPr>
            <a:spLocks noGrp="1"/>
          </p:cNvSpPr>
          <p:nvPr>
            <p:ph type="body" sz="quarter" idx="11"/>
          </p:nvPr>
        </p:nvSpPr>
        <p:spPr>
          <a:xfrm>
            <a:off x="147601" y="260648"/>
            <a:ext cx="607976" cy="461615"/>
          </a:xfrm>
        </p:spPr>
        <p:txBody>
          <a:bodyPr/>
          <a:lstStyle/>
          <a:p>
            <a:r>
              <a:rPr lang="fr-FR"/>
              <a:t>1</a:t>
            </a:r>
          </a:p>
        </p:txBody>
      </p:sp>
      <p:sp>
        <p:nvSpPr>
          <p:cNvPr id="3" name="Titre 2">
            <a:extLst>
              <a:ext uri="{FF2B5EF4-FFF2-40B4-BE49-F238E27FC236}">
                <a16:creationId xmlns:a16="http://schemas.microsoft.com/office/drawing/2014/main" id="{4536B342-3820-C216-2B12-9724840BDEBE}"/>
              </a:ext>
            </a:extLst>
          </p:cNvPr>
          <p:cNvSpPr>
            <a:spLocks noGrp="1"/>
          </p:cNvSpPr>
          <p:nvPr>
            <p:ph type="title"/>
          </p:nvPr>
        </p:nvSpPr>
        <p:spPr>
          <a:xfrm>
            <a:off x="755576" y="188640"/>
            <a:ext cx="7662088" cy="461615"/>
          </a:xfrm>
        </p:spPr>
        <p:txBody>
          <a:bodyPr/>
          <a:lstStyle/>
          <a:p>
            <a:r>
              <a:rPr lang="fr-FR" sz="1100" b="0"/>
              <a:t>Air-énergie-climat</a:t>
            </a:r>
            <a:br>
              <a:rPr lang="fr-FR" sz="1100" b="0"/>
            </a:br>
            <a:r>
              <a:rPr lang="fr-FR"/>
              <a:t>Evolutions de contexte normatif</a:t>
            </a:r>
          </a:p>
        </p:txBody>
      </p:sp>
      <p:sp>
        <p:nvSpPr>
          <p:cNvPr id="4" name="Espace réservé du texte 3">
            <a:extLst>
              <a:ext uri="{FF2B5EF4-FFF2-40B4-BE49-F238E27FC236}">
                <a16:creationId xmlns:a16="http://schemas.microsoft.com/office/drawing/2014/main" id="{F1D18C72-E80C-285D-C683-9E3B65C4F0D0}"/>
              </a:ext>
            </a:extLst>
          </p:cNvPr>
          <p:cNvSpPr>
            <a:spLocks noGrp="1"/>
          </p:cNvSpPr>
          <p:nvPr>
            <p:ph type="body" sz="quarter" idx="14"/>
          </p:nvPr>
        </p:nvSpPr>
        <p:spPr/>
        <p:txBody>
          <a:bodyPr/>
          <a:lstStyle/>
          <a:p>
            <a:r>
              <a:rPr lang="fr-FR"/>
              <a:t>Bilan de la mise en œuvre du SCoT de la grande région de Grenoble 2013-2024</a:t>
            </a:r>
          </a:p>
        </p:txBody>
      </p:sp>
      <p:sp>
        <p:nvSpPr>
          <p:cNvPr id="16" name="ZoneTexte 15">
            <a:extLst>
              <a:ext uri="{FF2B5EF4-FFF2-40B4-BE49-F238E27FC236}">
                <a16:creationId xmlns:a16="http://schemas.microsoft.com/office/drawing/2014/main" id="{F056DD2B-9615-D2BF-C15D-AF6B9454A635}"/>
              </a:ext>
            </a:extLst>
          </p:cNvPr>
          <p:cNvSpPr txBox="1"/>
          <p:nvPr/>
        </p:nvSpPr>
        <p:spPr>
          <a:xfrm>
            <a:off x="793676" y="914400"/>
            <a:ext cx="7883599" cy="276999"/>
          </a:xfrm>
          <a:prstGeom prst="rect">
            <a:avLst/>
          </a:prstGeom>
          <a:noFill/>
        </p:spPr>
        <p:txBody>
          <a:bodyPr wrap="square" rtlCol="0">
            <a:spAutoFit/>
          </a:bodyPr>
          <a:lstStyle/>
          <a:p>
            <a:pPr marL="85725" marR="0" lvl="0" indent="0" algn="ctr" defTabSz="914400" rtl="0" eaLnBrk="0" fontAlgn="base" latinLnBrk="0" hangingPunct="0">
              <a:lnSpc>
                <a:spcPct val="100000"/>
              </a:lnSpc>
              <a:spcBef>
                <a:spcPts val="0"/>
              </a:spcBef>
              <a:spcAft>
                <a:spcPct val="0"/>
              </a:spcAft>
              <a:buClrTx/>
              <a:buSzTx/>
              <a:buFontTx/>
              <a:buNone/>
              <a:tabLst/>
              <a:defRPr/>
            </a:pPr>
            <a:r>
              <a:rPr kumimoji="0" lang="fr-FR" sz="1200" b="1" i="0"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Transitions énergétiques : un cadre en forte évolution par rapport à l’approbation du SCoT</a:t>
            </a:r>
          </a:p>
        </p:txBody>
      </p:sp>
      <p:pic>
        <p:nvPicPr>
          <p:cNvPr id="26" name="Image 25">
            <a:extLst>
              <a:ext uri="{FF2B5EF4-FFF2-40B4-BE49-F238E27FC236}">
                <a16:creationId xmlns:a16="http://schemas.microsoft.com/office/drawing/2014/main" id="{27E729E9-FB87-8F26-E72F-2E40CBBFBE08}"/>
              </a:ext>
            </a:extLst>
          </p:cNvPr>
          <p:cNvPicPr>
            <a:picLocks noChangeAspect="1"/>
          </p:cNvPicPr>
          <p:nvPr/>
        </p:nvPicPr>
        <p:blipFill>
          <a:blip r:embed="rId2"/>
          <a:stretch>
            <a:fillRect/>
          </a:stretch>
        </p:blipFill>
        <p:spPr>
          <a:xfrm>
            <a:off x="874799" y="1423690"/>
            <a:ext cx="7802475" cy="4798773"/>
          </a:xfrm>
          <a:prstGeom prst="rect">
            <a:avLst/>
          </a:prstGeom>
        </p:spPr>
      </p:pic>
    </p:spTree>
    <p:extLst>
      <p:ext uri="{BB962C8B-B14F-4D97-AF65-F5344CB8AC3E}">
        <p14:creationId xmlns:p14="http://schemas.microsoft.com/office/powerpoint/2010/main" val="288410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9DB3EB-CFEE-EEA9-1A09-131220AA1153}"/>
              </a:ext>
            </a:extLst>
          </p:cNvPr>
          <p:cNvSpPr>
            <a:spLocks noGrp="1"/>
          </p:cNvSpPr>
          <p:nvPr>
            <p:ph type="body" sz="quarter" idx="11"/>
          </p:nvPr>
        </p:nvSpPr>
        <p:spPr>
          <a:xfrm>
            <a:off x="147601" y="260648"/>
            <a:ext cx="607976" cy="461615"/>
          </a:xfrm>
        </p:spPr>
        <p:txBody>
          <a:bodyPr/>
          <a:lstStyle/>
          <a:p>
            <a:r>
              <a:rPr lang="fr-FR"/>
              <a:t>1</a:t>
            </a:r>
          </a:p>
        </p:txBody>
      </p:sp>
      <p:sp>
        <p:nvSpPr>
          <p:cNvPr id="3" name="Titre 2">
            <a:extLst>
              <a:ext uri="{FF2B5EF4-FFF2-40B4-BE49-F238E27FC236}">
                <a16:creationId xmlns:a16="http://schemas.microsoft.com/office/drawing/2014/main" id="{4536B342-3820-C216-2B12-9724840BDEBE}"/>
              </a:ext>
            </a:extLst>
          </p:cNvPr>
          <p:cNvSpPr>
            <a:spLocks noGrp="1"/>
          </p:cNvSpPr>
          <p:nvPr>
            <p:ph type="title"/>
          </p:nvPr>
        </p:nvSpPr>
        <p:spPr>
          <a:xfrm>
            <a:off x="755576" y="188640"/>
            <a:ext cx="7662088" cy="461615"/>
          </a:xfrm>
        </p:spPr>
        <p:txBody>
          <a:bodyPr/>
          <a:lstStyle/>
          <a:p>
            <a:r>
              <a:rPr lang="fr-FR" sz="1100" b="0"/>
              <a:t>Air-énergie-climat</a:t>
            </a:r>
            <a:br>
              <a:rPr lang="fr-FR" b="0"/>
            </a:br>
            <a:r>
              <a:rPr lang="fr-FR" b="0"/>
              <a:t>Evolutions de contexte normatif</a:t>
            </a:r>
          </a:p>
        </p:txBody>
      </p:sp>
      <p:sp>
        <p:nvSpPr>
          <p:cNvPr id="4" name="Espace réservé du texte 3">
            <a:extLst>
              <a:ext uri="{FF2B5EF4-FFF2-40B4-BE49-F238E27FC236}">
                <a16:creationId xmlns:a16="http://schemas.microsoft.com/office/drawing/2014/main" id="{F1D18C72-E80C-285D-C683-9E3B65C4F0D0}"/>
              </a:ext>
            </a:extLst>
          </p:cNvPr>
          <p:cNvSpPr>
            <a:spLocks noGrp="1"/>
          </p:cNvSpPr>
          <p:nvPr>
            <p:ph type="body" sz="quarter" idx="14"/>
          </p:nvPr>
        </p:nvSpPr>
        <p:spPr/>
        <p:txBody>
          <a:bodyPr/>
          <a:lstStyle/>
          <a:p>
            <a:r>
              <a:rPr lang="fr-FR"/>
              <a:t>Bilan de la mise en œuvre du SCoT de la grande région de Grenoble 2013-2024</a:t>
            </a:r>
          </a:p>
        </p:txBody>
      </p:sp>
      <p:sp>
        <p:nvSpPr>
          <p:cNvPr id="16" name="ZoneTexte 15">
            <a:extLst>
              <a:ext uri="{FF2B5EF4-FFF2-40B4-BE49-F238E27FC236}">
                <a16:creationId xmlns:a16="http://schemas.microsoft.com/office/drawing/2014/main" id="{F056DD2B-9615-D2BF-C15D-AF6B9454A635}"/>
              </a:ext>
            </a:extLst>
          </p:cNvPr>
          <p:cNvSpPr txBox="1"/>
          <p:nvPr/>
        </p:nvSpPr>
        <p:spPr>
          <a:xfrm>
            <a:off x="793676" y="914400"/>
            <a:ext cx="7883599" cy="276999"/>
          </a:xfrm>
          <a:prstGeom prst="rect">
            <a:avLst/>
          </a:prstGeom>
          <a:noFill/>
        </p:spPr>
        <p:txBody>
          <a:bodyPr wrap="square" rtlCol="0">
            <a:spAutoFit/>
          </a:bodyPr>
          <a:lstStyle/>
          <a:p>
            <a:pPr marL="85725" marR="0" lvl="0" indent="0" algn="ctr" defTabSz="914400" rtl="0" eaLnBrk="0" fontAlgn="base" latinLnBrk="0" hangingPunct="0">
              <a:lnSpc>
                <a:spcPct val="100000"/>
              </a:lnSpc>
              <a:spcBef>
                <a:spcPts val="0"/>
              </a:spcBef>
              <a:spcAft>
                <a:spcPct val="0"/>
              </a:spcAft>
              <a:buClrTx/>
              <a:buSzTx/>
              <a:buFontTx/>
              <a:buNone/>
              <a:tabLst/>
              <a:defRPr/>
            </a:pPr>
            <a:r>
              <a:rPr kumimoji="0" lang="fr-FR" sz="1200" b="1" i="0"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Transitions énergétiques : un cadre en forte évolution par rapport à l’approbation du SCoT</a:t>
            </a:r>
          </a:p>
        </p:txBody>
      </p:sp>
      <p:pic>
        <p:nvPicPr>
          <p:cNvPr id="8" name="Image 7">
            <a:extLst>
              <a:ext uri="{FF2B5EF4-FFF2-40B4-BE49-F238E27FC236}">
                <a16:creationId xmlns:a16="http://schemas.microsoft.com/office/drawing/2014/main" id="{6F9C1FE8-0B7D-EFF7-99DB-FC0FDA40111B}"/>
              </a:ext>
            </a:extLst>
          </p:cNvPr>
          <p:cNvPicPr>
            <a:picLocks noChangeAspect="1"/>
          </p:cNvPicPr>
          <p:nvPr/>
        </p:nvPicPr>
        <p:blipFill>
          <a:blip r:embed="rId2"/>
          <a:stretch>
            <a:fillRect/>
          </a:stretch>
        </p:blipFill>
        <p:spPr>
          <a:xfrm>
            <a:off x="941475" y="2451720"/>
            <a:ext cx="2916150" cy="1015372"/>
          </a:xfrm>
          <a:prstGeom prst="rect">
            <a:avLst/>
          </a:prstGeom>
        </p:spPr>
      </p:pic>
      <p:pic>
        <p:nvPicPr>
          <p:cNvPr id="10" name="Image 9">
            <a:extLst>
              <a:ext uri="{FF2B5EF4-FFF2-40B4-BE49-F238E27FC236}">
                <a16:creationId xmlns:a16="http://schemas.microsoft.com/office/drawing/2014/main" id="{09D9062C-04F5-100C-6D4C-D14D20EC5885}"/>
              </a:ext>
            </a:extLst>
          </p:cNvPr>
          <p:cNvPicPr>
            <a:picLocks noChangeAspect="1"/>
          </p:cNvPicPr>
          <p:nvPr/>
        </p:nvPicPr>
        <p:blipFill>
          <a:blip r:embed="rId3"/>
          <a:stretch>
            <a:fillRect/>
          </a:stretch>
        </p:blipFill>
        <p:spPr>
          <a:xfrm>
            <a:off x="941475" y="3619235"/>
            <a:ext cx="1407374" cy="1082595"/>
          </a:xfrm>
          <a:prstGeom prst="rect">
            <a:avLst/>
          </a:prstGeom>
        </p:spPr>
      </p:pic>
      <p:pic>
        <p:nvPicPr>
          <p:cNvPr id="12" name="Image 11">
            <a:extLst>
              <a:ext uri="{FF2B5EF4-FFF2-40B4-BE49-F238E27FC236}">
                <a16:creationId xmlns:a16="http://schemas.microsoft.com/office/drawing/2014/main" id="{57D02EE7-CBC2-8086-ECAF-DF03A5AD28E5}"/>
              </a:ext>
            </a:extLst>
          </p:cNvPr>
          <p:cNvPicPr>
            <a:picLocks noChangeAspect="1"/>
          </p:cNvPicPr>
          <p:nvPr/>
        </p:nvPicPr>
        <p:blipFill>
          <a:blip r:embed="rId4"/>
          <a:stretch>
            <a:fillRect/>
          </a:stretch>
        </p:blipFill>
        <p:spPr>
          <a:xfrm>
            <a:off x="2388198" y="3667191"/>
            <a:ext cx="1519363" cy="964675"/>
          </a:xfrm>
          <a:prstGeom prst="rect">
            <a:avLst/>
          </a:prstGeom>
        </p:spPr>
      </p:pic>
      <p:pic>
        <p:nvPicPr>
          <p:cNvPr id="14" name="Image 13">
            <a:extLst>
              <a:ext uri="{FF2B5EF4-FFF2-40B4-BE49-F238E27FC236}">
                <a16:creationId xmlns:a16="http://schemas.microsoft.com/office/drawing/2014/main" id="{C3D07DB2-420F-7B60-B4A6-5892956F8516}"/>
              </a:ext>
            </a:extLst>
          </p:cNvPr>
          <p:cNvPicPr>
            <a:picLocks noChangeAspect="1"/>
          </p:cNvPicPr>
          <p:nvPr/>
        </p:nvPicPr>
        <p:blipFill>
          <a:blip r:embed="rId5"/>
          <a:stretch>
            <a:fillRect/>
          </a:stretch>
        </p:blipFill>
        <p:spPr>
          <a:xfrm>
            <a:off x="991411" y="4832293"/>
            <a:ext cx="2916150" cy="966543"/>
          </a:xfrm>
          <a:prstGeom prst="rect">
            <a:avLst/>
          </a:prstGeom>
        </p:spPr>
      </p:pic>
      <p:sp>
        <p:nvSpPr>
          <p:cNvPr id="15" name="Rectangle : coins arrondis 14">
            <a:extLst>
              <a:ext uri="{FF2B5EF4-FFF2-40B4-BE49-F238E27FC236}">
                <a16:creationId xmlns:a16="http://schemas.microsoft.com/office/drawing/2014/main" id="{A5DF40A7-7144-9717-70B9-9436B41C6683}"/>
              </a:ext>
            </a:extLst>
          </p:cNvPr>
          <p:cNvSpPr/>
          <p:nvPr/>
        </p:nvSpPr>
        <p:spPr>
          <a:xfrm>
            <a:off x="755576" y="2413620"/>
            <a:ext cx="3244924" cy="3536186"/>
          </a:xfrm>
          <a:prstGeom prst="roundRect">
            <a:avLst>
              <a:gd name="adj" fmla="val 9658"/>
            </a:avLst>
          </a:prstGeom>
          <a:noFill/>
          <a:ln w="6350">
            <a:solidFill>
              <a:srgbClr val="A3BC1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18" name="ZoneTexte 17">
            <a:extLst>
              <a:ext uri="{FF2B5EF4-FFF2-40B4-BE49-F238E27FC236}">
                <a16:creationId xmlns:a16="http://schemas.microsoft.com/office/drawing/2014/main" id="{C28B6393-DF98-48D1-ACA6-1201DB702B10}"/>
              </a:ext>
            </a:extLst>
          </p:cNvPr>
          <p:cNvSpPr txBox="1"/>
          <p:nvPr/>
        </p:nvSpPr>
        <p:spPr>
          <a:xfrm>
            <a:off x="4847007" y="1740391"/>
            <a:ext cx="35052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srgbClr val="DBCB1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Les 4 leviers de la </a:t>
            </a:r>
            <a:r>
              <a:rPr kumimoji="0" lang="fr-FR" sz="1200" b="1" i="0" u="none" strike="noStrike" kern="1200" cap="none" spc="0" normalizeH="0" baseline="0" noProof="0">
                <a:ln>
                  <a:noFill/>
                </a:ln>
                <a:solidFill>
                  <a:srgbClr val="DBCB1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stratégie nationale bas carbone</a:t>
            </a:r>
            <a:r>
              <a:rPr kumimoji="0" lang="fr-FR" sz="1200" b="0" i="0" u="none" strike="noStrike" kern="1200" cap="none" spc="0" normalizeH="0" baseline="0" noProof="0">
                <a:ln>
                  <a:noFill/>
                </a:ln>
                <a:solidFill>
                  <a:srgbClr val="DBCB1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 (SNBC) – avril 2020</a:t>
            </a:r>
          </a:p>
        </p:txBody>
      </p:sp>
      <p:sp>
        <p:nvSpPr>
          <p:cNvPr id="23" name="ZoneTexte 22">
            <a:extLst>
              <a:ext uri="{FF2B5EF4-FFF2-40B4-BE49-F238E27FC236}">
                <a16:creationId xmlns:a16="http://schemas.microsoft.com/office/drawing/2014/main" id="{DE01336D-9678-1339-C639-5B884BD82F98}"/>
              </a:ext>
            </a:extLst>
          </p:cNvPr>
          <p:cNvSpPr txBox="1"/>
          <p:nvPr/>
        </p:nvSpPr>
        <p:spPr>
          <a:xfrm>
            <a:off x="4733039" y="3333750"/>
            <a:ext cx="3771236" cy="2508379"/>
          </a:xfrm>
          <a:prstGeom prst="rect">
            <a:avLst/>
          </a:prstGeom>
          <a:noFill/>
        </p:spPr>
        <p:txBody>
          <a:bodyPr wrap="square" rtlCol="0">
            <a:spAutoFit/>
          </a:bodyPr>
          <a:lstStyle/>
          <a:p>
            <a:pPr marL="266700" marR="0" lvl="0" indent="-266700" algn="l" defTabSz="914400" rtl="0" eaLnBrk="0" fontAlgn="base" latinLnBrk="0" hangingPunct="0">
              <a:lnSpc>
                <a:spcPct val="100000"/>
              </a:lnSpc>
              <a:spcBef>
                <a:spcPct val="0"/>
              </a:spcBef>
              <a:spcAft>
                <a:spcPct val="0"/>
              </a:spcAft>
              <a:buClr>
                <a:srgbClr val="DBCB1F">
                  <a:lumMod val="75000"/>
                </a:srgbClr>
              </a:buClr>
              <a:buSzTx/>
              <a:buFont typeface="Wingdings" panose="05000000000000000000" pitchFamily="2" charset="2"/>
              <a:buChar char="q"/>
              <a:tabLst/>
              <a:defRPr/>
            </a:pPr>
            <a:r>
              <a:rPr kumimoji="0" lang="fr-FR" sz="1200" b="1" i="1" u="none" strike="noStrike" kern="1200" cap="none" spc="0" normalizeH="0" baseline="0" noProof="0">
                <a:ln>
                  <a:noFill/>
                </a:ln>
                <a:solidFill>
                  <a:srgbClr val="DBCB1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Une énergie décarbonée à l’horizon 2050 </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diversification du mix énergétique</a:t>
            </a:r>
          </a:p>
          <a:p>
            <a:pPr marL="266700" marR="0" lvl="0" indent="-266700" algn="l" defTabSz="914400" rtl="0" eaLnBrk="0" fontAlgn="base" latinLnBrk="0" hangingPunct="0">
              <a:lnSpc>
                <a:spcPct val="100000"/>
              </a:lnSpc>
              <a:spcBef>
                <a:spcPts val="1000"/>
              </a:spcBef>
              <a:spcAft>
                <a:spcPct val="0"/>
              </a:spcAft>
              <a:buClr>
                <a:srgbClr val="DBCB1F">
                  <a:lumMod val="75000"/>
                </a:srgbClr>
              </a:buClr>
              <a:buSzTx/>
              <a:buFont typeface="Wingdings" panose="05000000000000000000" pitchFamily="2" charset="2"/>
              <a:buChar char="q"/>
              <a:tabLst/>
              <a:defRPr/>
            </a:pPr>
            <a:r>
              <a:rPr kumimoji="0" lang="fr-FR" sz="1200" b="1" i="1" u="none" strike="noStrike" kern="1200" cap="none" spc="0" normalizeH="0" baseline="0" noProof="0">
                <a:ln>
                  <a:noFill/>
                </a:ln>
                <a:solidFill>
                  <a:srgbClr val="DBCB1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Réduire de moitié les consommations d’énergie </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efficacité énergétique des équipements, sobriété des modes de vie</a:t>
            </a:r>
          </a:p>
          <a:p>
            <a:pPr marL="266700" marR="0" lvl="0" indent="-266700" algn="l" defTabSz="914400" rtl="0" eaLnBrk="0" fontAlgn="base" latinLnBrk="0" hangingPunct="0">
              <a:lnSpc>
                <a:spcPct val="100000"/>
              </a:lnSpc>
              <a:spcBef>
                <a:spcPts val="1000"/>
              </a:spcBef>
              <a:spcAft>
                <a:spcPct val="0"/>
              </a:spcAft>
              <a:buClr>
                <a:srgbClr val="DBCB1F">
                  <a:lumMod val="75000"/>
                </a:srgbClr>
              </a:buClr>
              <a:buSzTx/>
              <a:buFont typeface="Wingdings" panose="05000000000000000000" pitchFamily="2" charset="2"/>
              <a:buChar char="q"/>
              <a:tabLst/>
              <a:defRPr/>
            </a:pPr>
            <a:r>
              <a:rPr kumimoji="0" lang="fr-FR" sz="1200" b="1" i="1" u="none" strike="noStrike" kern="1200" cap="none" spc="0" normalizeH="0" baseline="0" noProof="0">
                <a:ln>
                  <a:noFill/>
                </a:ln>
                <a:solidFill>
                  <a:srgbClr val="DBCB1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Réduire fortement les émissions non énergétiques </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du secteur agricole, des procédés industriels</a:t>
            </a:r>
          </a:p>
          <a:p>
            <a:pPr marL="266700" marR="0" lvl="0" indent="-266700" algn="l" defTabSz="914400" rtl="0" eaLnBrk="0" fontAlgn="base" latinLnBrk="0" hangingPunct="0">
              <a:lnSpc>
                <a:spcPct val="100000"/>
              </a:lnSpc>
              <a:spcBef>
                <a:spcPts val="1000"/>
              </a:spcBef>
              <a:spcAft>
                <a:spcPct val="0"/>
              </a:spcAft>
              <a:buClr>
                <a:srgbClr val="DBCB1F">
                  <a:lumMod val="75000"/>
                </a:srgbClr>
              </a:buClr>
              <a:buSzTx/>
              <a:buFont typeface="Wingdings" panose="05000000000000000000" pitchFamily="2" charset="2"/>
              <a:buChar char="q"/>
              <a:tabLst/>
              <a:defRPr/>
            </a:pPr>
            <a:r>
              <a:rPr kumimoji="0" lang="fr-FR" sz="1200" b="1" i="1" u="none" strike="noStrike" kern="1200" cap="none" spc="0" normalizeH="0" baseline="0" noProof="0">
                <a:ln>
                  <a:noFill/>
                </a:ln>
                <a:solidFill>
                  <a:srgbClr val="DBCB1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Augmenter et sécuriser les puits de carbone </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sols, forêts, matériaux biosourcés, technologie de capture et stockage du carbone</a:t>
            </a:r>
          </a:p>
        </p:txBody>
      </p:sp>
      <p:sp>
        <p:nvSpPr>
          <p:cNvPr id="24" name="Rectangle : coins arrondis 23">
            <a:extLst>
              <a:ext uri="{FF2B5EF4-FFF2-40B4-BE49-F238E27FC236}">
                <a16:creationId xmlns:a16="http://schemas.microsoft.com/office/drawing/2014/main" id="{C949F5E3-CED0-08BF-FB1A-A5C86BB0422C}"/>
              </a:ext>
            </a:extLst>
          </p:cNvPr>
          <p:cNvSpPr/>
          <p:nvPr/>
        </p:nvSpPr>
        <p:spPr>
          <a:xfrm>
            <a:off x="4586619" y="2952750"/>
            <a:ext cx="4090655" cy="2975874"/>
          </a:xfrm>
          <a:prstGeom prst="roundRect">
            <a:avLst>
              <a:gd name="adj" fmla="val 9658"/>
            </a:avLst>
          </a:prstGeom>
          <a:no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pic>
        <p:nvPicPr>
          <p:cNvPr id="22" name="Image 21">
            <a:extLst>
              <a:ext uri="{FF2B5EF4-FFF2-40B4-BE49-F238E27FC236}">
                <a16:creationId xmlns:a16="http://schemas.microsoft.com/office/drawing/2014/main" id="{5322552A-11C4-7ACC-4A5B-8DECE37FF5E5}"/>
              </a:ext>
            </a:extLst>
          </p:cNvPr>
          <p:cNvPicPr>
            <a:picLocks noChangeAspect="1"/>
          </p:cNvPicPr>
          <p:nvPr/>
        </p:nvPicPr>
        <p:blipFill>
          <a:blip r:embed="rId6"/>
          <a:stretch>
            <a:fillRect/>
          </a:stretch>
        </p:blipFill>
        <p:spPr>
          <a:xfrm>
            <a:off x="5822238" y="2244685"/>
            <a:ext cx="1619416" cy="1075293"/>
          </a:xfrm>
          <a:prstGeom prst="rect">
            <a:avLst/>
          </a:prstGeom>
        </p:spPr>
      </p:pic>
      <p:sp>
        <p:nvSpPr>
          <p:cNvPr id="27" name="Flèche : virage 26">
            <a:extLst>
              <a:ext uri="{FF2B5EF4-FFF2-40B4-BE49-F238E27FC236}">
                <a16:creationId xmlns:a16="http://schemas.microsoft.com/office/drawing/2014/main" id="{F1648431-748F-8611-D05A-A1E946F9C191}"/>
              </a:ext>
            </a:extLst>
          </p:cNvPr>
          <p:cNvSpPr/>
          <p:nvPr/>
        </p:nvSpPr>
        <p:spPr>
          <a:xfrm flipV="1">
            <a:off x="2266951" y="1223986"/>
            <a:ext cx="2513714" cy="948937"/>
          </a:xfrm>
          <a:prstGeom prst="bentArrow">
            <a:avLst/>
          </a:prstGeom>
          <a:noFill/>
          <a:ln w="6350">
            <a:solidFill>
              <a:srgbClr val="A3BC1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17" name="ZoneTexte 16">
            <a:extLst>
              <a:ext uri="{FF2B5EF4-FFF2-40B4-BE49-F238E27FC236}">
                <a16:creationId xmlns:a16="http://schemas.microsoft.com/office/drawing/2014/main" id="{E87134E3-20F1-6546-09DA-DDF3F0975711}"/>
              </a:ext>
            </a:extLst>
          </p:cNvPr>
          <p:cNvSpPr txBox="1"/>
          <p:nvPr/>
        </p:nvSpPr>
        <p:spPr>
          <a:xfrm>
            <a:off x="596249" y="1631781"/>
            <a:ext cx="3505200" cy="646331"/>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srgbClr val="A3BC10"/>
                </a:solidFill>
                <a:effectLst/>
                <a:uLnTx/>
                <a:uFillTx/>
                <a:latin typeface="Open Sans" panose="020B0606030504020204" pitchFamily="34" charset="0"/>
                <a:ea typeface="Open Sans" panose="020B0606030504020204" pitchFamily="34" charset="0"/>
                <a:cs typeface="Open Sans" panose="020B0606030504020204" pitchFamily="34" charset="0"/>
              </a:rPr>
              <a:t>Les principaux objectifs de la </a:t>
            </a:r>
            <a:r>
              <a:rPr kumimoji="0" lang="fr-FR" sz="1200" b="1" i="0" u="none" strike="noStrike" kern="1200" cap="none" spc="0" normalizeH="0" baseline="0" noProof="0">
                <a:ln>
                  <a:noFill/>
                </a:ln>
                <a:solidFill>
                  <a:srgbClr val="A3BC10"/>
                </a:solidFill>
                <a:effectLst/>
                <a:uLnTx/>
                <a:uFillTx/>
                <a:latin typeface="Open Sans" panose="020B0606030504020204" pitchFamily="34" charset="0"/>
                <a:ea typeface="Open Sans" panose="020B0606030504020204" pitchFamily="34" charset="0"/>
                <a:cs typeface="Open Sans" panose="020B0606030504020204" pitchFamily="34" charset="0"/>
              </a:rPr>
              <a:t>loi de transition énergétique pour une croissance verte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srgbClr val="A3BC10"/>
                </a:solidFill>
                <a:effectLst/>
                <a:uLnTx/>
                <a:uFillTx/>
                <a:latin typeface="Open Sans" panose="020B0606030504020204" pitchFamily="34" charset="0"/>
                <a:ea typeface="Open Sans" panose="020B0606030504020204" pitchFamily="34" charset="0"/>
                <a:cs typeface="Open Sans" panose="020B0606030504020204" pitchFamily="34" charset="0"/>
              </a:rPr>
              <a:t>(TEPCV) - août 2015</a:t>
            </a:r>
          </a:p>
        </p:txBody>
      </p:sp>
      <p:sp>
        <p:nvSpPr>
          <p:cNvPr id="28" name="ZoneTexte 27">
            <a:extLst>
              <a:ext uri="{FF2B5EF4-FFF2-40B4-BE49-F238E27FC236}">
                <a16:creationId xmlns:a16="http://schemas.microsoft.com/office/drawing/2014/main" id="{2F5F7B3C-087E-7A4A-D61C-A95E082945E9}"/>
              </a:ext>
            </a:extLst>
          </p:cNvPr>
          <p:cNvSpPr txBox="1"/>
          <p:nvPr/>
        </p:nvSpPr>
        <p:spPr>
          <a:xfrm>
            <a:off x="7441654" y="2675751"/>
            <a:ext cx="1082348" cy="276999"/>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sz="1200" b="0" i="1" u="none" strike="noStrike" kern="1200" cap="none" spc="0" normalizeH="0" baseline="0" noProof="0">
                <a:ln>
                  <a:noFill/>
                </a:ln>
                <a:solidFill>
                  <a:srgbClr val="DBCB1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horizon 2032</a:t>
            </a:r>
          </a:p>
        </p:txBody>
      </p:sp>
    </p:spTree>
    <p:extLst>
      <p:ext uri="{BB962C8B-B14F-4D97-AF65-F5344CB8AC3E}">
        <p14:creationId xmlns:p14="http://schemas.microsoft.com/office/powerpoint/2010/main" val="2532225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9DB3EB-CFEE-EEA9-1A09-131220AA1153}"/>
              </a:ext>
            </a:extLst>
          </p:cNvPr>
          <p:cNvSpPr>
            <a:spLocks noGrp="1"/>
          </p:cNvSpPr>
          <p:nvPr>
            <p:ph type="body" sz="quarter" idx="11"/>
          </p:nvPr>
        </p:nvSpPr>
        <p:spPr>
          <a:xfrm>
            <a:off x="147601" y="260648"/>
            <a:ext cx="607976" cy="461615"/>
          </a:xfrm>
        </p:spPr>
        <p:txBody>
          <a:bodyPr/>
          <a:lstStyle/>
          <a:p>
            <a:r>
              <a:rPr lang="fr-FR"/>
              <a:t>2</a:t>
            </a:r>
          </a:p>
        </p:txBody>
      </p:sp>
      <p:sp>
        <p:nvSpPr>
          <p:cNvPr id="3" name="Titre 2">
            <a:extLst>
              <a:ext uri="{FF2B5EF4-FFF2-40B4-BE49-F238E27FC236}">
                <a16:creationId xmlns:a16="http://schemas.microsoft.com/office/drawing/2014/main" id="{4536B342-3820-C216-2B12-9724840BDEBE}"/>
              </a:ext>
            </a:extLst>
          </p:cNvPr>
          <p:cNvSpPr>
            <a:spLocks noGrp="1"/>
          </p:cNvSpPr>
          <p:nvPr>
            <p:ph type="title"/>
          </p:nvPr>
        </p:nvSpPr>
        <p:spPr>
          <a:xfrm>
            <a:off x="755576" y="188640"/>
            <a:ext cx="7662088" cy="461615"/>
          </a:xfrm>
        </p:spPr>
        <p:txBody>
          <a:bodyPr/>
          <a:lstStyle/>
          <a:p>
            <a:r>
              <a:rPr lang="fr-FR" sz="1100" b="0"/>
              <a:t>Air-énergie-climat – cadre de vie</a:t>
            </a:r>
            <a:br>
              <a:rPr lang="fr-FR" b="0"/>
            </a:br>
            <a:r>
              <a:rPr lang="fr-FR"/>
              <a:t>Eléments saillants du bilan de 2018</a:t>
            </a:r>
          </a:p>
        </p:txBody>
      </p:sp>
      <p:sp>
        <p:nvSpPr>
          <p:cNvPr id="4" name="Espace réservé du texte 3">
            <a:extLst>
              <a:ext uri="{FF2B5EF4-FFF2-40B4-BE49-F238E27FC236}">
                <a16:creationId xmlns:a16="http://schemas.microsoft.com/office/drawing/2014/main" id="{F1D18C72-E80C-285D-C683-9E3B65C4F0D0}"/>
              </a:ext>
            </a:extLst>
          </p:cNvPr>
          <p:cNvSpPr>
            <a:spLocks noGrp="1"/>
          </p:cNvSpPr>
          <p:nvPr>
            <p:ph type="body" sz="quarter" idx="14"/>
          </p:nvPr>
        </p:nvSpPr>
        <p:spPr/>
        <p:txBody>
          <a:bodyPr/>
          <a:lstStyle/>
          <a:p>
            <a:r>
              <a:rPr lang="fr-FR"/>
              <a:t>Bilan de la mise en œuvre du SCoT de la grande région de Grenoble 2013-2024</a:t>
            </a:r>
          </a:p>
        </p:txBody>
      </p:sp>
      <p:pic>
        <p:nvPicPr>
          <p:cNvPr id="6" name="Image 5">
            <a:hlinkClick r:id="rId2"/>
            <a:extLst>
              <a:ext uri="{FF2B5EF4-FFF2-40B4-BE49-F238E27FC236}">
                <a16:creationId xmlns:a16="http://schemas.microsoft.com/office/drawing/2014/main" id="{2CC18ECC-A90E-9F14-E898-2BEBD2BED4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6484" y="1448204"/>
            <a:ext cx="2199027" cy="2952328"/>
          </a:xfrm>
          <a:prstGeom prst="rect">
            <a:avLst/>
          </a:prstGeom>
          <a:ln>
            <a:solidFill>
              <a:schemeClr val="tx1">
                <a:lumMod val="50000"/>
                <a:lumOff val="50000"/>
              </a:schemeClr>
            </a:solidFill>
          </a:ln>
        </p:spPr>
      </p:pic>
      <p:sp>
        <p:nvSpPr>
          <p:cNvPr id="8" name="Rectangle 7">
            <a:extLst>
              <a:ext uri="{FF2B5EF4-FFF2-40B4-BE49-F238E27FC236}">
                <a16:creationId xmlns:a16="http://schemas.microsoft.com/office/drawing/2014/main" id="{866B23B7-3365-D31C-1FE6-4DF22938E555}"/>
              </a:ext>
            </a:extLst>
          </p:cNvPr>
          <p:cNvSpPr/>
          <p:nvPr/>
        </p:nvSpPr>
        <p:spPr>
          <a:xfrm>
            <a:off x="6546484" y="939314"/>
            <a:ext cx="2199027" cy="50889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EA7D3BB6-8562-6FB3-325E-D50F46D152C2}"/>
              </a:ext>
            </a:extLst>
          </p:cNvPr>
          <p:cNvSpPr/>
          <p:nvPr/>
        </p:nvSpPr>
        <p:spPr>
          <a:xfrm>
            <a:off x="6546483" y="5594981"/>
            <a:ext cx="2199027" cy="688801"/>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C75E9726-6C45-6A11-213B-3ACFC6D36FF5}"/>
              </a:ext>
            </a:extLst>
          </p:cNvPr>
          <p:cNvSpPr/>
          <p:nvPr/>
        </p:nvSpPr>
        <p:spPr>
          <a:xfrm>
            <a:off x="6546484" y="4420369"/>
            <a:ext cx="2199027" cy="158949"/>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Open Sans"/>
              <a:ea typeface="+mn-ea"/>
              <a:cs typeface="+mn-cs"/>
            </a:endParaRPr>
          </a:p>
        </p:txBody>
      </p:sp>
      <p:sp>
        <p:nvSpPr>
          <p:cNvPr id="7" name="ZoneTexte 6">
            <a:extLst>
              <a:ext uri="{FF2B5EF4-FFF2-40B4-BE49-F238E27FC236}">
                <a16:creationId xmlns:a16="http://schemas.microsoft.com/office/drawing/2014/main" id="{BEA2CCDE-B3F7-AA95-02E8-B982AF4B8C19}"/>
              </a:ext>
            </a:extLst>
          </p:cNvPr>
          <p:cNvSpPr txBox="1"/>
          <p:nvPr/>
        </p:nvSpPr>
        <p:spPr>
          <a:xfrm>
            <a:off x="6546484" y="4579318"/>
            <a:ext cx="2199027" cy="1015663"/>
          </a:xfrm>
          <a:prstGeom prst="rect">
            <a:avLst/>
          </a:prstGeom>
          <a:solidFill>
            <a:schemeClr val="bg1"/>
          </a:solidFill>
          <a:ln>
            <a:solidFill>
              <a:schemeClr val="accent1"/>
            </a:solidFill>
          </a:ln>
        </p:spPr>
        <p:txBody>
          <a:bodyPr wrap="square" rtlCol="0">
            <a:sp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fr-FR" sz="1100" b="0"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Consulter le bilan 2018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Les éléments se rapportant à la cinquième question évaluative figurent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pages 59 à 64 du rapport</a:t>
            </a:r>
          </a:p>
        </p:txBody>
      </p:sp>
      <p:sp>
        <p:nvSpPr>
          <p:cNvPr id="11" name="ZoneTexte 10">
            <a:extLst>
              <a:ext uri="{FF2B5EF4-FFF2-40B4-BE49-F238E27FC236}">
                <a16:creationId xmlns:a16="http://schemas.microsoft.com/office/drawing/2014/main" id="{0594DB51-75B6-E582-66B8-57D39A2239DB}"/>
              </a:ext>
            </a:extLst>
          </p:cNvPr>
          <p:cNvSpPr txBox="1"/>
          <p:nvPr/>
        </p:nvSpPr>
        <p:spPr>
          <a:xfrm>
            <a:off x="755576" y="939314"/>
            <a:ext cx="5616624" cy="307777"/>
          </a:xfrm>
          <a:prstGeom prst="rect">
            <a:avLst/>
          </a:prstGeom>
          <a:solidFill>
            <a:schemeClr val="accent1">
              <a:lumMod val="75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Valorisation de l’identité  des territoires</a:t>
            </a:r>
          </a:p>
        </p:txBody>
      </p:sp>
      <p:sp>
        <p:nvSpPr>
          <p:cNvPr id="17" name="ZoneTexte 16">
            <a:extLst>
              <a:ext uri="{FF2B5EF4-FFF2-40B4-BE49-F238E27FC236}">
                <a16:creationId xmlns:a16="http://schemas.microsoft.com/office/drawing/2014/main" id="{BEC4F01D-3A9A-7602-2006-9945C5E09ACE}"/>
              </a:ext>
            </a:extLst>
          </p:cNvPr>
          <p:cNvSpPr txBox="1"/>
          <p:nvPr/>
        </p:nvSpPr>
        <p:spPr>
          <a:xfrm>
            <a:off x="757097" y="4403913"/>
            <a:ext cx="5616624" cy="307777"/>
          </a:xfrm>
          <a:prstGeom prst="rect">
            <a:avLst/>
          </a:prstGeom>
          <a:solidFill>
            <a:schemeClr val="accent1">
              <a:lumMod val="75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Avancées de la transition énergétique</a:t>
            </a:r>
          </a:p>
        </p:txBody>
      </p:sp>
      <p:pic>
        <p:nvPicPr>
          <p:cNvPr id="12" name="Image 11">
            <a:extLst>
              <a:ext uri="{FF2B5EF4-FFF2-40B4-BE49-F238E27FC236}">
                <a16:creationId xmlns:a16="http://schemas.microsoft.com/office/drawing/2014/main" id="{5C95FABF-1020-513A-FE2F-EDD80559B688}"/>
              </a:ext>
            </a:extLst>
          </p:cNvPr>
          <p:cNvPicPr>
            <a:picLocks noChangeAspect="1"/>
          </p:cNvPicPr>
          <p:nvPr/>
        </p:nvPicPr>
        <p:blipFill>
          <a:blip r:embed="rId4"/>
          <a:stretch>
            <a:fillRect/>
          </a:stretch>
        </p:blipFill>
        <p:spPr>
          <a:xfrm>
            <a:off x="5578176" y="861139"/>
            <a:ext cx="602544" cy="965523"/>
          </a:xfrm>
          <a:prstGeom prst="rect">
            <a:avLst/>
          </a:prstGeom>
        </p:spPr>
      </p:pic>
      <p:sp>
        <p:nvSpPr>
          <p:cNvPr id="13" name="ZoneTexte 12">
            <a:extLst>
              <a:ext uri="{FF2B5EF4-FFF2-40B4-BE49-F238E27FC236}">
                <a16:creationId xmlns:a16="http://schemas.microsoft.com/office/drawing/2014/main" id="{B8A037B5-A2EE-8E75-256A-44C36C4B7F5F}"/>
              </a:ext>
            </a:extLst>
          </p:cNvPr>
          <p:cNvSpPr txBox="1"/>
          <p:nvPr/>
        </p:nvSpPr>
        <p:spPr>
          <a:xfrm>
            <a:off x="748210" y="1339596"/>
            <a:ext cx="4728665" cy="646331"/>
          </a:xfrm>
          <a:prstGeom prst="rect">
            <a:avLst/>
          </a:prstGeom>
          <a:noFill/>
        </p:spPr>
        <p:txBody>
          <a:bodyPr wrap="square" rtlCol="0">
            <a:spAutoFit/>
          </a:bodyPr>
          <a:lstStyle/>
          <a:p>
            <a:pPr marL="284400" marR="0" lvl="0" indent="-28440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Plusieurs sites paysagers majeurs et vues ont été étudiés et déclinés dans les territoires, notamment au travers d’inventaires complémentaires. Les documents d’urbanisme</a:t>
            </a:r>
          </a:p>
        </p:txBody>
      </p:sp>
      <p:sp>
        <p:nvSpPr>
          <p:cNvPr id="14" name="ZoneTexte 13">
            <a:extLst>
              <a:ext uri="{FF2B5EF4-FFF2-40B4-BE49-F238E27FC236}">
                <a16:creationId xmlns:a16="http://schemas.microsoft.com/office/drawing/2014/main" id="{A61174D4-0DF2-EA4C-D806-C01790381B41}"/>
              </a:ext>
            </a:extLst>
          </p:cNvPr>
          <p:cNvSpPr txBox="1"/>
          <p:nvPr/>
        </p:nvSpPr>
        <p:spPr>
          <a:xfrm>
            <a:off x="748209" y="1894177"/>
            <a:ext cx="5616625" cy="2354491"/>
          </a:xfrm>
          <a:prstGeom prst="rect">
            <a:avLst/>
          </a:prstGeom>
          <a:noFill/>
        </p:spPr>
        <p:txBody>
          <a:bodyPr wrap="square" rtlCol="0">
            <a:spAutoFit/>
          </a:bodyPr>
          <a:lstStyle/>
          <a:p>
            <a:pPr marL="266700" marR="0" lvl="0" indent="0" algn="just" defTabSz="914400" rtl="0" eaLnBrk="0" fontAlgn="base" latinLnBrk="0" hangingPunct="0">
              <a:lnSpc>
                <a:spcPct val="100000"/>
              </a:lnSpc>
              <a:spcBef>
                <a:spcPts val="0"/>
              </a:spcBef>
              <a:spcAft>
                <a:spcPct val="0"/>
              </a:spcAft>
              <a:buClrTx/>
              <a:buSzTx/>
              <a:buFontTx/>
              <a:buNone/>
              <a:tabLst/>
              <a:defRPr/>
            </a:pPr>
            <a:r>
              <a:rPr kumimoji="0" lang="fr-FR" sz="1200" b="0" i="0" u="none" strike="noStrike" kern="1200" cap="none" spc="0" normalizeH="0" baseline="0" noProof="0" dirty="0">
                <a:ln>
                  <a:noFill/>
                </a:ln>
                <a:solidFill>
                  <a:srgbClr val="3F3E3E"/>
                </a:solidFill>
                <a:effectLst/>
                <a:uLnTx/>
                <a:uFillTx/>
                <a:latin typeface="Open Sans"/>
                <a:ea typeface="ＭＳ Ｐゴシック" pitchFamily="34" charset="-128"/>
                <a:cs typeface="+mn-cs"/>
              </a:rPr>
              <a:t>ont ensuite mis en place des outils permettant la valorisation de ces éléments. La question de l’intégration des constructions dans la pente et dans le paysage fait également partie des enjeux dont se sont facilement emparés les auteurs des PLU.</a:t>
            </a:r>
          </a:p>
          <a:p>
            <a:pPr marL="284400" marR="0" lvl="0" indent="-28440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F3E3E"/>
                </a:solidFill>
                <a:effectLst/>
                <a:uLnTx/>
                <a:uFillTx/>
                <a:latin typeface="Open Sans"/>
                <a:ea typeface="ＭＳ Ｐゴシック" pitchFamily="34" charset="-128"/>
                <a:cs typeface="+mn-cs"/>
              </a:rPr>
              <a:t>Les éléments du patrimoine bâti emblématique ont été de mieux en mieux connus et préservés. Le travail restait à poursuivre sur les territoires qui ne s’étaient pas encore saisi de cet enjeu.</a:t>
            </a:r>
          </a:p>
          <a:p>
            <a:pPr marL="284400" marR="0" lvl="0" indent="-28440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0" i="0" u="none" strike="noStrike" kern="1200" cap="none" spc="-20" normalizeH="0" baseline="0" noProof="0" dirty="0">
                <a:ln>
                  <a:noFill/>
                </a:ln>
                <a:solidFill>
                  <a:srgbClr val="3F3E3E"/>
                </a:solidFill>
                <a:effectLst/>
                <a:uLnTx/>
                <a:uFillTx/>
                <a:latin typeface="Open Sans"/>
                <a:ea typeface="ＭＳ Ｐゴシック" pitchFamily="34" charset="-128"/>
                <a:cs typeface="+mn-cs"/>
              </a:rPr>
              <a:t>Les objectifs liés aux coupures vertes paysagères et à la valorisation des paysages le long des axes routiers n’avaient été que partiellement déclinés.</a:t>
            </a:r>
          </a:p>
          <a:p>
            <a:pPr marL="284400" marR="0" lvl="0" indent="-28440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F3E3E"/>
                </a:solidFill>
                <a:effectLst/>
                <a:uLnTx/>
                <a:uFillTx/>
                <a:latin typeface="Open Sans"/>
                <a:ea typeface="ＭＳ Ｐゴシック" pitchFamily="34" charset="-128"/>
                <a:cs typeface="+mn-cs"/>
              </a:rPr>
              <a:t>L’amélioration de la qualité des fronts urbains et des entrées de villes se révélait plus complexe à traduire dans les documents d’urbanisme.</a:t>
            </a:r>
          </a:p>
        </p:txBody>
      </p:sp>
      <p:pic>
        <p:nvPicPr>
          <p:cNvPr id="16" name="Image 15">
            <a:extLst>
              <a:ext uri="{FF2B5EF4-FFF2-40B4-BE49-F238E27FC236}">
                <a16:creationId xmlns:a16="http://schemas.microsoft.com/office/drawing/2014/main" id="{747A2DDC-6434-76B9-3CEF-38B2615E14A6}"/>
              </a:ext>
            </a:extLst>
          </p:cNvPr>
          <p:cNvPicPr>
            <a:picLocks noChangeAspect="1"/>
          </p:cNvPicPr>
          <p:nvPr/>
        </p:nvPicPr>
        <p:blipFill>
          <a:blip r:embed="rId5"/>
          <a:stretch>
            <a:fillRect/>
          </a:stretch>
        </p:blipFill>
        <p:spPr>
          <a:xfrm>
            <a:off x="5557939" y="4265158"/>
            <a:ext cx="651528" cy="977291"/>
          </a:xfrm>
          <a:prstGeom prst="rect">
            <a:avLst/>
          </a:prstGeom>
        </p:spPr>
      </p:pic>
      <p:sp>
        <p:nvSpPr>
          <p:cNvPr id="21" name="ZoneTexte 20">
            <a:extLst>
              <a:ext uri="{FF2B5EF4-FFF2-40B4-BE49-F238E27FC236}">
                <a16:creationId xmlns:a16="http://schemas.microsoft.com/office/drawing/2014/main" id="{6E63C242-8EA5-01D4-7DD2-C4B3AC79C32C}"/>
              </a:ext>
            </a:extLst>
          </p:cNvPr>
          <p:cNvSpPr txBox="1"/>
          <p:nvPr/>
        </p:nvSpPr>
        <p:spPr>
          <a:xfrm>
            <a:off x="742892" y="4779676"/>
            <a:ext cx="4815047" cy="646331"/>
          </a:xfrm>
          <a:prstGeom prst="rect">
            <a:avLst/>
          </a:prstGeom>
          <a:noFill/>
        </p:spPr>
        <p:txBody>
          <a:bodyPr wrap="square" rtlCol="0">
            <a:spAutoFit/>
          </a:bodyPr>
          <a:lstStyle/>
          <a:p>
            <a:pPr marL="284400" marR="0" lvl="0" indent="-28440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En 2015, les évolutions de consommation énergétique et d’émissions de gaz à effet de serre s’inscrivaient dans les objectifs du plan climat européen de 2008 globalement,</a:t>
            </a:r>
          </a:p>
        </p:txBody>
      </p:sp>
      <p:sp>
        <p:nvSpPr>
          <p:cNvPr id="23" name="ZoneTexte 22">
            <a:extLst>
              <a:ext uri="{FF2B5EF4-FFF2-40B4-BE49-F238E27FC236}">
                <a16:creationId xmlns:a16="http://schemas.microsoft.com/office/drawing/2014/main" id="{D5CBB7C2-BCE8-2389-C2C2-C3A593686E92}"/>
              </a:ext>
            </a:extLst>
          </p:cNvPr>
          <p:cNvSpPr txBox="1"/>
          <p:nvPr/>
        </p:nvSpPr>
        <p:spPr>
          <a:xfrm>
            <a:off x="742892" y="5372715"/>
            <a:ext cx="5616625" cy="984885"/>
          </a:xfrm>
          <a:prstGeom prst="rect">
            <a:avLst/>
          </a:prstGeom>
          <a:noFill/>
        </p:spPr>
        <p:txBody>
          <a:bodyPr wrap="square" rtlCol="0">
            <a:spAutoFit/>
          </a:bodyPr>
          <a:lstStyle/>
          <a:p>
            <a:pPr marL="266700" marR="0" lvl="0" indent="0" algn="just" defTabSz="914400" rtl="0" eaLnBrk="0" fontAlgn="base" latinLnBrk="0" hangingPunct="0">
              <a:lnSpc>
                <a:spcPct val="100000"/>
              </a:lnSpc>
              <a:spcBef>
                <a:spcPts val="0"/>
              </a:spcBef>
              <a:spcAft>
                <a:spcPct val="0"/>
              </a:spcAft>
              <a:buClrTx/>
              <a:buSzTx/>
              <a:buFontTx/>
              <a:buNone/>
              <a:tabLst/>
              <a:defRPr/>
            </a:pP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les améliorations étant essentiellement à imputer à l’industrie.</a:t>
            </a:r>
          </a:p>
          <a:p>
            <a:pPr marL="284400" marR="0" lvl="0" indent="-28440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Les déplacements demeuraient fortement émetteurs de CO2.</a:t>
            </a:r>
          </a:p>
          <a:p>
            <a:pPr marL="284400" marR="0" lvl="0" indent="-28440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L’objectif de 20% d’énergie renouvelable dans la consommation n’était pas atteint.</a:t>
            </a:r>
          </a:p>
        </p:txBody>
      </p:sp>
    </p:spTree>
    <p:extLst>
      <p:ext uri="{BB962C8B-B14F-4D97-AF65-F5344CB8AC3E}">
        <p14:creationId xmlns:p14="http://schemas.microsoft.com/office/powerpoint/2010/main" val="403172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9DB3EB-CFEE-EEA9-1A09-131220AA1153}"/>
              </a:ext>
            </a:extLst>
          </p:cNvPr>
          <p:cNvSpPr>
            <a:spLocks noGrp="1"/>
          </p:cNvSpPr>
          <p:nvPr>
            <p:ph type="body" sz="quarter" idx="11"/>
          </p:nvPr>
        </p:nvSpPr>
        <p:spPr>
          <a:xfrm>
            <a:off x="147601" y="260648"/>
            <a:ext cx="607976" cy="461615"/>
          </a:xfrm>
        </p:spPr>
        <p:txBody>
          <a:bodyPr/>
          <a:lstStyle/>
          <a:p>
            <a:r>
              <a:rPr lang="fr-FR"/>
              <a:t>2</a:t>
            </a:r>
          </a:p>
        </p:txBody>
      </p:sp>
      <p:sp>
        <p:nvSpPr>
          <p:cNvPr id="3" name="Titre 2">
            <a:extLst>
              <a:ext uri="{FF2B5EF4-FFF2-40B4-BE49-F238E27FC236}">
                <a16:creationId xmlns:a16="http://schemas.microsoft.com/office/drawing/2014/main" id="{4536B342-3820-C216-2B12-9724840BDEBE}"/>
              </a:ext>
            </a:extLst>
          </p:cNvPr>
          <p:cNvSpPr>
            <a:spLocks noGrp="1"/>
          </p:cNvSpPr>
          <p:nvPr>
            <p:ph type="title"/>
          </p:nvPr>
        </p:nvSpPr>
        <p:spPr>
          <a:xfrm>
            <a:off x="755576" y="188640"/>
            <a:ext cx="7662088" cy="461615"/>
          </a:xfrm>
        </p:spPr>
        <p:txBody>
          <a:bodyPr/>
          <a:lstStyle/>
          <a:p>
            <a:r>
              <a:rPr lang="fr-FR" sz="1100" b="0"/>
              <a:t>Air-énergie-climat – cadre de vie</a:t>
            </a:r>
            <a:br>
              <a:rPr lang="fr-FR" b="0"/>
            </a:br>
            <a:r>
              <a:rPr lang="fr-FR" b="0"/>
              <a:t>Eléments saillants du bilan de 2018</a:t>
            </a:r>
          </a:p>
        </p:txBody>
      </p:sp>
      <p:sp>
        <p:nvSpPr>
          <p:cNvPr id="4" name="Espace réservé du texte 3">
            <a:extLst>
              <a:ext uri="{FF2B5EF4-FFF2-40B4-BE49-F238E27FC236}">
                <a16:creationId xmlns:a16="http://schemas.microsoft.com/office/drawing/2014/main" id="{F1D18C72-E80C-285D-C683-9E3B65C4F0D0}"/>
              </a:ext>
            </a:extLst>
          </p:cNvPr>
          <p:cNvSpPr>
            <a:spLocks noGrp="1"/>
          </p:cNvSpPr>
          <p:nvPr>
            <p:ph type="body" sz="quarter" idx="14"/>
          </p:nvPr>
        </p:nvSpPr>
        <p:spPr/>
        <p:txBody>
          <a:bodyPr/>
          <a:lstStyle/>
          <a:p>
            <a:r>
              <a:rPr lang="fr-FR"/>
              <a:t>Bilan de la mise en œuvre du SCoT de la grande région de Grenoble 2013-2024</a:t>
            </a:r>
          </a:p>
        </p:txBody>
      </p:sp>
      <p:sp>
        <p:nvSpPr>
          <p:cNvPr id="17" name="ZoneTexte 16">
            <a:extLst>
              <a:ext uri="{FF2B5EF4-FFF2-40B4-BE49-F238E27FC236}">
                <a16:creationId xmlns:a16="http://schemas.microsoft.com/office/drawing/2014/main" id="{BEC4F01D-3A9A-7602-2006-9945C5E09ACE}"/>
              </a:ext>
            </a:extLst>
          </p:cNvPr>
          <p:cNvSpPr txBox="1"/>
          <p:nvPr/>
        </p:nvSpPr>
        <p:spPr>
          <a:xfrm>
            <a:off x="757097" y="954416"/>
            <a:ext cx="5616624" cy="523220"/>
          </a:xfrm>
          <a:prstGeom prst="rect">
            <a:avLst/>
          </a:prstGeom>
          <a:solidFill>
            <a:schemeClr val="accent1">
              <a:lumMod val="75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Adaptation des territoires au changement climatique,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à la pollution atmosphérique et aux risques naturels</a:t>
            </a:r>
          </a:p>
        </p:txBody>
      </p:sp>
      <p:sp>
        <p:nvSpPr>
          <p:cNvPr id="16" name="ZoneTexte 15">
            <a:extLst>
              <a:ext uri="{FF2B5EF4-FFF2-40B4-BE49-F238E27FC236}">
                <a16:creationId xmlns:a16="http://schemas.microsoft.com/office/drawing/2014/main" id="{8A809CC7-05DD-975F-4C63-A741F3714057}"/>
              </a:ext>
            </a:extLst>
          </p:cNvPr>
          <p:cNvSpPr txBox="1"/>
          <p:nvPr/>
        </p:nvSpPr>
        <p:spPr>
          <a:xfrm>
            <a:off x="742891" y="1603243"/>
            <a:ext cx="4938333" cy="646331"/>
          </a:xfrm>
          <a:prstGeom prst="rect">
            <a:avLst/>
          </a:prstGeom>
          <a:noFill/>
        </p:spPr>
        <p:txBody>
          <a:bodyPr wrap="square" rtlCol="0">
            <a:spAutoFit/>
          </a:bodyPr>
          <a:lstStyle/>
          <a:p>
            <a:pPr marL="284400" marR="0" lvl="0" indent="-28440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Plusieurs objectifs du SCoT concourent à l’adaptation au changement climatique, mais la lisibilité globale de cet objectif, très centré sur la prévention des îlots de chaleur, a fait débat.</a:t>
            </a:r>
          </a:p>
        </p:txBody>
      </p:sp>
      <p:sp>
        <p:nvSpPr>
          <p:cNvPr id="19" name="ZoneTexte 18">
            <a:extLst>
              <a:ext uri="{FF2B5EF4-FFF2-40B4-BE49-F238E27FC236}">
                <a16:creationId xmlns:a16="http://schemas.microsoft.com/office/drawing/2014/main" id="{52582EFD-5465-187B-58CB-2AB8CD3276C3}"/>
              </a:ext>
            </a:extLst>
          </p:cNvPr>
          <p:cNvSpPr txBox="1"/>
          <p:nvPr/>
        </p:nvSpPr>
        <p:spPr>
          <a:xfrm>
            <a:off x="748209" y="2249574"/>
            <a:ext cx="5616625" cy="1461939"/>
          </a:xfrm>
          <a:prstGeom prst="rect">
            <a:avLst/>
          </a:prstGeom>
          <a:noFill/>
        </p:spPr>
        <p:txBody>
          <a:bodyPr wrap="square" rtlCol="0">
            <a:spAutoFit/>
          </a:bodyPr>
          <a:lstStyle/>
          <a:p>
            <a:pPr marL="284400" marR="0" lvl="0" indent="-28440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Les objectifs de limitation de l’exposition de la population aux polluants atmosphériques entrent en confrontation avec d’autres objectifs de développement et ont été peu traduits dans les PLU.</a:t>
            </a:r>
          </a:p>
          <a:p>
            <a:pPr marL="284400" marR="0" lvl="0" indent="-284400" algn="just"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Les objectifs de prévention et de limitation des risques majeurs formulés par le SCoT apparaissaient dépassés au vu des évolutions de contexte (TRI, </a:t>
            </a:r>
            <a:r>
              <a:rPr kumimoji="0" lang="fr-FR" sz="1200" b="0" i="0" u="none" strike="noStrike" kern="1200" cap="none" spc="0" normalizeH="0" baseline="0" noProof="0" err="1">
                <a:ln>
                  <a:noFill/>
                </a:ln>
                <a:solidFill>
                  <a:srgbClr val="3F3E3E"/>
                </a:solidFill>
                <a:effectLst/>
                <a:uLnTx/>
                <a:uFillTx/>
                <a:latin typeface="Open Sans"/>
                <a:ea typeface="ＭＳ Ｐゴシック" pitchFamily="34" charset="-128"/>
                <a:cs typeface="+mn-cs"/>
              </a:rPr>
              <a:t>PGRI</a:t>
            </a: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 </a:t>
            </a:r>
            <a:r>
              <a:rPr kumimoji="0" lang="fr-FR" sz="1200" b="0" i="0" u="none" strike="noStrike" kern="1200" cap="none" spc="0" normalizeH="0" baseline="0" noProof="0" err="1">
                <a:ln>
                  <a:noFill/>
                </a:ln>
                <a:solidFill>
                  <a:srgbClr val="3F3E3E"/>
                </a:solidFill>
                <a:effectLst/>
                <a:uLnTx/>
                <a:uFillTx/>
                <a:latin typeface="Open Sans"/>
                <a:ea typeface="ＭＳ Ｐゴシック" pitchFamily="34" charset="-128"/>
                <a:cs typeface="+mn-cs"/>
              </a:rPr>
              <a:t>SLGRI</a:t>
            </a: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a:t>
            </a:r>
            <a:r>
              <a:rPr lang="fr-FR" sz="1200">
                <a:solidFill>
                  <a:srgbClr val="3F3E3E"/>
                </a:solidFill>
                <a:latin typeface="Open Sans"/>
                <a:ea typeface="ＭＳ Ｐゴシック" pitchFamily="34" charset="-128"/>
              </a:rPr>
              <a:t> </a:t>
            </a:r>
            <a:r>
              <a:rPr kumimoji="0" lang="fr-FR" sz="1200" b="0" i="0" u="none" strike="noStrike" kern="1200" cap="none" spc="0" normalizeH="0" baseline="0" noProof="0">
                <a:ln>
                  <a:noFill/>
                </a:ln>
                <a:solidFill>
                  <a:srgbClr val="3F3E3E"/>
                </a:solidFill>
                <a:effectLst/>
                <a:uLnTx/>
                <a:uFillTx/>
                <a:latin typeface="Open Sans"/>
                <a:ea typeface="ＭＳ Ｐゴシック" pitchFamily="34" charset="-128"/>
                <a:cs typeface="+mn-cs"/>
              </a:rPr>
              <a:t>La définition d’une nouvelle stratégie intégrant des principes de résilience était considérée comme nécessaire.</a:t>
            </a:r>
          </a:p>
        </p:txBody>
      </p:sp>
      <p:pic>
        <p:nvPicPr>
          <p:cNvPr id="22" name="Image 21">
            <a:extLst>
              <a:ext uri="{FF2B5EF4-FFF2-40B4-BE49-F238E27FC236}">
                <a16:creationId xmlns:a16="http://schemas.microsoft.com/office/drawing/2014/main" id="{3E6F4141-4C53-A203-4134-3D83426AF959}"/>
              </a:ext>
            </a:extLst>
          </p:cNvPr>
          <p:cNvPicPr>
            <a:picLocks noChangeAspect="1"/>
          </p:cNvPicPr>
          <p:nvPr/>
        </p:nvPicPr>
        <p:blipFill>
          <a:blip r:embed="rId2"/>
          <a:stretch>
            <a:fillRect/>
          </a:stretch>
        </p:blipFill>
        <p:spPr>
          <a:xfrm>
            <a:off x="5728850" y="938234"/>
            <a:ext cx="564711" cy="824777"/>
          </a:xfrm>
          <a:prstGeom prst="rect">
            <a:avLst/>
          </a:prstGeom>
        </p:spPr>
      </p:pic>
      <p:sp>
        <p:nvSpPr>
          <p:cNvPr id="7" name="ZoneTexte 6">
            <a:extLst>
              <a:ext uri="{FF2B5EF4-FFF2-40B4-BE49-F238E27FC236}">
                <a16:creationId xmlns:a16="http://schemas.microsoft.com/office/drawing/2014/main" id="{E9B121C3-6A72-B79F-3475-9412B51CDC2E}"/>
              </a:ext>
            </a:extLst>
          </p:cNvPr>
          <p:cNvSpPr txBox="1"/>
          <p:nvPr/>
        </p:nvSpPr>
        <p:spPr>
          <a:xfrm>
            <a:off x="6546484" y="3379838"/>
            <a:ext cx="2189349" cy="5078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Les territoires concernés par une stratégie locale de gestion du risque d’inondation  (SLGRI)</a:t>
            </a:r>
          </a:p>
        </p:txBody>
      </p:sp>
      <p:pic>
        <p:nvPicPr>
          <p:cNvPr id="11" name="Image 10">
            <a:extLst>
              <a:ext uri="{FF2B5EF4-FFF2-40B4-BE49-F238E27FC236}">
                <a16:creationId xmlns:a16="http://schemas.microsoft.com/office/drawing/2014/main" id="{A3F79839-F040-9F7E-E25E-C6F1BE0CF5B4}"/>
              </a:ext>
            </a:extLst>
          </p:cNvPr>
          <p:cNvPicPr>
            <a:picLocks noChangeAspect="1"/>
          </p:cNvPicPr>
          <p:nvPr/>
        </p:nvPicPr>
        <p:blipFill>
          <a:blip r:embed="rId3"/>
          <a:stretch>
            <a:fillRect/>
          </a:stretch>
        </p:blipFill>
        <p:spPr>
          <a:xfrm>
            <a:off x="6573818" y="954416"/>
            <a:ext cx="2199027" cy="2401569"/>
          </a:xfrm>
          <a:prstGeom prst="rect">
            <a:avLst/>
          </a:prstGeom>
        </p:spPr>
      </p:pic>
    </p:spTree>
    <p:extLst>
      <p:ext uri="{BB962C8B-B14F-4D97-AF65-F5344CB8AC3E}">
        <p14:creationId xmlns:p14="http://schemas.microsoft.com/office/powerpoint/2010/main" val="350716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E583D10-7466-4459-70C6-F242244C91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090" y="3521367"/>
            <a:ext cx="976280" cy="968470"/>
          </a:xfrm>
          <a:prstGeom prst="rect">
            <a:avLst/>
          </a:prstGeom>
          <a:ln>
            <a:solidFill>
              <a:schemeClr val="bg1">
                <a:lumMod val="85000"/>
              </a:schemeClr>
            </a:solidFill>
          </a:ln>
        </p:spPr>
      </p:pic>
      <p:sp>
        <p:nvSpPr>
          <p:cNvPr id="19" name="ZoneTexte 18">
            <a:extLst>
              <a:ext uri="{FF2B5EF4-FFF2-40B4-BE49-F238E27FC236}">
                <a16:creationId xmlns:a16="http://schemas.microsoft.com/office/drawing/2014/main" id="{57CB186D-221B-71EC-6142-316CF50A8A86}"/>
              </a:ext>
            </a:extLst>
          </p:cNvPr>
          <p:cNvSpPr txBox="1"/>
          <p:nvPr/>
        </p:nvSpPr>
        <p:spPr>
          <a:xfrm>
            <a:off x="2509042" y="3117827"/>
            <a:ext cx="6205213" cy="1492716"/>
          </a:xfrm>
          <a:prstGeom prst="rect">
            <a:avLst/>
          </a:prstGeom>
          <a:noFill/>
        </p:spPr>
        <p:txBody>
          <a:bodyPr wrap="square" rtlCol="0">
            <a:spAutoFit/>
          </a:bodyPr>
          <a:lstStyle/>
          <a:p>
            <a:pPr marL="360363" marR="0" lvl="0" indent="-360363" algn="just" defTabSz="914400" rtl="0" eaLnBrk="0" fontAlgn="base" latinLnBrk="0" hangingPunct="0">
              <a:lnSpc>
                <a:spcPct val="100000"/>
              </a:lnSpc>
              <a:spcBef>
                <a:spcPts val="600"/>
              </a:spcBef>
              <a:spcAft>
                <a:spcPts val="0"/>
              </a:spcAft>
              <a:buClrTx/>
              <a:buSzTx/>
              <a:buFont typeface="Wingdings" panose="05000000000000000000" pitchFamily="2" charset="2"/>
              <a:buChar char="q"/>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La consommation d’énergie diminue et la production de renouvelables progresse</a:t>
            </a:r>
          </a:p>
          <a:p>
            <a:pPr marL="533400" marR="0" lvl="0" indent="-171450" algn="just" defTabSz="914400" rtl="0" eaLnBrk="0" fontAlgn="base" latinLnBrk="0" hangingPunct="0">
              <a:lnSpc>
                <a:spcPct val="100000"/>
              </a:lnSpc>
              <a:spcBef>
                <a:spcPts val="6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Poursuite de la baisse de la consommation d’énergie </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-10% </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entre 2017 et 2021)</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fr-FR" sz="10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533400" marR="0" lvl="0" indent="-171450" algn="just" defTabSz="914400" rtl="0" eaLnBrk="0" fontAlgn="base" latinLnBrk="0" hangingPunct="0">
              <a:lnSpc>
                <a:spcPct val="100000"/>
              </a:lnSpc>
              <a:spcBef>
                <a:spcPts val="6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Augmentation de la production d’énergie</a:t>
            </a:r>
            <a:r>
              <a:rPr lang="fr-FR" sz="1200" noProof="0">
                <a:solidFill>
                  <a:srgbClr val="222221"/>
                </a:solidFill>
                <a:latin typeface="Open Sans" panose="020B0606030504020204" pitchFamily="34" charset="0"/>
                <a:ea typeface="Open Sans" panose="020B0606030504020204" pitchFamily="34" charset="0"/>
                <a:cs typeface="Open Sans" panose="020B0606030504020204" pitchFamily="34" charset="0"/>
              </a:rPr>
              <a:t> </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+17% </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entre 2017 et 2021)</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533400" marR="0" lvl="0" indent="-171450" algn="just" defTabSz="914400" rtl="0" eaLnBrk="0" fontAlgn="base" latinLnBrk="0" hangingPunct="0">
              <a:lnSpc>
                <a:spcPct val="100000"/>
              </a:lnSpc>
              <a:spcBef>
                <a:spcPts val="60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Les énergies renouvelables produites dans la </a:t>
            </a:r>
            <a:r>
              <a:rPr kumimoji="0" lang="fr-FR" sz="1200" b="0" i="0" u="none" strike="noStrike" kern="1200" cap="none" spc="0" normalizeH="0" baseline="0" noProof="0" err="1">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GReG</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représentent désormais </a:t>
            </a:r>
            <a:r>
              <a:rPr kumimoji="0" lang="fr-FR" sz="12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22% </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de la consommation d’énergie finale.</a:t>
            </a:r>
          </a:p>
        </p:txBody>
      </p:sp>
      <p:pic>
        <p:nvPicPr>
          <p:cNvPr id="6" name="Image 5">
            <a:extLst>
              <a:ext uri="{FF2B5EF4-FFF2-40B4-BE49-F238E27FC236}">
                <a16:creationId xmlns:a16="http://schemas.microsoft.com/office/drawing/2014/main" id="{6159FC31-860A-22FC-FCE7-BE8375BC95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3938" y="1156903"/>
            <a:ext cx="3083726" cy="1427929"/>
          </a:xfrm>
          <a:prstGeom prst="rect">
            <a:avLst/>
          </a:prstGeom>
        </p:spPr>
      </p:pic>
      <p:sp>
        <p:nvSpPr>
          <p:cNvPr id="2" name="Espace réservé du texte 1">
            <a:extLst>
              <a:ext uri="{FF2B5EF4-FFF2-40B4-BE49-F238E27FC236}">
                <a16:creationId xmlns:a16="http://schemas.microsoft.com/office/drawing/2014/main" id="{BC9DB3EB-CFEE-EEA9-1A09-131220AA1153}"/>
              </a:ext>
            </a:extLst>
          </p:cNvPr>
          <p:cNvSpPr>
            <a:spLocks noGrp="1"/>
          </p:cNvSpPr>
          <p:nvPr>
            <p:ph type="body" sz="quarter" idx="11"/>
          </p:nvPr>
        </p:nvSpPr>
        <p:spPr>
          <a:xfrm>
            <a:off x="147601" y="260648"/>
            <a:ext cx="607976" cy="461615"/>
          </a:xfrm>
        </p:spPr>
        <p:txBody>
          <a:bodyPr/>
          <a:lstStyle/>
          <a:p>
            <a:r>
              <a:rPr lang="fr-FR"/>
              <a:t>3</a:t>
            </a:r>
          </a:p>
        </p:txBody>
      </p:sp>
      <p:sp>
        <p:nvSpPr>
          <p:cNvPr id="3" name="Titre 2">
            <a:extLst>
              <a:ext uri="{FF2B5EF4-FFF2-40B4-BE49-F238E27FC236}">
                <a16:creationId xmlns:a16="http://schemas.microsoft.com/office/drawing/2014/main" id="{4536B342-3820-C216-2B12-9724840BDEBE}"/>
              </a:ext>
            </a:extLst>
          </p:cNvPr>
          <p:cNvSpPr>
            <a:spLocks noGrp="1"/>
          </p:cNvSpPr>
          <p:nvPr>
            <p:ph type="title"/>
          </p:nvPr>
        </p:nvSpPr>
        <p:spPr>
          <a:xfrm>
            <a:off x="755576" y="188640"/>
            <a:ext cx="7662088" cy="461615"/>
          </a:xfrm>
        </p:spPr>
        <p:txBody>
          <a:bodyPr/>
          <a:lstStyle/>
          <a:p>
            <a:r>
              <a:rPr lang="fr-FR" sz="1100" b="0"/>
              <a:t>Air-énergie-climat – cadre de vie</a:t>
            </a:r>
            <a:br>
              <a:rPr lang="fr-FR" b="0"/>
            </a:br>
            <a:r>
              <a:rPr lang="fr-FR"/>
              <a:t>Principaux enseignements du bilan 2023</a:t>
            </a:r>
          </a:p>
        </p:txBody>
      </p:sp>
      <p:sp>
        <p:nvSpPr>
          <p:cNvPr id="4" name="Espace réservé du texte 3">
            <a:extLst>
              <a:ext uri="{FF2B5EF4-FFF2-40B4-BE49-F238E27FC236}">
                <a16:creationId xmlns:a16="http://schemas.microsoft.com/office/drawing/2014/main" id="{F1D18C72-E80C-285D-C683-9E3B65C4F0D0}"/>
              </a:ext>
            </a:extLst>
          </p:cNvPr>
          <p:cNvSpPr>
            <a:spLocks noGrp="1"/>
          </p:cNvSpPr>
          <p:nvPr>
            <p:ph type="body" sz="quarter" idx="14"/>
          </p:nvPr>
        </p:nvSpPr>
        <p:spPr/>
        <p:txBody>
          <a:bodyPr/>
          <a:lstStyle/>
          <a:p>
            <a:r>
              <a:rPr lang="fr-FR"/>
              <a:t>Bilan de la mise en œuvre du SCoT de la grande région de Grenoble 2013-2024</a:t>
            </a:r>
          </a:p>
        </p:txBody>
      </p:sp>
      <p:sp>
        <p:nvSpPr>
          <p:cNvPr id="5" name="ZoneTexte 4">
            <a:extLst>
              <a:ext uri="{FF2B5EF4-FFF2-40B4-BE49-F238E27FC236}">
                <a16:creationId xmlns:a16="http://schemas.microsoft.com/office/drawing/2014/main" id="{2CCEAE36-A925-5BF4-4047-DF87879AED24}"/>
              </a:ext>
            </a:extLst>
          </p:cNvPr>
          <p:cNvSpPr txBox="1"/>
          <p:nvPr/>
        </p:nvSpPr>
        <p:spPr>
          <a:xfrm>
            <a:off x="874800" y="1015087"/>
            <a:ext cx="4373471" cy="1369606"/>
          </a:xfrm>
          <a:prstGeom prst="rect">
            <a:avLst/>
          </a:prstGeom>
          <a:noFill/>
        </p:spPr>
        <p:txBody>
          <a:bodyPr wrap="square" rtlCol="0">
            <a:spAutoFit/>
          </a:bodyPr>
          <a:lstStyle/>
          <a:p>
            <a:pPr marL="360363" marR="0" lvl="0" indent="-360363" algn="just" defTabSz="914400" rtl="0" eaLnBrk="0" fontAlgn="base" latinLnBrk="0" hangingPunct="0">
              <a:lnSpc>
                <a:spcPct val="100000"/>
              </a:lnSpc>
              <a:spcBef>
                <a:spcPts val="600"/>
              </a:spcBef>
              <a:spcAft>
                <a:spcPts val="0"/>
              </a:spcAft>
              <a:buClrTx/>
              <a:buSzTx/>
              <a:buFont typeface="Wingdings" panose="05000000000000000000" pitchFamily="2" charset="2"/>
              <a:buChar char="q"/>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L’objectif de réduction des émissions de gaz à effet de serre relayé par le SCoT en 2012 a été atteint</a:t>
            </a:r>
            <a:r>
              <a:rPr kumimoji="0" lang="fr-FR" sz="14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t>
            </a:r>
            <a:r>
              <a:rPr lang="fr-FR" sz="1100">
                <a:solidFill>
                  <a:srgbClr val="222221"/>
                </a:solidFill>
                <a:latin typeface="Open Sans" panose="020B0606030504020204" pitchFamily="34" charset="0"/>
                <a:ea typeface="Open Sans" panose="020B0606030504020204" pitchFamily="34" charset="0"/>
                <a:cs typeface="Open Sans" panose="020B0606030504020204" pitchFamily="34" charset="0"/>
              </a:rPr>
              <a:t>-</a:t>
            </a:r>
            <a:r>
              <a:rPr kumimoji="0" lang="fr-FR" sz="11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20% entre 1990 et 2020)</a:t>
            </a:r>
            <a:endParaRPr kumimoji="0" lang="fr-FR" sz="11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61950" marR="0" lvl="0" indent="0" algn="just" defTabSz="914400" rtl="0" eaLnBrk="0" fontAlgn="base" latinLnBrk="0" hangingPunct="0">
              <a:lnSpc>
                <a:spcPct val="100000"/>
              </a:lnSpc>
              <a:spcBef>
                <a:spcPts val="600"/>
              </a:spcBef>
              <a:spcAft>
                <a:spcPts val="0"/>
              </a:spcAft>
              <a:buClrTx/>
              <a:buSzTx/>
              <a:buFontTx/>
              <a:buNone/>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L’objectif fixé par la loi </a:t>
            </a:r>
            <a:r>
              <a:rPr kumimoji="0" lang="fr-FR" sz="1200" b="0" i="0" u="none" strike="noStrike" kern="1200" cap="none" spc="0" normalizeH="0" baseline="0" noProof="0" err="1">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TEPCV</a:t>
            </a: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 de 2015 (-40% entre 1990 et 2030) l’est également, grâce à l’effort apporté par l’industrie.</a:t>
            </a:r>
          </a:p>
        </p:txBody>
      </p:sp>
      <p:pic>
        <p:nvPicPr>
          <p:cNvPr id="7" name="Image 6">
            <a:hlinkClick r:id="rId4" action="ppaction://hlinksldjump"/>
            <a:extLst>
              <a:ext uri="{FF2B5EF4-FFF2-40B4-BE49-F238E27FC236}">
                <a16:creationId xmlns:a16="http://schemas.microsoft.com/office/drawing/2014/main" id="{2C5D76E9-5B2E-2517-DBE8-8553A1F9DF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2425" y="2207847"/>
            <a:ext cx="581106" cy="585869"/>
          </a:xfrm>
          <a:prstGeom prst="rect">
            <a:avLst/>
          </a:prstGeom>
        </p:spPr>
      </p:pic>
      <p:sp>
        <p:nvSpPr>
          <p:cNvPr id="8" name="ZoneTexte 7">
            <a:extLst>
              <a:ext uri="{FF2B5EF4-FFF2-40B4-BE49-F238E27FC236}">
                <a16:creationId xmlns:a16="http://schemas.microsoft.com/office/drawing/2014/main" id="{B6F87B8A-EB53-8D17-239C-CE0B347A75A6}"/>
              </a:ext>
            </a:extLst>
          </p:cNvPr>
          <p:cNvSpPr txBox="1"/>
          <p:nvPr/>
        </p:nvSpPr>
        <p:spPr>
          <a:xfrm>
            <a:off x="7284055" y="2616058"/>
            <a:ext cx="1430200"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0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Voir l’analyse détaillée</a:t>
            </a:r>
          </a:p>
        </p:txBody>
      </p:sp>
      <p:cxnSp>
        <p:nvCxnSpPr>
          <p:cNvPr id="9" name="Connecteur droit 8">
            <a:extLst>
              <a:ext uri="{FF2B5EF4-FFF2-40B4-BE49-F238E27FC236}">
                <a16:creationId xmlns:a16="http://schemas.microsoft.com/office/drawing/2014/main" id="{E2C8712C-95E7-D873-33A5-3A14186EEFFE}"/>
              </a:ext>
            </a:extLst>
          </p:cNvPr>
          <p:cNvCxnSpPr>
            <a:cxnSpLocks/>
          </p:cNvCxnSpPr>
          <p:nvPr/>
        </p:nvCxnSpPr>
        <p:spPr bwMode="auto">
          <a:xfrm>
            <a:off x="1225685" y="1348754"/>
            <a:ext cx="0" cy="1482215"/>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
        <p:nvSpPr>
          <p:cNvPr id="12" name="ZoneTexte 11">
            <a:extLst>
              <a:ext uri="{FF2B5EF4-FFF2-40B4-BE49-F238E27FC236}">
                <a16:creationId xmlns:a16="http://schemas.microsoft.com/office/drawing/2014/main" id="{271DCC22-EBBD-597A-18D4-BB0BD975DD89}"/>
              </a:ext>
            </a:extLst>
          </p:cNvPr>
          <p:cNvSpPr txBox="1"/>
          <p:nvPr/>
        </p:nvSpPr>
        <p:spPr>
          <a:xfrm>
            <a:off x="874800" y="2388259"/>
            <a:ext cx="4621125" cy="461665"/>
          </a:xfrm>
          <a:prstGeom prst="rect">
            <a:avLst/>
          </a:prstGeom>
          <a:noFill/>
        </p:spPr>
        <p:txBody>
          <a:bodyPr wrap="square" rtlCol="0">
            <a:spAutoFit/>
          </a:bodyPr>
          <a:lstStyle/>
          <a:p>
            <a:pPr marL="361950" marR="0" lvl="0" indent="0" algn="just" defTabSz="914400" rtl="0" eaLnBrk="0" fontAlgn="base" latinLnBrk="0" hangingPunct="0">
              <a:lnSpc>
                <a:spcPct val="100000"/>
              </a:lnSpc>
              <a:spcBef>
                <a:spcPts val="600"/>
              </a:spcBef>
              <a:spcAft>
                <a:spcPts val="0"/>
              </a:spcAft>
              <a:buClrTx/>
              <a:buSzTx/>
              <a:buFontTx/>
              <a:buNone/>
              <a:tabLst/>
              <a:defRPr/>
            </a:pPr>
            <a:r>
              <a:rPr kumimoji="0" lang="fr-FR" sz="1200" b="0"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Les conditions pour atteindre la neutralité carbone à horizon 2050 (SNBC 2020) ne sont pas fixées par le SCoT.</a:t>
            </a:r>
          </a:p>
        </p:txBody>
      </p:sp>
      <p:pic>
        <p:nvPicPr>
          <p:cNvPr id="11" name="Image 10">
            <a:extLst>
              <a:ext uri="{FF2B5EF4-FFF2-40B4-BE49-F238E27FC236}">
                <a16:creationId xmlns:a16="http://schemas.microsoft.com/office/drawing/2014/main" id="{2527EFB7-204F-B1B0-4F16-0B2F91F506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34762" y="3034125"/>
            <a:ext cx="1097031" cy="1069392"/>
          </a:xfrm>
          <a:prstGeom prst="rect">
            <a:avLst/>
          </a:prstGeom>
          <a:effectLst>
            <a:outerShdw blurRad="50800" dist="38100" dir="10800000" algn="r" rotWithShape="0">
              <a:prstClr val="black">
                <a:alpha val="40000"/>
              </a:prstClr>
            </a:outerShdw>
          </a:effectLst>
        </p:spPr>
      </p:pic>
      <p:pic>
        <p:nvPicPr>
          <p:cNvPr id="13" name="Image 12">
            <a:hlinkClick r:id="rId7" action="ppaction://hlinksldjump"/>
            <a:extLst>
              <a:ext uri="{FF2B5EF4-FFF2-40B4-BE49-F238E27FC236}">
                <a16:creationId xmlns:a16="http://schemas.microsoft.com/office/drawing/2014/main" id="{5E3217DE-9B02-A15E-B06A-FB76F53FF6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89312" y="4068827"/>
            <a:ext cx="581106" cy="585869"/>
          </a:xfrm>
          <a:prstGeom prst="rect">
            <a:avLst/>
          </a:prstGeom>
        </p:spPr>
      </p:pic>
      <p:cxnSp>
        <p:nvCxnSpPr>
          <p:cNvPr id="21" name="Connecteur droit 20">
            <a:extLst>
              <a:ext uri="{FF2B5EF4-FFF2-40B4-BE49-F238E27FC236}">
                <a16:creationId xmlns:a16="http://schemas.microsoft.com/office/drawing/2014/main" id="{4F727C25-D105-04DA-03C8-4D4A643328B9}"/>
              </a:ext>
            </a:extLst>
          </p:cNvPr>
          <p:cNvCxnSpPr>
            <a:cxnSpLocks/>
          </p:cNvCxnSpPr>
          <p:nvPr/>
        </p:nvCxnSpPr>
        <p:spPr bwMode="auto">
          <a:xfrm>
            <a:off x="2801563" y="3429000"/>
            <a:ext cx="0" cy="1152968"/>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
        <p:nvSpPr>
          <p:cNvPr id="25" name="ZoneTexte 24">
            <a:extLst>
              <a:ext uri="{FF2B5EF4-FFF2-40B4-BE49-F238E27FC236}">
                <a16:creationId xmlns:a16="http://schemas.microsoft.com/office/drawing/2014/main" id="{5D6A679B-5F65-4789-CB1B-A523C252F1C0}"/>
              </a:ext>
            </a:extLst>
          </p:cNvPr>
          <p:cNvSpPr txBox="1"/>
          <p:nvPr/>
        </p:nvSpPr>
        <p:spPr>
          <a:xfrm>
            <a:off x="903174" y="4930931"/>
            <a:ext cx="6493847" cy="1200329"/>
          </a:xfrm>
          <a:prstGeom prst="rect">
            <a:avLst/>
          </a:prstGeom>
          <a:noFill/>
        </p:spPr>
        <p:txBody>
          <a:bodyPr wrap="square" lIns="91440" tIns="45720" rIns="91440" bIns="45720" rtlCol="0" anchor="t">
            <a:spAutoFit/>
          </a:bodyPr>
          <a:lstStyle/>
          <a:p>
            <a:pPr marL="360045" marR="0" lvl="0" indent="-360045" algn="l" defTabSz="914400" rtl="0" eaLnBrk="0" fontAlgn="base" latinLnBrk="0" hangingPunct="0">
              <a:lnSpc>
                <a:spcPct val="100000"/>
              </a:lnSpc>
              <a:spcBef>
                <a:spcPts val="600"/>
              </a:spcBef>
              <a:spcAft>
                <a:spcPts val="0"/>
              </a:spcAft>
              <a:buClrTx/>
              <a:buSzTx/>
              <a:buFont typeface="Wingdings" panose="05000000000000000000" pitchFamily="2" charset="2"/>
              <a:buChar char="q"/>
              <a:tabLst/>
              <a:defRPr/>
            </a:pPr>
            <a:r>
              <a:rPr kumimoji="0" lang="fr-FR" sz="1400" b="1" i="0" u="none" strike="noStrike" kern="1200" cap="none" spc="0" normalizeH="0" baseline="0" noProof="0">
                <a:ln>
                  <a:noFill/>
                </a:ln>
                <a:solidFill>
                  <a:srgbClr val="222221"/>
                </a:solidFill>
                <a:effectLst/>
                <a:uLnTx/>
                <a:uFillTx/>
                <a:latin typeface="Open Sans"/>
                <a:ea typeface="Open Sans"/>
                <a:cs typeface="Open Sans"/>
              </a:rPr>
              <a:t>La qualité de l’air tend globalement à s’améliorer</a:t>
            </a:r>
            <a:endParaRPr lang="fr-FR" sz="1100" b="1" i="0" u="none" strike="noStrike" kern="1200" cap="none" spc="0" normalizeH="0" baseline="0" noProof="0">
              <a:ln>
                <a:noFill/>
              </a:ln>
              <a:solidFill>
                <a:srgbClr val="222221"/>
              </a:solidFill>
              <a:effectLst/>
              <a:uLnTx/>
              <a:uFillTx/>
              <a:latin typeface="Open Sans"/>
              <a:ea typeface="Open Sans"/>
              <a:cs typeface="Open Sans"/>
            </a:endParaRPr>
          </a:p>
          <a:p>
            <a:pPr marL="361950" defTabSz="914400" eaLnBrk="0" fontAlgn="base" hangingPunct="0">
              <a:spcBef>
                <a:spcPts val="600"/>
              </a:spcBef>
              <a:defRPr/>
            </a:pPr>
            <a:r>
              <a:rPr lang="fr-FR" sz="1200">
                <a:solidFill>
                  <a:srgbClr val="222221"/>
                </a:solidFill>
                <a:latin typeface="Open Sans"/>
                <a:ea typeface="Open Sans"/>
                <a:cs typeface="Open Sans"/>
              </a:rPr>
              <a:t>Une réduction des émissions constatée pour plusieurs polluants, notamment les </a:t>
            </a:r>
            <a:r>
              <a:rPr lang="fr-FR" sz="1200" b="1">
                <a:solidFill>
                  <a:srgbClr val="222221"/>
                </a:solidFill>
                <a:latin typeface="Open Sans"/>
                <a:ea typeface="Open Sans"/>
                <a:cs typeface="Open Sans"/>
              </a:rPr>
              <a:t>PM2,5 (-45%)</a:t>
            </a:r>
            <a:r>
              <a:rPr lang="fr-FR" sz="1200">
                <a:solidFill>
                  <a:srgbClr val="222221"/>
                </a:solidFill>
                <a:latin typeface="Open Sans"/>
                <a:ea typeface="Open Sans"/>
                <a:cs typeface="Open Sans"/>
              </a:rPr>
              <a:t> et </a:t>
            </a:r>
            <a:r>
              <a:rPr lang="fr-FR" sz="1200" b="1">
                <a:solidFill>
                  <a:srgbClr val="222221"/>
                </a:solidFill>
                <a:latin typeface="Open Sans"/>
                <a:ea typeface="Open Sans"/>
                <a:cs typeface="Open Sans"/>
              </a:rPr>
              <a:t>oxydes d’azote</a:t>
            </a:r>
            <a:r>
              <a:rPr lang="fr-FR" sz="1200">
                <a:solidFill>
                  <a:srgbClr val="222221"/>
                </a:solidFill>
                <a:latin typeface="Open Sans"/>
                <a:ea typeface="Open Sans"/>
                <a:cs typeface="Open Sans"/>
              </a:rPr>
              <a:t> </a:t>
            </a:r>
            <a:r>
              <a:rPr lang="fr-FR" sz="1200" b="1">
                <a:solidFill>
                  <a:srgbClr val="222221"/>
                </a:solidFill>
                <a:latin typeface="Open Sans"/>
                <a:ea typeface="Open Sans"/>
                <a:cs typeface="Open Sans"/>
              </a:rPr>
              <a:t>NO</a:t>
            </a:r>
            <a:r>
              <a:rPr lang="fr-FR" sz="1200" b="1" baseline="-25000">
                <a:solidFill>
                  <a:srgbClr val="222221"/>
                </a:solidFill>
                <a:latin typeface="Open Sans"/>
                <a:ea typeface="Open Sans"/>
                <a:cs typeface="Open Sans"/>
              </a:rPr>
              <a:t>x</a:t>
            </a:r>
            <a:r>
              <a:rPr lang="fr-FR" sz="1200" b="1">
                <a:solidFill>
                  <a:srgbClr val="222221"/>
                </a:solidFill>
                <a:latin typeface="Open Sans"/>
                <a:ea typeface="Open Sans"/>
                <a:cs typeface="Open Sans"/>
              </a:rPr>
              <a:t> (-40%) </a:t>
            </a:r>
            <a:r>
              <a:rPr lang="fr-FR" sz="1200">
                <a:solidFill>
                  <a:srgbClr val="222221"/>
                </a:solidFill>
                <a:latin typeface="Open Sans"/>
                <a:ea typeface="Open Sans"/>
                <a:cs typeface="Open Sans"/>
              </a:rPr>
              <a:t>sur la période 2010-2021.</a:t>
            </a:r>
          </a:p>
          <a:p>
            <a:pPr marL="361950" defTabSz="914400" eaLnBrk="0" fontAlgn="base" hangingPunct="0">
              <a:spcBef>
                <a:spcPts val="600"/>
              </a:spcBef>
              <a:defRPr/>
            </a:pPr>
            <a:r>
              <a:rPr lang="fr-FR" sz="1200">
                <a:solidFill>
                  <a:srgbClr val="222221"/>
                </a:solidFill>
                <a:latin typeface="Open Sans"/>
                <a:ea typeface="Open Sans"/>
                <a:cs typeface="Open Sans"/>
              </a:rPr>
              <a:t>Une </a:t>
            </a:r>
            <a:r>
              <a:rPr lang="fr-FR" sz="1200" b="1">
                <a:solidFill>
                  <a:srgbClr val="222221"/>
                </a:solidFill>
                <a:latin typeface="Open Sans"/>
                <a:ea typeface="Open Sans"/>
                <a:cs typeface="Open Sans"/>
              </a:rPr>
              <a:t>exposition </a:t>
            </a:r>
            <a:r>
              <a:rPr lang="fr-FR" sz="1200">
                <a:solidFill>
                  <a:srgbClr val="222221"/>
                </a:solidFill>
                <a:latin typeface="Open Sans"/>
                <a:ea typeface="Open Sans"/>
                <a:cs typeface="Open Sans"/>
              </a:rPr>
              <a:t>aux polluants atmosphériques </a:t>
            </a:r>
            <a:r>
              <a:rPr lang="fr-FR" sz="1200" b="1">
                <a:solidFill>
                  <a:srgbClr val="222221"/>
                </a:solidFill>
                <a:latin typeface="Open Sans"/>
                <a:ea typeface="Open Sans"/>
                <a:cs typeface="Open Sans"/>
              </a:rPr>
              <a:t>globalement en baisse</a:t>
            </a:r>
            <a:r>
              <a:rPr lang="fr-FR" sz="1200">
                <a:solidFill>
                  <a:srgbClr val="222221"/>
                </a:solidFill>
                <a:latin typeface="Open Sans"/>
                <a:ea typeface="Open Sans"/>
                <a:cs typeface="Open Sans"/>
              </a:rPr>
              <a:t>, mais ne permettant néanmoins pas l’atteinte des cibles recommandées par l’OMS. </a:t>
            </a:r>
            <a:endParaRPr lang="fr-FR" sz="1200">
              <a:solidFill>
                <a:srgbClr val="22222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ZoneTexte 13">
            <a:extLst>
              <a:ext uri="{FF2B5EF4-FFF2-40B4-BE49-F238E27FC236}">
                <a16:creationId xmlns:a16="http://schemas.microsoft.com/office/drawing/2014/main" id="{7656868C-BCAC-4730-87B4-352AA9E008C2}"/>
              </a:ext>
            </a:extLst>
          </p:cNvPr>
          <p:cNvSpPr txBox="1"/>
          <p:nvPr/>
        </p:nvSpPr>
        <p:spPr>
          <a:xfrm>
            <a:off x="903174" y="4489837"/>
            <a:ext cx="1430200"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0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Voir l’analyse détaillée</a:t>
            </a:r>
          </a:p>
        </p:txBody>
      </p:sp>
      <p:cxnSp>
        <p:nvCxnSpPr>
          <p:cNvPr id="26" name="Connecteur droit 25">
            <a:extLst>
              <a:ext uri="{FF2B5EF4-FFF2-40B4-BE49-F238E27FC236}">
                <a16:creationId xmlns:a16="http://schemas.microsoft.com/office/drawing/2014/main" id="{44F8198B-C181-EBE4-F5DD-15B8FBC1B733}"/>
              </a:ext>
            </a:extLst>
          </p:cNvPr>
          <p:cNvCxnSpPr>
            <a:cxnSpLocks/>
          </p:cNvCxnSpPr>
          <p:nvPr/>
        </p:nvCxnSpPr>
        <p:spPr bwMode="auto">
          <a:xfrm>
            <a:off x="1224167" y="5246915"/>
            <a:ext cx="0" cy="855542"/>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pic>
        <p:nvPicPr>
          <p:cNvPr id="17" name="Image 16">
            <a:extLst>
              <a:ext uri="{FF2B5EF4-FFF2-40B4-BE49-F238E27FC236}">
                <a16:creationId xmlns:a16="http://schemas.microsoft.com/office/drawing/2014/main" id="{9B6B0E83-018C-20A7-471B-7BE65EEF76E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97021" y="5326457"/>
            <a:ext cx="1262095" cy="825876"/>
          </a:xfrm>
          <a:prstGeom prst="rect">
            <a:avLst/>
          </a:prstGeom>
          <a:effectLst>
            <a:outerShdw blurRad="50800" dist="38100" dir="13500000" algn="br" rotWithShape="0">
              <a:prstClr val="black">
                <a:alpha val="40000"/>
              </a:prstClr>
            </a:outerShdw>
          </a:effectLst>
        </p:spPr>
      </p:pic>
      <p:pic>
        <p:nvPicPr>
          <p:cNvPr id="27" name="Image 26">
            <a:extLst>
              <a:ext uri="{FF2B5EF4-FFF2-40B4-BE49-F238E27FC236}">
                <a16:creationId xmlns:a16="http://schemas.microsoft.com/office/drawing/2014/main" id="{DFD376D2-51E7-A4F4-AF58-62C8B96D086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714059" y="4730042"/>
            <a:ext cx="856709" cy="892180"/>
          </a:xfrm>
          <a:prstGeom prst="rect">
            <a:avLst/>
          </a:prstGeom>
          <a:effectLst>
            <a:outerShdw blurRad="50800" dist="38100" dir="10800000" algn="r" rotWithShape="0">
              <a:prstClr val="black">
                <a:alpha val="40000"/>
              </a:prstClr>
            </a:outerShdw>
          </a:effectLst>
        </p:spPr>
      </p:pic>
      <p:pic>
        <p:nvPicPr>
          <p:cNvPr id="20" name="Image 19">
            <a:hlinkClick r:id="rId10" action="ppaction://hlinksldjump"/>
            <a:extLst>
              <a:ext uri="{FF2B5EF4-FFF2-40B4-BE49-F238E27FC236}">
                <a16:creationId xmlns:a16="http://schemas.microsoft.com/office/drawing/2014/main" id="{9EACF178-412B-8A7D-2022-8614A7F7B2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2425" y="5617927"/>
            <a:ext cx="581106" cy="585869"/>
          </a:xfrm>
          <a:prstGeom prst="rect">
            <a:avLst/>
          </a:prstGeom>
        </p:spPr>
      </p:pic>
      <p:sp>
        <p:nvSpPr>
          <p:cNvPr id="23" name="ZoneTexte 22">
            <a:extLst>
              <a:ext uri="{FF2B5EF4-FFF2-40B4-BE49-F238E27FC236}">
                <a16:creationId xmlns:a16="http://schemas.microsoft.com/office/drawing/2014/main" id="{BD0AAA38-9FE8-4F40-8108-FF9DAD8B7171}"/>
              </a:ext>
            </a:extLst>
          </p:cNvPr>
          <p:cNvSpPr txBox="1"/>
          <p:nvPr/>
        </p:nvSpPr>
        <p:spPr>
          <a:xfrm>
            <a:off x="7341572" y="6080685"/>
            <a:ext cx="1430200"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000" b="0"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Voir l’analyse détaillée</a:t>
            </a:r>
          </a:p>
        </p:txBody>
      </p:sp>
    </p:spTree>
    <p:extLst>
      <p:ext uri="{BB962C8B-B14F-4D97-AF65-F5344CB8AC3E}">
        <p14:creationId xmlns:p14="http://schemas.microsoft.com/office/powerpoint/2010/main" val="26546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ZoneTexte 47">
            <a:extLst>
              <a:ext uri="{FF2B5EF4-FFF2-40B4-BE49-F238E27FC236}">
                <a16:creationId xmlns:a16="http://schemas.microsoft.com/office/drawing/2014/main" id="{1A46E337-0638-3402-D457-4E2D3CB3E586}"/>
              </a:ext>
            </a:extLst>
          </p:cNvPr>
          <p:cNvSpPr txBox="1"/>
          <p:nvPr/>
        </p:nvSpPr>
        <p:spPr>
          <a:xfrm>
            <a:off x="2177143" y="586886"/>
            <a:ext cx="5963491" cy="276999"/>
          </a:xfrm>
          <a:prstGeom prst="rect">
            <a:avLst/>
          </a:prstGeom>
          <a:solidFill>
            <a:schemeClr val="bg1"/>
          </a:solid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Evolution de la part de chaque secteur dans les émissions totales </a:t>
            </a:r>
            <a:r>
              <a:rPr kumimoji="0" lang="fr-FR" sz="12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 échelle </a:t>
            </a:r>
            <a:r>
              <a:rPr kumimoji="0" lang="fr-FR" sz="1200" b="1" i="0" u="none" strike="noStrike" kern="1200" cap="none" spc="0" normalizeH="0" baseline="0" noProof="0" err="1">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GReG</a:t>
            </a:r>
            <a:endParaRPr kumimoji="0" lang="fr-FR" sz="1200" b="1"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e 19">
            <a:extLst>
              <a:ext uri="{FF2B5EF4-FFF2-40B4-BE49-F238E27FC236}">
                <a16:creationId xmlns:a16="http://schemas.microsoft.com/office/drawing/2014/main" id="{D4306F7C-EF06-7EDA-5EB2-9D77BF4781DF}"/>
              </a:ext>
            </a:extLst>
          </p:cNvPr>
          <p:cNvGrpSpPr/>
          <p:nvPr/>
        </p:nvGrpSpPr>
        <p:grpSpPr>
          <a:xfrm>
            <a:off x="723900" y="1329200"/>
            <a:ext cx="7771871" cy="2738087"/>
            <a:chOff x="723900" y="1553876"/>
            <a:chExt cx="7771871" cy="2738087"/>
          </a:xfrm>
        </p:grpSpPr>
        <p:pic>
          <p:nvPicPr>
            <p:cNvPr id="6" name="Image 5">
              <a:extLst>
                <a:ext uri="{FF2B5EF4-FFF2-40B4-BE49-F238E27FC236}">
                  <a16:creationId xmlns:a16="http://schemas.microsoft.com/office/drawing/2014/main" id="{DA3DDC94-76F1-91B4-8A29-7E4416D3BA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3900" y="1553876"/>
              <a:ext cx="7448500" cy="2738087"/>
            </a:xfrm>
            <a:prstGeom prst="rect">
              <a:avLst/>
            </a:prstGeom>
          </p:spPr>
        </p:pic>
        <p:sp>
          <p:nvSpPr>
            <p:cNvPr id="17" name="ZoneTexte 16">
              <a:extLst>
                <a:ext uri="{FF2B5EF4-FFF2-40B4-BE49-F238E27FC236}">
                  <a16:creationId xmlns:a16="http://schemas.microsoft.com/office/drawing/2014/main" id="{890116CB-D427-DBE9-34CA-B212928427A0}"/>
                </a:ext>
              </a:extLst>
            </p:cNvPr>
            <p:cNvSpPr txBox="1"/>
            <p:nvPr/>
          </p:nvSpPr>
          <p:spPr>
            <a:xfrm>
              <a:off x="8048213" y="1769737"/>
              <a:ext cx="44755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5000</a:t>
              </a:r>
            </a:p>
          </p:txBody>
        </p:sp>
        <p:sp>
          <p:nvSpPr>
            <p:cNvPr id="18" name="ZoneTexte 17">
              <a:extLst>
                <a:ext uri="{FF2B5EF4-FFF2-40B4-BE49-F238E27FC236}">
                  <a16:creationId xmlns:a16="http://schemas.microsoft.com/office/drawing/2014/main" id="{CD72D616-1F7C-710B-9553-F8ADD40E445A}"/>
                </a:ext>
              </a:extLst>
            </p:cNvPr>
            <p:cNvSpPr txBox="1"/>
            <p:nvPr/>
          </p:nvSpPr>
          <p:spPr>
            <a:xfrm>
              <a:off x="8048213" y="2150016"/>
              <a:ext cx="44755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4000</a:t>
              </a:r>
            </a:p>
          </p:txBody>
        </p:sp>
        <p:sp>
          <p:nvSpPr>
            <p:cNvPr id="19" name="ZoneTexte 18">
              <a:extLst>
                <a:ext uri="{FF2B5EF4-FFF2-40B4-BE49-F238E27FC236}">
                  <a16:creationId xmlns:a16="http://schemas.microsoft.com/office/drawing/2014/main" id="{86CEF833-FA2B-0BD0-8913-F1888BEFD395}"/>
                </a:ext>
              </a:extLst>
            </p:cNvPr>
            <p:cNvSpPr txBox="1"/>
            <p:nvPr/>
          </p:nvSpPr>
          <p:spPr>
            <a:xfrm>
              <a:off x="8048213" y="2610871"/>
              <a:ext cx="44755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3000</a:t>
              </a:r>
            </a:p>
          </p:txBody>
        </p:sp>
      </p:grpSp>
      <p:cxnSp>
        <p:nvCxnSpPr>
          <p:cNvPr id="10" name="Connecteur droit 9">
            <a:extLst>
              <a:ext uri="{FF2B5EF4-FFF2-40B4-BE49-F238E27FC236}">
                <a16:creationId xmlns:a16="http://schemas.microsoft.com/office/drawing/2014/main" id="{2DB7BAD7-B7B5-924A-D097-6F60D8E7A8CF}"/>
              </a:ext>
            </a:extLst>
          </p:cNvPr>
          <p:cNvCxnSpPr>
            <a:cxnSpLocks/>
          </p:cNvCxnSpPr>
          <p:nvPr/>
        </p:nvCxnSpPr>
        <p:spPr bwMode="auto">
          <a:xfrm>
            <a:off x="1406769" y="1409508"/>
            <a:ext cx="5552515" cy="557862"/>
          </a:xfrm>
          <a:prstGeom prst="line">
            <a:avLst/>
          </a:prstGeom>
          <a:ln w="28575">
            <a:prstDash val="sysDash"/>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 name="Titre 2">
            <a:extLst>
              <a:ext uri="{FF2B5EF4-FFF2-40B4-BE49-F238E27FC236}">
                <a16:creationId xmlns:a16="http://schemas.microsoft.com/office/drawing/2014/main" id="{CFB7F8C0-5520-D84C-6FE1-B17FBE2E2C9B}"/>
              </a:ext>
            </a:extLst>
          </p:cNvPr>
          <p:cNvSpPr>
            <a:spLocks noGrp="1"/>
          </p:cNvSpPr>
          <p:nvPr>
            <p:ph type="title"/>
          </p:nvPr>
        </p:nvSpPr>
        <p:spPr>
          <a:xfrm>
            <a:off x="640800" y="320400"/>
            <a:ext cx="7297600" cy="347846"/>
          </a:xfrm>
        </p:spPr>
        <p:txBody>
          <a:bodyPr/>
          <a:lstStyle/>
          <a:p>
            <a:r>
              <a:rPr lang="fr-FR" sz="1400" b="0"/>
              <a:t>Evolution de l’émission de gaz à effet de serre</a:t>
            </a:r>
          </a:p>
        </p:txBody>
      </p:sp>
      <p:sp>
        <p:nvSpPr>
          <p:cNvPr id="5" name="Espace réservé du texte 4">
            <a:extLst>
              <a:ext uri="{FF2B5EF4-FFF2-40B4-BE49-F238E27FC236}">
                <a16:creationId xmlns:a16="http://schemas.microsoft.com/office/drawing/2014/main" id="{D878A646-2BD7-F85B-4F8C-CE8FFA18724B}"/>
              </a:ext>
            </a:extLst>
          </p:cNvPr>
          <p:cNvSpPr>
            <a:spLocks noGrp="1"/>
          </p:cNvSpPr>
          <p:nvPr>
            <p:ph type="body" sz="quarter" idx="14"/>
          </p:nvPr>
        </p:nvSpPr>
        <p:spPr/>
        <p:txBody>
          <a:bodyPr/>
          <a:lstStyle/>
          <a:p>
            <a:r>
              <a:rPr lang="fr-FR"/>
              <a:t>Eléments d’analyse détaillée </a:t>
            </a:r>
            <a:r>
              <a:rPr lang="fr-FR" b="0"/>
              <a:t>– </a:t>
            </a:r>
            <a:r>
              <a:rPr lang="fr-FR" sz="1050" b="0"/>
              <a:t>Air-énergie-climat – cadre de vie</a:t>
            </a:r>
            <a:endParaRPr lang="fr-FR" b="0"/>
          </a:p>
        </p:txBody>
      </p:sp>
      <p:sp>
        <p:nvSpPr>
          <p:cNvPr id="7" name="Bouton d'action : Retour 6">
            <a:hlinkClick r:id="rId3" action="ppaction://hlinksldjump" highlightClick="1"/>
            <a:extLst>
              <a:ext uri="{FF2B5EF4-FFF2-40B4-BE49-F238E27FC236}">
                <a16:creationId xmlns:a16="http://schemas.microsoft.com/office/drawing/2014/main" id="{F7259CA8-68DE-C19C-C338-01E6B4D4A846}"/>
              </a:ext>
            </a:extLst>
          </p:cNvPr>
          <p:cNvSpPr/>
          <p:nvPr/>
        </p:nvSpPr>
        <p:spPr>
          <a:xfrm rot="16200000">
            <a:off x="8299012" y="519393"/>
            <a:ext cx="246219" cy="562975"/>
          </a:xfrm>
          <a:prstGeom prst="actionButtonReturn">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222221"/>
              </a:solidFill>
              <a:effectLst/>
              <a:uLnTx/>
              <a:uFillTx/>
              <a:latin typeface="Open Sans"/>
              <a:ea typeface="+mn-ea"/>
              <a:cs typeface="+mn-cs"/>
            </a:endParaRPr>
          </a:p>
        </p:txBody>
      </p:sp>
      <p:sp>
        <p:nvSpPr>
          <p:cNvPr id="8" name="ZoneTexte 7">
            <a:extLst>
              <a:ext uri="{FF2B5EF4-FFF2-40B4-BE49-F238E27FC236}">
                <a16:creationId xmlns:a16="http://schemas.microsoft.com/office/drawing/2014/main" id="{8FED87EA-9E44-F7EC-2EAD-1C2DEDDD2489}"/>
              </a:ext>
            </a:extLst>
          </p:cNvPr>
          <p:cNvSpPr txBox="1"/>
          <p:nvPr/>
        </p:nvSpPr>
        <p:spPr>
          <a:xfrm>
            <a:off x="8148436" y="935543"/>
            <a:ext cx="562975" cy="24622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retour</a:t>
            </a:r>
          </a:p>
        </p:txBody>
      </p:sp>
      <p:pic>
        <p:nvPicPr>
          <p:cNvPr id="15" name="Image 14">
            <a:extLst>
              <a:ext uri="{FF2B5EF4-FFF2-40B4-BE49-F238E27FC236}">
                <a16:creationId xmlns:a16="http://schemas.microsoft.com/office/drawing/2014/main" id="{C17FA074-B882-0D4B-0D8E-5B12ED0795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6825" y="4174062"/>
            <a:ext cx="7436784" cy="387621"/>
          </a:xfrm>
          <a:prstGeom prst="rect">
            <a:avLst/>
          </a:prstGeom>
        </p:spPr>
      </p:pic>
      <p:sp>
        <p:nvSpPr>
          <p:cNvPr id="24" name="ZoneTexte 23">
            <a:extLst>
              <a:ext uri="{FF2B5EF4-FFF2-40B4-BE49-F238E27FC236}">
                <a16:creationId xmlns:a16="http://schemas.microsoft.com/office/drawing/2014/main" id="{B67EE6FA-C8B9-021C-37A0-5D145CC5DB57}"/>
              </a:ext>
            </a:extLst>
          </p:cNvPr>
          <p:cNvSpPr txBox="1"/>
          <p:nvPr/>
        </p:nvSpPr>
        <p:spPr>
          <a:xfrm>
            <a:off x="1057225" y="4811700"/>
            <a:ext cx="910442"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007996"/>
                </a:solidFill>
                <a:effectLst/>
                <a:uLnTx/>
                <a:uFillTx/>
                <a:latin typeface="Open Sans" panose="020B0606030504020204" pitchFamily="34" charset="0"/>
                <a:ea typeface="Open Sans" panose="020B0606030504020204" pitchFamily="34" charset="0"/>
                <a:cs typeface="Open Sans" panose="020B0606030504020204" pitchFamily="34" charset="0"/>
              </a:rPr>
              <a:t>À retenir</a:t>
            </a:r>
          </a:p>
        </p:txBody>
      </p:sp>
      <p:sp>
        <p:nvSpPr>
          <p:cNvPr id="31" name="Espace réservé du contenu 3">
            <a:extLst>
              <a:ext uri="{FF2B5EF4-FFF2-40B4-BE49-F238E27FC236}">
                <a16:creationId xmlns:a16="http://schemas.microsoft.com/office/drawing/2014/main" id="{11D43A4C-F0F3-FD43-910F-86102985ADEC}"/>
              </a:ext>
            </a:extLst>
          </p:cNvPr>
          <p:cNvSpPr>
            <a:spLocks noGrp="1"/>
          </p:cNvSpPr>
          <p:nvPr>
            <p:ph idx="13"/>
          </p:nvPr>
        </p:nvSpPr>
        <p:spPr>
          <a:xfrm>
            <a:off x="1189178" y="5129041"/>
            <a:ext cx="7436784" cy="1060719"/>
          </a:xfrm>
          <a:noFill/>
          <a:ln>
            <a:noFill/>
          </a:ln>
        </p:spPr>
        <p:style>
          <a:lnRef idx="2">
            <a:schemeClr val="dk1"/>
          </a:lnRef>
          <a:fillRef idx="1">
            <a:schemeClr val="lt1"/>
          </a:fillRef>
          <a:effectRef idx="0">
            <a:schemeClr val="dk1"/>
          </a:effectRef>
          <a:fontRef idx="minor">
            <a:schemeClr val="dk1"/>
          </a:fontRef>
        </p:style>
        <p:txBody>
          <a:bodyPr/>
          <a:lstStyle/>
          <a:p>
            <a:pPr marL="266700" indent="-266700"/>
            <a:r>
              <a:rPr lang="fr-FR" sz="1100">
                <a:solidFill>
                  <a:schemeClr val="tx1"/>
                </a:solidFill>
              </a:rPr>
              <a:t>Le rythme des émissions de gaz à effet de serre est en adéquation avec l’objectif du 3x20 et la loi TECV (-40% des émissions de GES entre 1990 et 2030), mais il semble encore </a:t>
            </a:r>
            <a:r>
              <a:rPr lang="fr-FR" sz="1100" b="1">
                <a:solidFill>
                  <a:schemeClr val="tx1"/>
                </a:solidFill>
              </a:rPr>
              <a:t>insuffisant pour atteindre l’objectif de neutralité carbone en 2050</a:t>
            </a:r>
            <a:r>
              <a:rPr lang="fr-FR" sz="1100">
                <a:solidFill>
                  <a:schemeClr val="tx1"/>
                </a:solidFill>
              </a:rPr>
              <a:t>.</a:t>
            </a:r>
          </a:p>
          <a:p>
            <a:pPr marL="266700" indent="-266700"/>
            <a:r>
              <a:rPr lang="fr-FR" sz="1100">
                <a:solidFill>
                  <a:schemeClr val="tx1"/>
                </a:solidFill>
              </a:rPr>
              <a:t>Les efforts ont été tout d’abord largement portés par l</a:t>
            </a:r>
            <a:r>
              <a:rPr lang="fr-FR" sz="1100" b="1">
                <a:solidFill>
                  <a:schemeClr val="tx1"/>
                </a:solidFill>
              </a:rPr>
              <a:t>’industrie</a:t>
            </a:r>
            <a:r>
              <a:rPr lang="fr-FR" sz="1100">
                <a:solidFill>
                  <a:schemeClr val="tx1"/>
                </a:solidFill>
              </a:rPr>
              <a:t> (2005-2017) et, lors de la crise du Covid, par le </a:t>
            </a:r>
            <a:r>
              <a:rPr lang="fr-FR" sz="1100" b="1">
                <a:solidFill>
                  <a:schemeClr val="tx1"/>
                </a:solidFill>
              </a:rPr>
              <a:t>transport routier</a:t>
            </a:r>
            <a:endParaRPr lang="fr-FR" sz="1100"/>
          </a:p>
        </p:txBody>
      </p:sp>
      <p:sp>
        <p:nvSpPr>
          <p:cNvPr id="45" name="ZoneTexte 44">
            <a:extLst>
              <a:ext uri="{FF2B5EF4-FFF2-40B4-BE49-F238E27FC236}">
                <a16:creationId xmlns:a16="http://schemas.microsoft.com/office/drawing/2014/main" id="{AF08B88E-95BF-0936-9FAB-3C58C604CC60}"/>
              </a:ext>
            </a:extLst>
          </p:cNvPr>
          <p:cNvSpPr txBox="1"/>
          <p:nvPr/>
        </p:nvSpPr>
        <p:spPr>
          <a:xfrm>
            <a:off x="2274352" y="933554"/>
            <a:ext cx="641522"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–18%</a:t>
            </a:r>
          </a:p>
        </p:txBody>
      </p:sp>
      <p:sp>
        <p:nvSpPr>
          <p:cNvPr id="46" name="Accolade fermante 45">
            <a:extLst>
              <a:ext uri="{FF2B5EF4-FFF2-40B4-BE49-F238E27FC236}">
                <a16:creationId xmlns:a16="http://schemas.microsoft.com/office/drawing/2014/main" id="{6DD05C7D-2615-5926-9795-44705144540F}"/>
              </a:ext>
            </a:extLst>
          </p:cNvPr>
          <p:cNvSpPr/>
          <p:nvPr/>
        </p:nvSpPr>
        <p:spPr bwMode="auto">
          <a:xfrm rot="16200000">
            <a:off x="2551127" y="568383"/>
            <a:ext cx="87973" cy="1418327"/>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222221"/>
              </a:solidFill>
              <a:effectLst/>
              <a:uLnTx/>
              <a:uFillTx/>
              <a:latin typeface="Arial" charset="0"/>
              <a:ea typeface="ＭＳ Ｐゴシック" charset="-128"/>
              <a:cs typeface="ＭＳ Ｐゴシック" charset="-128"/>
            </a:endParaRPr>
          </a:p>
        </p:txBody>
      </p:sp>
      <p:sp>
        <p:nvSpPr>
          <p:cNvPr id="47" name="Accolade fermante 46">
            <a:extLst>
              <a:ext uri="{FF2B5EF4-FFF2-40B4-BE49-F238E27FC236}">
                <a16:creationId xmlns:a16="http://schemas.microsoft.com/office/drawing/2014/main" id="{C2F5BF02-02B8-8403-1E20-60C23E541CC9}"/>
              </a:ext>
            </a:extLst>
          </p:cNvPr>
          <p:cNvSpPr/>
          <p:nvPr/>
        </p:nvSpPr>
        <p:spPr bwMode="auto">
          <a:xfrm rot="16200000">
            <a:off x="4393303" y="533515"/>
            <a:ext cx="109695" cy="231457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222221"/>
              </a:solidFill>
              <a:effectLst/>
              <a:uLnTx/>
              <a:uFillTx/>
              <a:latin typeface="Arial" charset="0"/>
              <a:ea typeface="ＭＳ Ｐゴシック" charset="-128"/>
              <a:cs typeface="ＭＳ Ｐゴシック" charset="-128"/>
            </a:endParaRPr>
          </a:p>
        </p:txBody>
      </p:sp>
      <p:sp>
        <p:nvSpPr>
          <p:cNvPr id="49" name="ZoneTexte 48">
            <a:extLst>
              <a:ext uri="{FF2B5EF4-FFF2-40B4-BE49-F238E27FC236}">
                <a16:creationId xmlns:a16="http://schemas.microsoft.com/office/drawing/2014/main" id="{5320C79C-4436-F143-E09F-26A3C0CA0246}"/>
              </a:ext>
            </a:extLst>
          </p:cNvPr>
          <p:cNvSpPr txBox="1"/>
          <p:nvPr/>
        </p:nvSpPr>
        <p:spPr>
          <a:xfrm>
            <a:off x="4127389" y="1338561"/>
            <a:ext cx="641522"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–18%</a:t>
            </a:r>
          </a:p>
        </p:txBody>
      </p:sp>
      <p:sp>
        <p:nvSpPr>
          <p:cNvPr id="50" name="Accolade fermante 49">
            <a:extLst>
              <a:ext uri="{FF2B5EF4-FFF2-40B4-BE49-F238E27FC236}">
                <a16:creationId xmlns:a16="http://schemas.microsoft.com/office/drawing/2014/main" id="{CDBD3E55-5422-0EDB-DC3C-4CE0B7BB097D}"/>
              </a:ext>
            </a:extLst>
          </p:cNvPr>
          <p:cNvSpPr/>
          <p:nvPr/>
        </p:nvSpPr>
        <p:spPr bwMode="auto">
          <a:xfrm rot="16200000">
            <a:off x="6189217" y="1401982"/>
            <a:ext cx="112924" cy="124370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222221"/>
              </a:solidFill>
              <a:effectLst/>
              <a:uLnTx/>
              <a:uFillTx/>
              <a:latin typeface="Arial" charset="0"/>
              <a:ea typeface="ＭＳ Ｐゴシック" charset="-128"/>
              <a:cs typeface="ＭＳ Ｐゴシック" charset="-128"/>
            </a:endParaRPr>
          </a:p>
        </p:txBody>
      </p:sp>
      <p:sp>
        <p:nvSpPr>
          <p:cNvPr id="51" name="ZoneTexte 50">
            <a:extLst>
              <a:ext uri="{FF2B5EF4-FFF2-40B4-BE49-F238E27FC236}">
                <a16:creationId xmlns:a16="http://schemas.microsoft.com/office/drawing/2014/main" id="{D45FD628-1ECD-7E26-7DE5-32CC3EE7EABD}"/>
              </a:ext>
            </a:extLst>
          </p:cNvPr>
          <p:cNvSpPr txBox="1"/>
          <p:nvPr/>
        </p:nvSpPr>
        <p:spPr>
          <a:xfrm>
            <a:off x="6081619" y="1622005"/>
            <a:ext cx="287258"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52" name="Accolade fermante 51">
            <a:extLst>
              <a:ext uri="{FF2B5EF4-FFF2-40B4-BE49-F238E27FC236}">
                <a16:creationId xmlns:a16="http://schemas.microsoft.com/office/drawing/2014/main" id="{7755F332-884E-E48D-6972-9577A137CA83}"/>
              </a:ext>
            </a:extLst>
          </p:cNvPr>
          <p:cNvSpPr/>
          <p:nvPr/>
        </p:nvSpPr>
        <p:spPr bwMode="auto">
          <a:xfrm rot="16200000">
            <a:off x="7109357" y="1817298"/>
            <a:ext cx="112924" cy="413069"/>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222221"/>
              </a:solidFill>
              <a:effectLst/>
              <a:uLnTx/>
              <a:uFillTx/>
              <a:latin typeface="Arial" charset="0"/>
              <a:ea typeface="ＭＳ Ｐゴシック" charset="-128"/>
              <a:cs typeface="ＭＳ Ｐゴシック" charset="-128"/>
            </a:endParaRPr>
          </a:p>
        </p:txBody>
      </p:sp>
      <p:sp>
        <p:nvSpPr>
          <p:cNvPr id="53" name="ZoneTexte 52">
            <a:extLst>
              <a:ext uri="{FF2B5EF4-FFF2-40B4-BE49-F238E27FC236}">
                <a16:creationId xmlns:a16="http://schemas.microsoft.com/office/drawing/2014/main" id="{2FC60FA3-6E56-6805-6F03-FE4747AAB0F2}"/>
              </a:ext>
            </a:extLst>
          </p:cNvPr>
          <p:cNvSpPr txBox="1"/>
          <p:nvPr/>
        </p:nvSpPr>
        <p:spPr>
          <a:xfrm>
            <a:off x="6845058" y="1647339"/>
            <a:ext cx="641522"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–14%</a:t>
            </a:r>
          </a:p>
        </p:txBody>
      </p:sp>
      <p:sp>
        <p:nvSpPr>
          <p:cNvPr id="4" name="ZoneTexte 3">
            <a:extLst>
              <a:ext uri="{FF2B5EF4-FFF2-40B4-BE49-F238E27FC236}">
                <a16:creationId xmlns:a16="http://schemas.microsoft.com/office/drawing/2014/main" id="{C01A7962-BF7B-A05F-F611-0E638ADF4000}"/>
              </a:ext>
            </a:extLst>
          </p:cNvPr>
          <p:cNvSpPr txBox="1"/>
          <p:nvPr/>
        </p:nvSpPr>
        <p:spPr>
          <a:xfrm>
            <a:off x="4620670" y="992930"/>
            <a:ext cx="3317730" cy="246221"/>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a:ln>
                  <a:noFill/>
                </a:ln>
                <a:solidFill>
                  <a:srgbClr val="222221"/>
                </a:solidFill>
                <a:effectLst/>
                <a:uLnTx/>
                <a:uFillTx/>
                <a:latin typeface="Open Sans" panose="020B0606030504020204" pitchFamily="34" charset="0"/>
                <a:ea typeface="Open Sans" panose="020B0606030504020204" pitchFamily="34" charset="0"/>
                <a:cs typeface="Open Sans" panose="020B0606030504020204" pitchFamily="34" charset="0"/>
              </a:rPr>
              <a:t>Objectif relayé par le SCoT : -20% entre 1990 et 2020</a:t>
            </a:r>
          </a:p>
        </p:txBody>
      </p:sp>
      <p:cxnSp>
        <p:nvCxnSpPr>
          <p:cNvPr id="21" name="Connecteur droit 20">
            <a:extLst>
              <a:ext uri="{FF2B5EF4-FFF2-40B4-BE49-F238E27FC236}">
                <a16:creationId xmlns:a16="http://schemas.microsoft.com/office/drawing/2014/main" id="{0AF8E679-C47C-8DC3-99C2-F524C79641A0}"/>
              </a:ext>
            </a:extLst>
          </p:cNvPr>
          <p:cNvCxnSpPr>
            <a:cxnSpLocks/>
          </p:cNvCxnSpPr>
          <p:nvPr/>
        </p:nvCxnSpPr>
        <p:spPr bwMode="auto">
          <a:xfrm>
            <a:off x="4225462" y="1116041"/>
            <a:ext cx="361021" cy="0"/>
          </a:xfrm>
          <a:prstGeom prst="line">
            <a:avLst/>
          </a:prstGeom>
          <a:ln w="28575">
            <a:prstDash val="sysDash"/>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11" name="ZoneTexte 10">
            <a:extLst>
              <a:ext uri="{FF2B5EF4-FFF2-40B4-BE49-F238E27FC236}">
                <a16:creationId xmlns:a16="http://schemas.microsoft.com/office/drawing/2014/main" id="{DCF8C935-1032-FAD5-DAC1-38B1EB2F23D2}"/>
              </a:ext>
            </a:extLst>
          </p:cNvPr>
          <p:cNvSpPr txBox="1"/>
          <p:nvPr/>
        </p:nvSpPr>
        <p:spPr>
          <a:xfrm>
            <a:off x="7303565" y="4544265"/>
            <a:ext cx="1435903"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sz="1000" b="0" i="1" u="none" strike="noStrike" kern="1200" cap="none" spc="0" normalizeH="0" baseline="0" noProof="0">
                <a:ln>
                  <a:noFill/>
                </a:ln>
                <a:solidFill>
                  <a:srgbClr val="222221">
                    <a:lumMod val="75000"/>
                    <a:lumOff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Source : ORCAE 2023</a:t>
            </a:r>
          </a:p>
        </p:txBody>
      </p:sp>
    </p:spTree>
    <p:extLst>
      <p:ext uri="{BB962C8B-B14F-4D97-AF65-F5344CB8AC3E}">
        <p14:creationId xmlns:p14="http://schemas.microsoft.com/office/powerpoint/2010/main" val="3822661818"/>
      </p:ext>
    </p:extLst>
  </p:cSld>
  <p:clrMapOvr>
    <a:masterClrMapping/>
  </p:clrMapOvr>
</p:sld>
</file>

<file path=ppt/theme/theme1.xml><?xml version="1.0" encoding="utf-8"?>
<a:theme xmlns:a="http://schemas.openxmlformats.org/drawingml/2006/main" name="Thème_SC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1-08_Element-pour-BS-17novembre" id="{1A9F9DAE-9864-4A6A-9087-8BB5CD5A2AE9}" vid="{A2DD7318-C1AC-4A32-9087-BA1F7BDB573A}"/>
    </a:ext>
  </a:extLst>
</a:theme>
</file>

<file path=ppt/theme/theme2.xml><?xml version="1.0" encoding="utf-8"?>
<a:theme xmlns:a="http://schemas.openxmlformats.org/drawingml/2006/main" name="2_Thème_SC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quette_SCoT.potx" id="{96BFC717-3510-42DF-98D7-1F95D746BF0D}" vid="{09581EC0-B861-4ED0-8397-FD0E830B0EA4}"/>
    </a:ext>
  </a:extLst>
</a:theme>
</file>

<file path=ppt/theme/theme3.xml><?xml version="1.0" encoding="utf-8"?>
<a:theme xmlns:a="http://schemas.openxmlformats.org/drawingml/2006/main" name="5_Pages courantes">
  <a:themeElements>
    <a:clrScheme name="Nuancier-Agence">
      <a:dk1>
        <a:srgbClr val="222221"/>
      </a:dk1>
      <a:lt1>
        <a:sysClr val="window" lastClr="FFFFFF"/>
      </a:lt1>
      <a:dk2>
        <a:srgbClr val="3F3E3E"/>
      </a:dk2>
      <a:lt2>
        <a:srgbClr val="FFFFFF"/>
      </a:lt2>
      <a:accent1>
        <a:srgbClr val="007996"/>
      </a:accent1>
      <a:accent2>
        <a:srgbClr val="EC6608"/>
      </a:accent2>
      <a:accent3>
        <a:srgbClr val="DBCB1F"/>
      </a:accent3>
      <a:accent4>
        <a:srgbClr val="DC477C"/>
      </a:accent4>
      <a:accent5>
        <a:srgbClr val="6AB647"/>
      </a:accent5>
      <a:accent6>
        <a:srgbClr val="765D4B"/>
      </a:accent6>
      <a:hlink>
        <a:srgbClr val="0070C0"/>
      </a:hlink>
      <a:folHlink>
        <a:srgbClr val="800080"/>
      </a:folHlink>
    </a:clrScheme>
    <a:fontScheme name="Personnalisé 1">
      <a:majorFont>
        <a:latin typeface="Open Sans"/>
        <a:ea typeface=""/>
        <a:cs typeface=""/>
      </a:majorFont>
      <a:minorFont>
        <a:latin typeface="Open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none" rtlCol="0">
        <a:spAutoFit/>
      </a:bodyPr>
      <a:lstStyle>
        <a:defPPr>
          <a:defRPr sz="1400" dirty="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pwp_4-3.pptx" id="{7A5D9053-E4E4-4936-B6A0-26039F6D0A28}" vid="{BECE5D05-031A-45E2-9C94-71B8005A4881}"/>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06949ABE8534E91BDFD2CCBA9038D" ma:contentTypeVersion="19" ma:contentTypeDescription="Crée un document." ma:contentTypeScope="" ma:versionID="e19a760cb83336f921f805d8ec0c3b0e">
  <xsd:schema xmlns:xsd="http://www.w3.org/2001/XMLSchema" xmlns:xs="http://www.w3.org/2001/XMLSchema" xmlns:p="http://schemas.microsoft.com/office/2006/metadata/properties" xmlns:ns2="27e620d1-be66-46c0-84cd-ffe28ed10830" xmlns:ns3="12977207-2aaa-40f5-8978-f595b6f0ed5f" targetNamespace="http://schemas.microsoft.com/office/2006/metadata/properties" ma:root="true" ma:fieldsID="364994d03d621576674a8660b1b42681" ns2:_="" ns3:_="">
    <xsd:import namespace="27e620d1-be66-46c0-84cd-ffe28ed10830"/>
    <xsd:import namespace="12977207-2aaa-40f5-8978-f595b6f0ed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Valid_x00e9_"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620d1-be66-46c0-84cd-ffe28ed108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Valid_x00e9_" ma:index="17" nillable="true" ma:displayName="Statut" ma:default="1" ma:format="Dropdown" ma:internalName="Valid_x00e9_">
      <xsd:simpleType>
        <xsd:restriction base="dms:Text">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c9c85d75-9522-41cf-90da-547c6e4d60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977207-2aaa-40f5-8978-f595b6f0ed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92ab9ceb-3991-4a57-be82-35445d54f194}" ma:internalName="TaxCatchAll" ma:showField="CatchAllData" ma:web="12977207-2aaa-40f5-8978-f595b6f0ed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e620d1-be66-46c0-84cd-ffe28ed10830">
      <Terms xmlns="http://schemas.microsoft.com/office/infopath/2007/PartnerControls"/>
    </lcf76f155ced4ddcb4097134ff3c332f>
    <TaxCatchAll xmlns="12977207-2aaa-40f5-8978-f595b6f0ed5f" xsi:nil="true"/>
    <SharedWithUsers xmlns="12977207-2aaa-40f5-8978-f595b6f0ed5f">
      <UserInfo>
        <DisplayName>Benoit Parent</DisplayName>
        <AccountId>854</AccountId>
        <AccountType/>
      </UserInfo>
      <UserInfo>
        <DisplayName>Olivier Alexandre</DisplayName>
        <AccountId>14</AccountId>
        <AccountType/>
      </UserInfo>
      <UserInfo>
        <DisplayName>Mathieu PERRIN</DisplayName>
        <AccountId>1850</AccountId>
        <AccountType/>
      </UserInfo>
      <UserInfo>
        <DisplayName>Cécile Benech</DisplayName>
        <AccountId>15</AccountId>
        <AccountType/>
      </UserInfo>
    </SharedWithUsers>
    <Valid_x00e9_ xmlns="27e620d1-be66-46c0-84cd-ffe28ed10830">1</Valid_x00e9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08A805-7120-42A9-A54E-822CB28F7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e620d1-be66-46c0-84cd-ffe28ed10830"/>
    <ds:schemaRef ds:uri="12977207-2aaa-40f5-8978-f595b6f0ed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817756-E1C3-4A4F-A37C-8BBC7310BBE6}">
  <ds:schemaRefs>
    <ds:schemaRef ds:uri="http://schemas.microsoft.com/office/2006/documentManagement/types"/>
    <ds:schemaRef ds:uri="http://www.w3.org/XML/1998/namespace"/>
    <ds:schemaRef ds:uri="12977207-2aaa-40f5-8978-f595b6f0ed5f"/>
    <ds:schemaRef ds:uri="http://schemas.microsoft.com/office/2006/metadata/properties"/>
    <ds:schemaRef ds:uri="http://purl.org/dc/elements/1.1/"/>
    <ds:schemaRef ds:uri="http://purl.org/dc/dcmitype/"/>
    <ds:schemaRef ds:uri="27e620d1-be66-46c0-84cd-ffe28ed10830"/>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FA3EA092-4E9D-4F55-8D98-C9FC293300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2020-11-08_Element-pour-BS-17novembre</Template>
  <TotalTime>110</TotalTime>
  <Words>2037</Words>
  <Application>Microsoft Office PowerPoint</Application>
  <PresentationFormat>Affichage à l'écran (4:3)</PresentationFormat>
  <Paragraphs>177</Paragraphs>
  <Slides>15</Slides>
  <Notes>3</Notes>
  <HiddenSlides>5</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15</vt:i4>
      </vt:variant>
    </vt:vector>
  </HeadingPairs>
  <TitlesOfParts>
    <vt:vector size="29" baseType="lpstr">
      <vt:lpstr>ＭＳ Ｐゴシック</vt:lpstr>
      <vt:lpstr>Abadi Extra Light</vt:lpstr>
      <vt:lpstr>Arial</vt:lpstr>
      <vt:lpstr>Calibri</vt:lpstr>
      <vt:lpstr>Calibri Light</vt:lpstr>
      <vt:lpstr>Eurostile</vt:lpstr>
      <vt:lpstr>Helvetica Neue</vt:lpstr>
      <vt:lpstr>Monda</vt:lpstr>
      <vt:lpstr>Open Sans</vt:lpstr>
      <vt:lpstr>OpenSans-Italic</vt:lpstr>
      <vt:lpstr>Wingdings</vt:lpstr>
      <vt:lpstr>Thème_SCoT</vt:lpstr>
      <vt:lpstr>2_Thème_SCoT</vt:lpstr>
      <vt:lpstr>5_Pages courantes</vt:lpstr>
      <vt:lpstr>Bilan du SCoT</vt:lpstr>
      <vt:lpstr>Cadre de Vie - Air - Energie - Climat : contenus du SCoT de la Greg </vt:lpstr>
      <vt:lpstr>Carte des orientations paysagères</vt:lpstr>
      <vt:lpstr>Air-énergie-climat Evolutions de contexte normatif</vt:lpstr>
      <vt:lpstr>Air-énergie-climat Evolutions de contexte normatif</vt:lpstr>
      <vt:lpstr>Air-énergie-climat – cadre de vie Eléments saillants du bilan de 2018</vt:lpstr>
      <vt:lpstr>Air-énergie-climat – cadre de vie Eléments saillants du bilan de 2018</vt:lpstr>
      <vt:lpstr>Air-énergie-climat – cadre de vie Principaux enseignements du bilan 2023</vt:lpstr>
      <vt:lpstr>Evolution de l’émission de gaz à effet de serre</vt:lpstr>
      <vt:lpstr>Evolution de la qualité de l’air</vt:lpstr>
      <vt:lpstr>Evolution de la consommation et de la production d’énergie</vt:lpstr>
      <vt:lpstr>Production d’énergies renouvelables</vt:lpstr>
      <vt:lpstr>Air-énergie-climat – cadre de vie Principaux enseignements du bilan 2023</vt:lpstr>
      <vt:lpstr>Cadre de vie - Air - Energie - Climat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Alexandre</dc:creator>
  <cp:lastModifiedBy>Nathalie Fumex</cp:lastModifiedBy>
  <cp:revision>2</cp:revision>
  <cp:lastPrinted>2024-02-15T08:11:11Z</cp:lastPrinted>
  <dcterms:created xsi:type="dcterms:W3CDTF">2021-11-15T09:39:57Z</dcterms:created>
  <dcterms:modified xsi:type="dcterms:W3CDTF">2025-02-10T15:22:46Z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alidé">
    <vt:lpwstr>1</vt:lpwstr>
  </property>
  <property fmtid="{D5CDD505-2E9C-101B-9397-08002B2CF9AE}" pid="3" name="CUSTOM_THEMES">
    <vt:lpwstr>15;#Agriculture / Alimentation|1b33464e-7991-4079-ad61-f89109f69873;#16;#Animation|a8078f8b-e54d-4822-8c22-cf0decae2cc1;#17;#Climat / Energie|a198546d-ad87-40c2-bbaf-43e02a488047;#18;#Commerces|6a98a671-3cb7-4007-9960-ebe5d376ae54;#19;#Communication|a7dcabce-e9e8-4061-a223-ab9b4ea7b4a4;#20;#Economie|5a113c23-13f7-41aa-997d-6da387060cda;#21;#Environnement / Biodiversité|6e3723bd-3cd3-4efc-ab94-73e492a632fc;#22;#Foncier|ebd6608e-8713-4509-9b74-debb7a8e6406;#23;#Habitat|c23ce33b-115a-4d85-afcb-cdca6952cf11;#24;#Mobilité|a892fc95-c240-466e-bdab-88d5594cbec5;#25;#Montagne|e4279b5b-079b-456b-b6a6-3aee1e5a2ac9;#26;#Observation|0e5ce8cc-6b1b-4a6b-bebe-35845bea6059;#27;#Patrimoine|460cb6e7-1b35-4ce7-ac3a-cad6163e03a8;#28;#Paysage|97afb5e7-fb8f-48e5-8c3d-a64e09d6ea87;#29;#Planification|4a83ec03-d4e2-423c-a978-b3efe6fca434;#30;#Prospective|66fcebc9-2625-4074-b3e9-543b844712b8;#62;#Cohésion sociale|d9bba894-25d1-4b81-b4cf-f6765c0044bd</vt:lpwstr>
  </property>
  <property fmtid="{D5CDD505-2E9C-101B-9397-08002B2CF9AE}" pid="4" name="CUSTOM_COMMANDITAIRES">
    <vt:lpwstr>14;#EP SCoT GReG|8744c20b-e038-4ec9-8294-34874f249e96</vt:lpwstr>
  </property>
  <property fmtid="{D5CDD505-2E9C-101B-9397-08002B2CF9AE}" pid="5" name="CUSTOM_ECHELLETERRITORIALE">
    <vt:lpwstr>32;#Inter EPCI|4f831d74-43b7-4647-b2ef-9a3d1c79752b</vt:lpwstr>
  </property>
  <property fmtid="{D5CDD505-2E9C-101B-9397-08002B2CF9AE}" pid="6" name="CUSTOM_MembresInformes">
    <vt:lpwstr>7;#CC Coeur de Chartreuse|e7505009-dbec-44ad-9f1d-a9c8fc44e38f;#8;#CCMV|f72d93b5-c2ca-423a-828f-f664997e8f1c;#9;#Communes|92d46c63-ccd6-4bc2-8fb2-d53ef9d2f692;#10;#ADEME|04da6847-de02-4523-aa5a-07f5a592caa6;#11;#Département de l'Isère|1f4e27d4-4fc1-45b7-a958-873ef1320c0f;#12;#EPFL D|9fb0fd5b-90d4-458d-9564-961f7e20508c;#13;#EPORA|e6afdeb6-eb5e-430e-8432-addc4fb07944;#46;#ARS|6fab2e84-e841-46f7-be86-1aeeb7a3a6fd;#86;#CC de la Matheysine|277a56ad-6cc2-4e10-816b-c47e1e5d5746</vt:lpwstr>
  </property>
  <property fmtid="{D5CDD505-2E9C-101B-9397-08002B2CF9AE}" pid="7" name="MediaServiceImageTags">
    <vt:lpwstr/>
  </property>
  <property fmtid="{D5CDD505-2E9C-101B-9397-08002B2CF9AE}" pid="8" name="CUSTOM_Livrable">
    <vt:lpwstr/>
  </property>
  <property fmtid="{D5CDD505-2E9C-101B-9397-08002B2CF9AE}" pid="9" name="CUSTOM_NUMAFFHISTO">
    <vt:lpwstr>31;#20043005|21d3f3ab-044b-4a88-bfd7-5229efa14ffc;#69;#22043006|f76b62e5-de5d-4f77-b07b-9d58e792c575;#52;#21043008|bfdfc1c3-ff41-4c23-aeee-03f0b9e7915c;#94;#23043005|8b770af3-1b4b-4c91-be9a-d4ef23e81b0d</vt:lpwstr>
  </property>
  <property fmtid="{D5CDD505-2E9C-101B-9397-08002B2CF9AE}" pid="10" name="ContentTypeId">
    <vt:lpwstr>0x0101005A606949ABE8534E91BDFD2CCBA9038D</vt:lpwstr>
  </property>
  <property fmtid="{D5CDD505-2E9C-101B-9397-08002B2CF9AE}" pid="11" name="CUSTOM_NumAffaire">
    <vt:lpwstr>98;#24043002|92447f15-8122-4694-b4ca-e99fbc83db8f</vt:lpwstr>
  </property>
  <property fmtid="{D5CDD505-2E9C-101B-9397-08002B2CF9AE}" pid="12" name="CUSTOM_AUTRESPARTENAIRESINTERESS">
    <vt:lpwstr>3;#Bièvre Isère Communauté|0ebc01fe-12b3-4368-8332-2eec92628c4e;#2;#CAPV|5b2fe059-728e-4361-ba4a-798c519d24e1;#1;#CC Bièvre Est|27aa4db3-25df-4c17-9976-fdf0bbd19c1e;#11;#Département de l'Isère|1f4e27d4-4fc1-45b7-a958-873ef1320c0f;#12;#EPFL D|9fb0fd5b-90d4-458d-9564-961f7e20508c;#13;#EPORA|e6afdeb6-eb5e-430e-8432-addc4fb07944;#4;#Etat / DDT|43cce202-3bde-480e-bc7b-5120ddfc7feb;#5;#Grenoble Alpes Métropole|1e5bbf92-20c8-4d64-8020-36607b767579;#58;#SMVIC|3b8baf41-4a82-4f35-aa61-4fe0a76d6686;#6;#Le Grésivaudan|50cad8f5-0cea-441e-b278-200860a74492</vt:lpwstr>
  </property>
</Properties>
</file>