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97" r:id="rId5"/>
    <p:sldMasterId id="2147483816" r:id="rId6"/>
  </p:sldMasterIdLst>
  <p:notesMasterIdLst>
    <p:notesMasterId r:id="rId32"/>
  </p:notesMasterIdLst>
  <p:handoutMasterIdLst>
    <p:handoutMasterId r:id="rId33"/>
  </p:handoutMasterIdLst>
  <p:sldIdLst>
    <p:sldId id="294" r:id="rId7"/>
    <p:sldId id="2537" r:id="rId8"/>
    <p:sldId id="2523" r:id="rId9"/>
    <p:sldId id="2522" r:id="rId10"/>
    <p:sldId id="2524" r:id="rId11"/>
    <p:sldId id="2532" r:id="rId12"/>
    <p:sldId id="2529" r:id="rId13"/>
    <p:sldId id="2528" r:id="rId14"/>
    <p:sldId id="2463" r:id="rId15"/>
    <p:sldId id="2464" r:id="rId16"/>
    <p:sldId id="2465" r:id="rId17"/>
    <p:sldId id="2477" r:id="rId18"/>
    <p:sldId id="2476" r:id="rId19"/>
    <p:sldId id="2533" r:id="rId20"/>
    <p:sldId id="2544" r:id="rId21"/>
    <p:sldId id="2479" r:id="rId22"/>
    <p:sldId id="2553" r:id="rId23"/>
    <p:sldId id="2551" r:id="rId24"/>
    <p:sldId id="2556" r:id="rId25"/>
    <p:sldId id="2539" r:id="rId26"/>
    <p:sldId id="2549" r:id="rId27"/>
    <p:sldId id="2554" r:id="rId28"/>
    <p:sldId id="2555" r:id="rId29"/>
    <p:sldId id="2509" r:id="rId30"/>
    <p:sldId id="311" r:id="rId31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70704-9019-A523-4F48-9B8B5A4A0AAF}" name="Cécile Benech" initials="CB" userId="S::cecile.benech@scot-region-grenoble.org::e02ccdc7-44ae-4753-b918-04a41d639423" providerId="AD"/>
  <p188:author id="{9E9FC935-FFB6-D59F-449D-829C3ED72DC1}" name="Adèle BARILLON" initials="AB" userId="S::adele.barillon@scot-region-grenoble.org::5bcf54cd-8969-4cf0-956a-82dd09fc559e" providerId="AD"/>
  <p188:author id="{4B4E964C-47F5-9AFD-E64D-A6BD4293BCB0}" name="Mathieu PERRIN" initials="MP" userId="S::mathieu.perrin@scot-region-grenoble.org::1753dd1e-1482-43d6-a0bf-eb055e0315ff" providerId="AD"/>
  <p188:author id="{5BFB3A67-194F-FA68-2F80-53D81DFA207F}" name="Benoit Parent" initials="BP" userId="S::benoit.parent@scot-region-grenoble.org::798d61f1-35e4-4a90-97a7-3a9f706976db" providerId="AD"/>
  <p188:author id="{7068A0B1-87AF-7520-A5C0-1F7076F318D2}" name="Lucas Jouny" initials="LJ" userId="S::lucas.jouny@aurg.asso.fr::cbdef939-48c9-4e77-bf47-38506c2647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51E"/>
    <a:srgbClr val="FFFFFF"/>
    <a:srgbClr val="DAE3F3"/>
    <a:srgbClr val="475DA4"/>
    <a:srgbClr val="616161"/>
    <a:srgbClr val="CCECFF"/>
    <a:srgbClr val="961B2E"/>
    <a:srgbClr val="FF33CC"/>
    <a:srgbClr val="F2F2F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FAF21-8F7B-4C34-AF84-D9CCE25CC0B1}" v="4" dt="2024-12-02T17:22:13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7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urg38b-my.sharepoint.com/personal/cedric_lomakine_aurg_asso_fr/Documents/Fichiers%20de%20conversation%20Microsoft%20Teams/captages_scot_vsimple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aurg38b-my.sharepoint.com/personal/cedric_lomakine_aurg_asso_fr/Documents/Fichiers%20de%20conversation%20Microsoft%20Teams/captages_scot_vsimple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 sz="1500" b="1"/>
              <a:t>Part des captages actifs avec DUP </a:t>
            </a:r>
          </a:p>
        </c:rich>
      </c:tx>
      <c:layout>
        <c:manualLayout>
          <c:xMode val="edge"/>
          <c:yMode val="edge"/>
          <c:x val="3.4389040982018373E-3"/>
          <c:y val="2.9590945947205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[captages_scot_vsimple4.xlsx]scot!$J$1</c:f>
              <c:strCache>
                <c:ptCount val="1"/>
                <c:pt idx="0">
                  <c:v>part_dup_actif2</c:v>
                </c:pt>
              </c:strCache>
            </c:strRef>
          </c:tx>
          <c:spPr>
            <a:solidFill>
              <a:srgbClr val="0079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[captages_scot_vsimple4.xlsx]scot!$A$2:$A$8</c:f>
              <c:strCache>
                <c:ptCount val="7"/>
                <c:pt idx="0">
                  <c:v>CA du Pays Voironnais</c:v>
                </c:pt>
                <c:pt idx="1">
                  <c:v>CC Bièvre Isère</c:v>
                </c:pt>
                <c:pt idx="2">
                  <c:v>CC de Bièvre Est</c:v>
                </c:pt>
                <c:pt idx="3">
                  <c:v>CC du Trièves</c:v>
                </c:pt>
                <c:pt idx="4">
                  <c:v>CC Le Grésivaudan</c:v>
                </c:pt>
                <c:pt idx="5">
                  <c:v>CC Saint-Marcellin Vercors Isère Communauté</c:v>
                </c:pt>
                <c:pt idx="6">
                  <c:v>Grenoble-Alpes-Métropole</c:v>
                </c:pt>
              </c:strCache>
            </c:strRef>
          </c:cat>
          <c:val>
            <c:numRef>
              <c:f>[captages_scot_vsimple4.xlsx]scot!$J$2:$J$8</c:f>
              <c:numCache>
                <c:formatCode>0</c:formatCode>
                <c:ptCount val="7"/>
                <c:pt idx="0">
                  <c:v>77.58620689655173</c:v>
                </c:pt>
                <c:pt idx="1">
                  <c:v>51.923076923076927</c:v>
                </c:pt>
                <c:pt idx="2">
                  <c:v>20.408163265306122</c:v>
                </c:pt>
                <c:pt idx="3">
                  <c:v>30.232558139534881</c:v>
                </c:pt>
                <c:pt idx="4">
                  <c:v>57.142857142857139</c:v>
                </c:pt>
                <c:pt idx="5">
                  <c:v>34.408602150537639</c:v>
                </c:pt>
                <c:pt idx="6">
                  <c:v>63.513513513513509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F-45FC-B03D-2A24CAA42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9604799"/>
        <c:axId val="1388523215"/>
      </c:barChart>
      <c:catAx>
        <c:axId val="1379604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8523215"/>
        <c:crosses val="autoZero"/>
        <c:auto val="1"/>
        <c:lblAlgn val="ctr"/>
        <c:lblOffset val="100"/>
        <c:noMultiLvlLbl val="0"/>
      </c:catAx>
      <c:valAx>
        <c:axId val="1388523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960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660 </a:t>
            </a:r>
            <a:r>
              <a:rPr lang="en-US" err="1"/>
              <a:t>captages</a:t>
            </a:r>
            <a:r>
              <a:rPr lang="en-US"/>
              <a:t> </a:t>
            </a:r>
            <a:r>
              <a:rPr lang="en-US" err="1"/>
              <a:t>actifs</a:t>
            </a:r>
            <a:r>
              <a:rPr lang="en-US"/>
              <a:t> sur la GReG </a:t>
            </a:r>
          </a:p>
          <a:p>
            <a:pPr>
              <a:defRPr/>
            </a:pPr>
            <a:r>
              <a:rPr lang="en-US" sz="1100" b="0"/>
              <a:t>(225 </a:t>
            </a:r>
            <a:r>
              <a:rPr lang="en-US" sz="1100" b="0" err="1"/>
              <a:t>captages</a:t>
            </a:r>
            <a:r>
              <a:rPr lang="en-US" sz="1100" b="0" baseline="0"/>
              <a:t> </a:t>
            </a:r>
            <a:r>
              <a:rPr lang="en-US" sz="1100" b="0" baseline="0" err="1"/>
              <a:t>abandonnés</a:t>
            </a:r>
            <a:r>
              <a:rPr lang="en-US" sz="1100" b="0" baseline="0"/>
              <a:t>)</a:t>
            </a:r>
            <a:endParaRPr lang="en-US" b="0"/>
          </a:p>
        </c:rich>
      </c:tx>
      <c:layout>
        <c:manualLayout>
          <c:xMode val="edge"/>
          <c:yMode val="edge"/>
          <c:x val="1.8434852973533249E-2"/>
          <c:y val="2.4454237373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[captages_scot_vsimple3.xlsx]scot!$C$1</c:f>
              <c:strCache>
                <c:ptCount val="1"/>
                <c:pt idx="0">
                  <c:v>nb_captage_actif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47-4CD9-8AEC-8176217C9F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47-4CD9-8AEC-8176217C9F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47-4CD9-8AEC-8176217C9F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47-4CD9-8AEC-8176217C9F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A47-4CD9-8AEC-8176217C9F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A47-4CD9-8AEC-8176217C9F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A47-4CD9-8AEC-8176217C9F3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[captages_scot_vsimple3.xlsx]scot!$A$2:$A$8</c:f>
              <c:strCache>
                <c:ptCount val="7"/>
                <c:pt idx="0">
                  <c:v>CA du Pays Voironnais</c:v>
                </c:pt>
                <c:pt idx="1">
                  <c:v>CC Bièvre Isère</c:v>
                </c:pt>
                <c:pt idx="2">
                  <c:v>CC de Bièvre Est</c:v>
                </c:pt>
                <c:pt idx="3">
                  <c:v>CC du Trièves</c:v>
                </c:pt>
                <c:pt idx="4">
                  <c:v>CC Le Grésivaudan</c:v>
                </c:pt>
                <c:pt idx="5">
                  <c:v>CC Saint-Marcellin Vercors Isère Communauté</c:v>
                </c:pt>
                <c:pt idx="6">
                  <c:v>Grenoble-Alpes-Métropole</c:v>
                </c:pt>
              </c:strCache>
            </c:strRef>
          </c:cat>
          <c:val>
            <c:numRef>
              <c:f>[captages_scot_vsimple3.xlsx]scot!$C$2:$C$8</c:f>
              <c:numCache>
                <c:formatCode>General</c:formatCode>
                <c:ptCount val="7"/>
                <c:pt idx="0">
                  <c:v>58</c:v>
                </c:pt>
                <c:pt idx="1">
                  <c:v>104</c:v>
                </c:pt>
                <c:pt idx="2">
                  <c:v>49</c:v>
                </c:pt>
                <c:pt idx="3">
                  <c:v>86</c:v>
                </c:pt>
                <c:pt idx="4">
                  <c:v>196</c:v>
                </c:pt>
                <c:pt idx="5">
                  <c:v>93</c:v>
                </c:pt>
                <c:pt idx="6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47-4CD9-8AEC-8176217C9F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3204018448826"/>
          <c:y val="7.9767475366295179E-3"/>
          <c:w val="0.33665124398186824"/>
          <c:h val="0.992023252463370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rgbClr val="007996"/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/>
              <a:t>Nombre de DUP mises en œuvre par décennie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[captages_scot_vsimple4.xlsx]dpu_date!$D$1</c:f>
              <c:strCache>
                <c:ptCount val="1"/>
                <c:pt idx="0">
                  <c:v>nb_dpu_inf1990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[captages_scot_vsimple4.xlsx]dpu_date!$A$2:$A$8</c:f>
              <c:strCache>
                <c:ptCount val="7"/>
                <c:pt idx="0">
                  <c:v>CA du Pays Voironnais</c:v>
                </c:pt>
                <c:pt idx="1">
                  <c:v>CC Bièvre Isère</c:v>
                </c:pt>
                <c:pt idx="2">
                  <c:v>CC de Bièvre Est</c:v>
                </c:pt>
                <c:pt idx="3">
                  <c:v>CC du Trièves</c:v>
                </c:pt>
                <c:pt idx="4">
                  <c:v>CC Le Grésivaudan</c:v>
                </c:pt>
                <c:pt idx="5">
                  <c:v>CC Saint-Marcellin Vercors Isère Communauté</c:v>
                </c:pt>
                <c:pt idx="6">
                  <c:v>Grenoble-Alpes-Métropole</c:v>
                </c:pt>
              </c:strCache>
            </c:strRef>
          </c:cat>
          <c:val>
            <c:numRef>
              <c:f>[captages_scot_vsimple4.xlsx]dpu_date!$D$2:$D$8</c:f>
              <c:numCache>
                <c:formatCode>General</c:formatCode>
                <c:ptCount val="7"/>
                <c:pt idx="0">
                  <c:v>10</c:v>
                </c:pt>
                <c:pt idx="1">
                  <c:v>22</c:v>
                </c:pt>
                <c:pt idx="2">
                  <c:v>20</c:v>
                </c:pt>
                <c:pt idx="3">
                  <c:v>58</c:v>
                </c:pt>
                <c:pt idx="4">
                  <c:v>27</c:v>
                </c:pt>
                <c:pt idx="5">
                  <c:v>23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AB-48C8-A5E5-1C17D8F75C4C}"/>
            </c:ext>
          </c:extLst>
        </c:ser>
        <c:ser>
          <c:idx val="1"/>
          <c:order val="1"/>
          <c:tx>
            <c:strRef>
              <c:f>[captages_scot_vsimple4.xlsx]dpu_date!$E$1</c:f>
              <c:strCache>
                <c:ptCount val="1"/>
                <c:pt idx="0">
                  <c:v>nb_dpu_1990_1999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[captages_scot_vsimple4.xlsx]dpu_date!$A$2:$A$8</c:f>
              <c:strCache>
                <c:ptCount val="7"/>
                <c:pt idx="0">
                  <c:v>CA du Pays Voironnais</c:v>
                </c:pt>
                <c:pt idx="1">
                  <c:v>CC Bièvre Isère</c:v>
                </c:pt>
                <c:pt idx="2">
                  <c:v>CC de Bièvre Est</c:v>
                </c:pt>
                <c:pt idx="3">
                  <c:v>CC du Trièves</c:v>
                </c:pt>
                <c:pt idx="4">
                  <c:v>CC Le Grésivaudan</c:v>
                </c:pt>
                <c:pt idx="5">
                  <c:v>CC Saint-Marcellin Vercors Isère Communauté</c:v>
                </c:pt>
                <c:pt idx="6">
                  <c:v>Grenoble-Alpes-Métropole</c:v>
                </c:pt>
              </c:strCache>
            </c:strRef>
          </c:cat>
          <c:val>
            <c:numRef>
              <c:f>[captages_scot_vsimple4.xlsx]dpu_date!$E$2:$E$8</c:f>
              <c:numCache>
                <c:formatCode>General</c:formatCode>
                <c:ptCount val="7"/>
                <c:pt idx="0">
                  <c:v>32</c:v>
                </c:pt>
                <c:pt idx="1">
                  <c:v>13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2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AB-48C8-A5E5-1C17D8F75C4C}"/>
            </c:ext>
          </c:extLst>
        </c:ser>
        <c:ser>
          <c:idx val="2"/>
          <c:order val="2"/>
          <c:tx>
            <c:strRef>
              <c:f>[captages_scot_vsimple4.xlsx]dpu_date!$F$1</c:f>
              <c:strCache>
                <c:ptCount val="1"/>
                <c:pt idx="0">
                  <c:v>nb_dpu_2000_2009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[captages_scot_vsimple4.xlsx]dpu_date!$A$2:$A$8</c:f>
              <c:strCache>
                <c:ptCount val="7"/>
                <c:pt idx="0">
                  <c:v>CA du Pays Voironnais</c:v>
                </c:pt>
                <c:pt idx="1">
                  <c:v>CC Bièvre Isère</c:v>
                </c:pt>
                <c:pt idx="2">
                  <c:v>CC de Bièvre Est</c:v>
                </c:pt>
                <c:pt idx="3">
                  <c:v>CC du Trièves</c:v>
                </c:pt>
                <c:pt idx="4">
                  <c:v>CC Le Grésivaudan</c:v>
                </c:pt>
                <c:pt idx="5">
                  <c:v>CC Saint-Marcellin Vercors Isère Communauté</c:v>
                </c:pt>
                <c:pt idx="6">
                  <c:v>Grenoble-Alpes-Métropole</c:v>
                </c:pt>
              </c:strCache>
            </c:strRef>
          </c:cat>
          <c:val>
            <c:numRef>
              <c:f>[captages_scot_vsimple4.xlsx]dpu_date!$F$2:$F$8</c:f>
              <c:numCache>
                <c:formatCode>General</c:formatCode>
                <c:ptCount val="7"/>
                <c:pt idx="0">
                  <c:v>5</c:v>
                </c:pt>
                <c:pt idx="1">
                  <c:v>19</c:v>
                </c:pt>
                <c:pt idx="2">
                  <c:v>2</c:v>
                </c:pt>
                <c:pt idx="3">
                  <c:v>9</c:v>
                </c:pt>
                <c:pt idx="4">
                  <c:v>6</c:v>
                </c:pt>
                <c:pt idx="5">
                  <c:v>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AB-48C8-A5E5-1C17D8F75C4C}"/>
            </c:ext>
          </c:extLst>
        </c:ser>
        <c:ser>
          <c:idx val="3"/>
          <c:order val="3"/>
          <c:tx>
            <c:strRef>
              <c:f>[captages_scot_vsimple4.xlsx]dpu_date!$G$1</c:f>
              <c:strCache>
                <c:ptCount val="1"/>
                <c:pt idx="0">
                  <c:v>nb_dpu_après_2010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[captages_scot_vsimple4.xlsx]dpu_date!$A$2:$A$8</c:f>
              <c:strCache>
                <c:ptCount val="7"/>
                <c:pt idx="0">
                  <c:v>CA du Pays Voironnais</c:v>
                </c:pt>
                <c:pt idx="1">
                  <c:v>CC Bièvre Isère</c:v>
                </c:pt>
                <c:pt idx="2">
                  <c:v>CC de Bièvre Est</c:v>
                </c:pt>
                <c:pt idx="3">
                  <c:v>CC du Trièves</c:v>
                </c:pt>
                <c:pt idx="4">
                  <c:v>CC Le Grésivaudan</c:v>
                </c:pt>
                <c:pt idx="5">
                  <c:v>CC Saint-Marcellin Vercors Isère Communauté</c:v>
                </c:pt>
                <c:pt idx="6">
                  <c:v>Grenoble-Alpes-Métropole</c:v>
                </c:pt>
              </c:strCache>
            </c:strRef>
          </c:cat>
          <c:val>
            <c:numRef>
              <c:f>[captages_scot_vsimple4.xlsx]dpu_date!$G$2:$G$8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3">
                  <c:v>9</c:v>
                </c:pt>
                <c:pt idx="4">
                  <c:v>77</c:v>
                </c:pt>
                <c:pt idx="5">
                  <c:v>17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AB-48C8-A5E5-1C17D8F75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3061056"/>
        <c:axId val="1165548432"/>
      </c:barChart>
      <c:catAx>
        <c:axId val="14730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65548432"/>
        <c:crosses val="autoZero"/>
        <c:auto val="1"/>
        <c:lblAlgn val="ctr"/>
        <c:lblOffset val="100"/>
        <c:noMultiLvlLbl val="0"/>
      </c:catAx>
      <c:valAx>
        <c:axId val="116554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3061056"/>
        <c:crosses val="autoZero"/>
        <c:crossBetween val="between"/>
      </c:valAx>
      <c:spPr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7996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6F0B7E-60B3-4CBB-9A9E-B433AE22C2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0"/>
            <a:ext cx="3169919" cy="481727"/>
          </a:xfrm>
          <a:prstGeom prst="rect">
            <a:avLst/>
          </a:prstGeom>
        </p:spPr>
        <p:txBody>
          <a:bodyPr vert="horz" lIns="91383" tIns="45694" rIns="91383" bIns="4569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E6961B-68B0-41FF-86D1-E2AF42A0B0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91" y="0"/>
            <a:ext cx="3169919" cy="481727"/>
          </a:xfrm>
          <a:prstGeom prst="rect">
            <a:avLst/>
          </a:prstGeom>
        </p:spPr>
        <p:txBody>
          <a:bodyPr vert="horz" lIns="91383" tIns="45694" rIns="91383" bIns="45694" rtlCol="0"/>
          <a:lstStyle>
            <a:lvl1pPr algn="r">
              <a:defRPr sz="1200"/>
            </a:lvl1pPr>
          </a:lstStyle>
          <a:p>
            <a:fld id="{E3C6F852-32C7-4C2C-B221-FFD702FA270C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F5175-570F-4F8B-A750-6AF512D487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119477"/>
            <a:ext cx="3169919" cy="481726"/>
          </a:xfrm>
          <a:prstGeom prst="rect">
            <a:avLst/>
          </a:prstGeom>
        </p:spPr>
        <p:txBody>
          <a:bodyPr vert="horz" lIns="91383" tIns="45694" rIns="91383" bIns="4569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0A4292-DA0D-4F7B-9925-810C382D8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91" y="9119477"/>
            <a:ext cx="3169919" cy="481726"/>
          </a:xfrm>
          <a:prstGeom prst="rect">
            <a:avLst/>
          </a:prstGeom>
        </p:spPr>
        <p:txBody>
          <a:bodyPr vert="horz" lIns="91383" tIns="45694" rIns="91383" bIns="45694" rtlCol="0" anchor="b"/>
          <a:lstStyle>
            <a:lvl1pPr algn="r">
              <a:defRPr sz="1200"/>
            </a:lvl1pPr>
          </a:lstStyle>
          <a:p>
            <a:fld id="{31FB49AC-2A60-4D1B-A667-DA6FB1C745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7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69919" cy="481727"/>
          </a:xfrm>
          <a:prstGeom prst="rect">
            <a:avLst/>
          </a:prstGeom>
        </p:spPr>
        <p:txBody>
          <a:bodyPr vert="horz" lIns="91383" tIns="45694" rIns="91383" bIns="4569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19" cy="481727"/>
          </a:xfrm>
          <a:prstGeom prst="rect">
            <a:avLst/>
          </a:prstGeom>
        </p:spPr>
        <p:txBody>
          <a:bodyPr vert="horz" lIns="91383" tIns="45694" rIns="91383" bIns="45694" rtlCol="0"/>
          <a:lstStyle>
            <a:lvl1pPr algn="r">
              <a:defRPr sz="1200"/>
            </a:lvl1pPr>
          </a:lstStyle>
          <a:p>
            <a:fld id="{35263EF2-360A-4556-B4B1-B0180170ECA6}" type="datetimeFigureOut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3" tIns="45694" rIns="91383" bIns="4569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vert="horz" lIns="91383" tIns="45694" rIns="91383" bIns="4569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119477"/>
            <a:ext cx="3169919" cy="481726"/>
          </a:xfrm>
          <a:prstGeom prst="rect">
            <a:avLst/>
          </a:prstGeom>
        </p:spPr>
        <p:txBody>
          <a:bodyPr vert="horz" lIns="91383" tIns="45694" rIns="91383" bIns="4569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91" y="9119477"/>
            <a:ext cx="3169919" cy="481726"/>
          </a:xfrm>
          <a:prstGeom prst="rect">
            <a:avLst/>
          </a:prstGeom>
        </p:spPr>
        <p:txBody>
          <a:bodyPr vert="horz" lIns="91383" tIns="45694" rIns="91383" bIns="45694" rtlCol="0" anchor="b"/>
          <a:lstStyle>
            <a:lvl1pPr algn="r">
              <a:defRPr sz="1200"/>
            </a:lvl1pPr>
          </a:lstStyle>
          <a:p>
            <a:fld id="{D8B9A7D5-525A-4193-8209-3B411681B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7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r>
              <a:rPr lang="fr-FR" sz="1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Information à vérifier : le territoire ne dispose pas de zonages « officialisant » (arrêté du Préfet de bassin en attente) les 3 périmètres des  zones de sauvegarde, ainsi que les contraintes qui leur sont liées</a:t>
            </a:r>
            <a:endParaRPr lang="fr-FR" sz="1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8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3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4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54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9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54">
              <a:defRPr/>
            </a:pPr>
            <a:fld id="{867C1210-8C48-4630-B0E8-7182F10ECA44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457154">
                <a:defRPr/>
              </a:pPr>
              <a:t>16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320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Mise en œuvre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1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A7D5-525A-4193-8209-3B411681BEE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08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spc="-50">
                <a:solidFill>
                  <a:srgbClr val="3F3E3E"/>
                </a:solidFill>
                <a:latin typeface="Open Sans" panose="020B0606030504020204" pitchFamily="34" charset="0"/>
                <a:ea typeface="MS Mincho" panose="02020609040205080304" pitchFamily="49" charset="-128"/>
              </a:rPr>
              <a:t>augmentation de la sévérité des étiages sur certains BV + tendance à la diminution des débits moyens+ baisse bilan hydrique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034">
              <a:defRPr/>
            </a:pPr>
            <a:fld id="{D8B9A7D5-525A-4193-8209-3B411681BEEA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14034">
                <a:defRPr/>
              </a:pPr>
              <a:t>21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987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71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8" y="2830588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6823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37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z="900" smtClean="0"/>
              <a:pPr/>
              <a:t>10/02/2025</a:t>
            </a:fld>
            <a:endParaRPr lang="fr-FR" sz="90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z="900" smtClean="0"/>
              <a:pPr/>
              <a:t>‹N°›</a:t>
            </a:fld>
            <a:endParaRPr lang="fr-FR" sz="900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4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6" y="5558769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803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3" y="63508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0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41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2" y="4"/>
            <a:ext cx="1655763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920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71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8" y="2830588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143632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4" y="34926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5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7701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fr-FR"/>
              <a:t>GPS du 2 février 2024</a:t>
            </a:r>
          </a:p>
        </p:txBody>
      </p:sp>
    </p:spTree>
    <p:extLst>
      <p:ext uri="{BB962C8B-B14F-4D97-AF65-F5344CB8AC3E}">
        <p14:creationId xmlns:p14="http://schemas.microsoft.com/office/powerpoint/2010/main" val="33077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3" y="63508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0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41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7951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fr-FR"/>
              <a:t>GPS du 2 février 2024</a:t>
            </a:r>
          </a:p>
        </p:txBody>
      </p:sp>
    </p:spTree>
    <p:extLst>
      <p:ext uri="{BB962C8B-B14F-4D97-AF65-F5344CB8AC3E}">
        <p14:creationId xmlns:p14="http://schemas.microsoft.com/office/powerpoint/2010/main" val="345140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0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5AA12-23A9-4719-991B-7E6BEBE3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4C1003-E84D-4133-96BB-DFDCBCD7E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D09AA-9F0F-4717-BF8C-8CFAC87E1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5AD525-DF6A-4385-978F-BB716A08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71B-9DB3-480D-BCA4-F86A31B021B2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48FC-09BC-4482-9CF1-3424CBAD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A0D8-D4DD-47AC-8B9C-6026E946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36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874B7-92B3-434C-9102-81897ACB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3BC132-45E3-4056-82B7-ADA84C85D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1AE77-8503-430B-B4CD-A455FBBC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3C7D6B-A712-43DF-A2DC-A6D8512F2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89A9B8-D583-41E2-99C2-804DD220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95385E-126C-41C7-A01C-BCC22420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1F9-4CB5-48CD-ADC1-3F40A56D348A}" type="datetime1">
              <a:rPr lang="fr-FR" smtClean="0"/>
              <a:t>10/02/2025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EE7AB5-6876-4CBB-A2F3-C7E1B0AB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359672-FA14-4005-AC85-5C9F7235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7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30C9-EE1E-4C4A-A88D-467A9C2AE725}" type="datetime1">
              <a:rPr lang="fr-FR" smtClean="0"/>
              <a:t>10/02/2025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E5BFA12D-43CD-422E-8B84-03B196000617}"/>
              </a:ext>
            </a:extLst>
          </p:cNvPr>
          <p:cNvSpPr txBox="1">
            <a:spLocks/>
          </p:cNvSpPr>
          <p:nvPr userDrawn="1"/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52EE0C-8E4B-410E-ADC9-186366BB05F4}" type="datetimeFigureOut">
              <a:rPr lang="fr-FR" sz="900" smtClean="0"/>
              <a:pPr/>
              <a:t>10/02/2025</a:t>
            </a:fld>
            <a:endParaRPr lang="fr-FR" sz="90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z="900" smtClean="0"/>
              <a:pPr/>
              <a:t>‹N°›</a:t>
            </a:fld>
            <a:endParaRPr lang="fr-FR" sz="900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4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6" y="5558769"/>
            <a:ext cx="4826000" cy="10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600"/>
          </a:p>
          <a:p>
            <a:pPr algn="ctr">
              <a:buClr>
                <a:srgbClr val="404040"/>
              </a:buClr>
              <a:buSzPts val="1400"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Tél. 04 76 28 86 39</a:t>
            </a:r>
            <a:endParaRPr lang="fr-FR" sz="1600"/>
          </a:p>
          <a:p>
            <a:pPr algn="ctr">
              <a:buClr>
                <a:srgbClr val="404040"/>
              </a:buClr>
              <a:buSzPts val="1400"/>
            </a:pPr>
            <a:r>
              <a:rPr lang="fr-FR" sz="12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lang="fr-FR" sz="1600"/>
          </a:p>
          <a:p>
            <a:pPr algn="ctr">
              <a:buClr>
                <a:srgbClr val="961B2E"/>
              </a:buClr>
              <a:buSzPts val="1600"/>
            </a:pPr>
            <a:r>
              <a:rPr lang="en-US" sz="14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600"/>
          </a:p>
          <a:p>
            <a:endParaRPr sz="14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2955" y="2060803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3" y="63508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0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41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566D6C7-5560-4635-BF3B-898CB30A1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300" y="25404"/>
            <a:ext cx="1854200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</a:lstStyle>
          <a:p>
            <a:pPr algn="ctr">
              <a:buClr>
                <a:schemeClr val="dk1"/>
              </a:buClr>
              <a:buSzPts val="1100"/>
            </a:pPr>
            <a:r>
              <a:rPr lang="fr-FR" sz="12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GPS du 2 février 2024</a:t>
            </a:r>
          </a:p>
        </p:txBody>
      </p:sp>
    </p:spTree>
    <p:extLst>
      <p:ext uri="{BB962C8B-B14F-4D97-AF65-F5344CB8AC3E}">
        <p14:creationId xmlns:p14="http://schemas.microsoft.com/office/powerpoint/2010/main" val="13622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br>
              <a:rPr lang="fr-FR" sz="4800">
                <a:solidFill>
                  <a:schemeClr val="bg1"/>
                </a:solidFill>
                <a:latin typeface="Eurostile"/>
                <a:cs typeface="Eurostile"/>
              </a:rPr>
            </a:br>
            <a:endParaRPr lang="fr-FR" sz="4800">
              <a:solidFill>
                <a:schemeClr val="bg1"/>
              </a:solidFill>
              <a:latin typeface="Eurostile"/>
              <a:cs typeface="Eurostile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4" y="34926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5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EC62F053-5DA1-46B2-A42A-C380EACE2D7A}"/>
              </a:ext>
            </a:extLst>
          </p:cNvPr>
          <p:cNvSpPr txBox="1"/>
          <p:nvPr userDrawn="1"/>
        </p:nvSpPr>
        <p:spPr>
          <a:xfrm>
            <a:off x="5768977" y="34928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GPS du 2 février 2024</a:t>
            </a:r>
          </a:p>
        </p:txBody>
      </p:sp>
    </p:spTree>
    <p:extLst>
      <p:ext uri="{BB962C8B-B14F-4D97-AF65-F5344CB8AC3E}">
        <p14:creationId xmlns:p14="http://schemas.microsoft.com/office/powerpoint/2010/main" val="291815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50F90-F59A-44AF-9CEB-27D16C1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D33D4-0A16-44EE-B001-5F706728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378E21-75D0-4C70-A70D-40A19EFE4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C2D94D-A3BD-4064-81D6-1F02836D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0DC4-E68D-4D98-A453-E096FA983FE7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FC9119-BCD1-4E93-B53F-5D770D8A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058008-F66A-494F-AD11-239BB7A4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62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5853D-35C7-49B0-A5A8-48F2CD06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5EAF14-4587-4149-A237-AF8D9AC01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A9A63-D234-445F-87E9-FF7634755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C667BA-AA50-4985-A8F0-13E45870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AE1A-1B69-41BE-A88F-683275F2B081}" type="datetime1">
              <a:rPr lang="fr-FR" smtClean="0"/>
              <a:t>10/02/2025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63AF54-806A-4C4A-8437-FACE63BA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66528-9D67-4414-BCFC-B80E6BAD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2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A998B-F661-40E7-A97E-EA9E42DD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E39D07-B3BC-4A81-BC1C-DAAE68EA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272F4-6EF6-4B77-A39E-5D4D7683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FED6-F523-48E9-84B4-8B2FC8694F0D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F612BC-F213-4EB6-A91C-C26BB3F0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05615-B639-4831-9FA6-AF791B38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403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4EF0A6-2880-4526-A59A-A0E80E337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A4DAB9-14DF-46AE-944B-1F507544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F7E6B-3725-49BD-A5D5-D22ACB2C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4F2A-D4E2-4805-9FC5-38BD83A9382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6E6BD-A8D3-4425-99C5-3E521E41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94DC6-1214-45E7-A684-EA1F7569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40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4" y="34926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5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;p1">
            <a:extLst>
              <a:ext uri="{FF2B5EF4-FFF2-40B4-BE49-F238E27FC236}">
                <a16:creationId xmlns:a16="http://schemas.microsoft.com/office/drawing/2014/main" id="{D795DED8-D081-49DF-9F4F-0C650745554A}"/>
              </a:ext>
            </a:extLst>
          </p:cNvPr>
          <p:cNvSpPr txBox="1"/>
          <p:nvPr userDrawn="1"/>
        </p:nvSpPr>
        <p:spPr>
          <a:xfrm>
            <a:off x="5768977" y="34928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GPS du 2 février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68329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43110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4" y="34926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5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68329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0FF17CBF-38D8-4BA0-C2BF-E77F7B8DF8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3449" y="25318"/>
            <a:ext cx="2079247" cy="290512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51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GPS du 2 février 2024</a:t>
            </a:r>
          </a:p>
        </p:txBody>
      </p:sp>
    </p:spTree>
    <p:extLst>
      <p:ext uri="{BB962C8B-B14F-4D97-AF65-F5344CB8AC3E}">
        <p14:creationId xmlns:p14="http://schemas.microsoft.com/office/powerpoint/2010/main" val="41545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82629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08287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080" indent="-34289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196328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080" indent="-34289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71" indent="-228594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81144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4" y="34926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5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;p1">
            <a:extLst>
              <a:ext uri="{FF2B5EF4-FFF2-40B4-BE49-F238E27FC236}">
                <a16:creationId xmlns:a16="http://schemas.microsoft.com/office/drawing/2014/main" id="{D795DED8-D081-49DF-9F4F-0C650745554A}"/>
              </a:ext>
            </a:extLst>
          </p:cNvPr>
          <p:cNvSpPr txBox="1"/>
          <p:nvPr userDrawn="1"/>
        </p:nvSpPr>
        <p:spPr>
          <a:xfrm>
            <a:off x="5768977" y="34928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Bureau syndical du 14 février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68329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9588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7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566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754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0915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1064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1038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153174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2" y="5029203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 sz="240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70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9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23746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43158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56176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puce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7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828035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3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751976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puce - Numérotation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rabi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080" indent="-34289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&gt;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13404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6E26BFBA-730F-41DD-9242-8B7AFEA4A193}"/>
              </a:ext>
            </a:extLst>
          </p:cNvPr>
          <p:cNvSpPr txBox="1"/>
          <p:nvPr userDrawn="1"/>
        </p:nvSpPr>
        <p:spPr>
          <a:xfrm>
            <a:off x="8139114" y="34926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;p1" descr="Logo">
            <a:extLst>
              <a:ext uri="{FF2B5EF4-FFF2-40B4-BE49-F238E27FC236}">
                <a16:creationId xmlns:a16="http://schemas.microsoft.com/office/drawing/2014/main" id="{7608F2FC-80A7-4570-A4DB-893F404E66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;p1">
            <a:extLst>
              <a:ext uri="{FF2B5EF4-FFF2-40B4-BE49-F238E27FC236}">
                <a16:creationId xmlns:a16="http://schemas.microsoft.com/office/drawing/2014/main" id="{71FA6D96-2888-4C26-B6A0-717388021900}"/>
              </a:ext>
            </a:extLst>
          </p:cNvPr>
          <p:cNvSpPr txBox="1"/>
          <p:nvPr userDrawn="1"/>
        </p:nvSpPr>
        <p:spPr>
          <a:xfrm>
            <a:off x="927100" y="57945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;p1">
            <a:extLst>
              <a:ext uri="{FF2B5EF4-FFF2-40B4-BE49-F238E27FC236}">
                <a16:creationId xmlns:a16="http://schemas.microsoft.com/office/drawing/2014/main" id="{D795DED8-D081-49DF-9F4F-0C650745554A}"/>
              </a:ext>
            </a:extLst>
          </p:cNvPr>
          <p:cNvSpPr txBox="1"/>
          <p:nvPr userDrawn="1"/>
        </p:nvSpPr>
        <p:spPr>
          <a:xfrm>
            <a:off x="5768977" y="34928"/>
            <a:ext cx="2327276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GPS du 2 février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4E22A-8444-4A8D-8997-B8721BCC88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68329"/>
            <a:ext cx="368300" cy="157163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1C5FCD-5011-4A78-83B2-C1E9319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044"/>
            <a:ext cx="7886700" cy="599378"/>
          </a:xfrm>
        </p:spPr>
        <p:txBody>
          <a:bodyPr>
            <a:normAutofit/>
          </a:bodyPr>
          <a:lstStyle>
            <a:lvl1pPr>
              <a:defRPr sz="2200" b="0">
                <a:solidFill>
                  <a:srgbClr val="961B2E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3958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puce - Numérot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AutoNum type="alphaUcPeriod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080" indent="-34289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71" indent="-228594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arenR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Char char="&gt;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46049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sans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9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8"/>
            <a:ext cx="8136903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0" indent="0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+mj-lt"/>
              <a:buNone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None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7" indent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None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566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Open Sans" panose="020B0606030504020204" pitchFamily="34" charset="0"/>
              <a:buNone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754" inden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None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Cliquez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84090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75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2 colonnes - Titre en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896472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3883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car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896472" y="980728"/>
            <a:ext cx="3924000" cy="4192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6472" y="5173638"/>
            <a:ext cx="3924000" cy="883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Légende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83568" y="980728"/>
            <a:ext cx="3924000" cy="5075944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23089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car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429002" y="5029203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fr-FR" sz="240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683570" y="2996952"/>
            <a:ext cx="8136905" cy="3059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Carte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0" name="Espace réservé du contenu 2"/>
          <p:cNvSpPr>
            <a:spLocks noGrp="1" noChangeAspect="1"/>
          </p:cNvSpPr>
          <p:nvPr>
            <p:ph idx="13" hasCustomPrompt="1"/>
          </p:nvPr>
        </p:nvSpPr>
        <p:spPr>
          <a:xfrm>
            <a:off x="683570" y="980729"/>
            <a:ext cx="8136903" cy="1895255"/>
          </a:xfrm>
          <a:prstGeom prst="rect">
            <a:avLst/>
          </a:prstGeom>
        </p:spPr>
        <p:txBody>
          <a:bodyPr vert="horz" lIns="36000" tIns="36000" rIns="36000" bIns="36000"/>
          <a:lstStyle>
            <a:lvl1pPr marL="342891" indent="-34289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35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12" indent="-160335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36" indent="-15557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1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01" indent="-171446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/>
              <a:t>Cliquer ici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normalizeH="0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2661550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7602" y="327604"/>
            <a:ext cx="648023" cy="46161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800" b="1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40800" y="320400"/>
            <a:ext cx="7776864" cy="347846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Titre de la diapo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4800" y="6357604"/>
            <a:ext cx="7297600" cy="21678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51" b="1" i="0" kern="1200" cap="all" baseline="0" dirty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Lucida Sans" pitchFamily="34" charset="0"/>
              </a:defRPr>
            </a:lvl1pPr>
          </a:lstStyle>
          <a:p>
            <a:pPr lvl="0"/>
            <a:r>
              <a:rPr lang="fr-FR"/>
              <a:t>TITRE de la présentation ou de la PARTIE</a:t>
            </a:r>
          </a:p>
        </p:txBody>
      </p:sp>
    </p:spTree>
    <p:extLst>
      <p:ext uri="{BB962C8B-B14F-4D97-AF65-F5344CB8AC3E}">
        <p14:creationId xmlns:p14="http://schemas.microsoft.com/office/powerpoint/2010/main" val="411957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0065FA-B2D0-4623-A1A6-6172A40A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14/02/2024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675C1-EC59-4EEA-9916-DB9365E0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2104EF-C5D2-4996-8E6A-FBBA667D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1081D74-864D-432C-B6EF-AE3B896F02B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9DF981-C277-4BD7-B90D-03A39C1D235D}" type="slidenum">
              <a:rPr lang="fr-FR" sz="900" smtClean="0"/>
              <a:pPr/>
              <a:t>‹N°›</a:t>
            </a:fld>
            <a:endParaRPr lang="fr-FR" sz="900"/>
          </a:p>
        </p:txBody>
      </p:sp>
      <p:sp>
        <p:nvSpPr>
          <p:cNvPr id="8" name="Google Shape;314;p40">
            <a:extLst>
              <a:ext uri="{FF2B5EF4-FFF2-40B4-BE49-F238E27FC236}">
                <a16:creationId xmlns:a16="http://schemas.microsoft.com/office/drawing/2014/main" id="{7F09A5ED-BD96-43BB-BF8B-212060DBEE1F}"/>
              </a:ext>
            </a:extLst>
          </p:cNvPr>
          <p:cNvSpPr txBox="1"/>
          <p:nvPr userDrawn="1"/>
        </p:nvSpPr>
        <p:spPr>
          <a:xfrm rot="10800000" flipH="1">
            <a:off x="1" y="6767524"/>
            <a:ext cx="9144000" cy="90487"/>
          </a:xfrm>
          <a:prstGeom prst="rect">
            <a:avLst/>
          </a:prstGeom>
          <a:solidFill>
            <a:srgbClr val="134399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15;p40">
            <a:extLst>
              <a:ext uri="{FF2B5EF4-FFF2-40B4-BE49-F238E27FC236}">
                <a16:creationId xmlns:a16="http://schemas.microsoft.com/office/drawing/2014/main" id="{C4E10763-1D06-43AD-98AC-B7FC665FF2C6}"/>
              </a:ext>
            </a:extLst>
          </p:cNvPr>
          <p:cNvSpPr txBox="1"/>
          <p:nvPr userDrawn="1"/>
        </p:nvSpPr>
        <p:spPr>
          <a:xfrm>
            <a:off x="2143126" y="5438787"/>
            <a:ext cx="4826000" cy="120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404040"/>
              </a:buClr>
              <a:buSzPts val="1400"/>
            </a:pPr>
            <a:r>
              <a:rPr lang="en-US" sz="14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 avenue Marcelin Berthelot - 38100 Grenoble</a:t>
            </a:r>
            <a:endParaRPr sz="1800"/>
          </a:p>
          <a:p>
            <a:pPr algn="ctr">
              <a:buClr>
                <a:srgbClr val="404040"/>
              </a:buClr>
              <a:buSzPts val="1400"/>
            </a:pPr>
            <a:r>
              <a:rPr lang="en-US" sz="1400" err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Tél</a:t>
            </a:r>
            <a:r>
              <a:rPr lang="en-US" sz="14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04 76 28 86 39 - </a:t>
            </a:r>
            <a:r>
              <a:rPr lang="en-US" sz="1400" i="1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epscot@scot-region-grenoble.org</a:t>
            </a:r>
            <a:endParaRPr sz="1800"/>
          </a:p>
          <a:p>
            <a:pPr algn="ctr">
              <a:buClr>
                <a:srgbClr val="961B2E"/>
              </a:buClr>
              <a:buSzPts val="1600"/>
            </a:pPr>
            <a:r>
              <a:rPr lang="en-US" sz="1600" b="1">
                <a:solidFill>
                  <a:srgbClr val="961B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www.scot-region-grenoble.org</a:t>
            </a:r>
            <a:endParaRPr sz="1800"/>
          </a:p>
          <a:p>
            <a:endParaRPr sz="1600" b="1">
              <a:solidFill>
                <a:srgbClr val="961B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6FA910-FF51-4600-8347-4B76BA80C1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8840" y="2060803"/>
            <a:ext cx="5766339" cy="1578733"/>
          </a:xfrm>
          <a:prstGeom prst="rect">
            <a:avLst/>
          </a:prstGeom>
        </p:spPr>
      </p:pic>
      <p:sp>
        <p:nvSpPr>
          <p:cNvPr id="11" name="Google Shape;10;p1">
            <a:extLst>
              <a:ext uri="{FF2B5EF4-FFF2-40B4-BE49-F238E27FC236}">
                <a16:creationId xmlns:a16="http://schemas.microsoft.com/office/drawing/2014/main" id="{1E23AD80-8F37-4025-AA4A-CC06998C43F2}"/>
              </a:ext>
            </a:extLst>
          </p:cNvPr>
          <p:cNvSpPr txBox="1"/>
          <p:nvPr userDrawn="1"/>
        </p:nvSpPr>
        <p:spPr>
          <a:xfrm>
            <a:off x="8113713" y="63508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;p1" descr="Logo">
            <a:extLst>
              <a:ext uri="{FF2B5EF4-FFF2-40B4-BE49-F238E27FC236}">
                <a16:creationId xmlns:a16="http://schemas.microsoft.com/office/drawing/2014/main" id="{3912A06C-EB13-40C0-8438-DE75990E6E1D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0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;p1">
            <a:extLst>
              <a:ext uri="{FF2B5EF4-FFF2-40B4-BE49-F238E27FC236}">
                <a16:creationId xmlns:a16="http://schemas.microsoft.com/office/drawing/2014/main" id="{B63B379C-948E-4D8B-9AEC-D871BD8ACAC3}"/>
              </a:ext>
            </a:extLst>
          </p:cNvPr>
          <p:cNvSpPr txBox="1"/>
          <p:nvPr userDrawn="1"/>
        </p:nvSpPr>
        <p:spPr>
          <a:xfrm>
            <a:off x="952500" y="89141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;p1">
            <a:extLst>
              <a:ext uri="{FF2B5EF4-FFF2-40B4-BE49-F238E27FC236}">
                <a16:creationId xmlns:a16="http://schemas.microsoft.com/office/drawing/2014/main" id="{CCA17592-F014-41A1-ACC0-3FCDD4F65012}"/>
              </a:ext>
            </a:extLst>
          </p:cNvPr>
          <p:cNvSpPr txBox="1"/>
          <p:nvPr userDrawn="1"/>
        </p:nvSpPr>
        <p:spPr>
          <a:xfrm>
            <a:off x="6457952" y="63504"/>
            <a:ext cx="1941467" cy="19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00">
                <a:solidFill>
                  <a:schemeClr val="tx1"/>
                </a:solidFill>
                <a:latin typeface="Monda"/>
                <a:ea typeface="Monda"/>
                <a:cs typeface="Monda"/>
                <a:sym typeface="Monda"/>
              </a:rPr>
              <a:t>GPS du 2 février 2024</a:t>
            </a:r>
          </a:p>
        </p:txBody>
      </p:sp>
    </p:spTree>
    <p:extLst>
      <p:ext uri="{BB962C8B-B14F-4D97-AF65-F5344CB8AC3E}">
        <p14:creationId xmlns:p14="http://schemas.microsoft.com/office/powerpoint/2010/main" val="8430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FC6EB-EE19-4C03-AEC1-6CBD65B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43F3-EFA4-491F-898A-124BEBAD7C9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8EB42-F39B-4F84-AAD3-8F93BC88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88F61-C144-4467-98C1-CDF66C2F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F25521-F62C-4DE7-B7F0-464C3AC4F43B}"/>
              </a:ext>
            </a:extLst>
          </p:cNvPr>
          <p:cNvGrpSpPr/>
          <p:nvPr userDrawn="1"/>
        </p:nvGrpSpPr>
        <p:grpSpPr>
          <a:xfrm>
            <a:off x="-12700" y="-104755"/>
            <a:ext cx="9156700" cy="6962755"/>
            <a:chOff x="-12700" y="-104755"/>
            <a:chExt cx="9156700" cy="6962755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1390E81-CA55-4DC1-B64B-92844BE76D1E}"/>
                </a:ext>
              </a:extLst>
            </p:cNvPr>
            <p:cNvGrpSpPr/>
            <p:nvPr userDrawn="1"/>
          </p:nvGrpSpPr>
          <p:grpSpPr>
            <a:xfrm>
              <a:off x="-12700" y="-104755"/>
              <a:ext cx="9156700" cy="6962755"/>
              <a:chOff x="16249650" y="8038330"/>
              <a:chExt cx="9156700" cy="6962754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62E7502-C0A3-4796-8E2B-3061DE3B7C0B}"/>
                  </a:ext>
                </a:extLst>
              </p:cNvPr>
              <p:cNvGrpSpPr/>
              <p:nvPr/>
            </p:nvGrpSpPr>
            <p:grpSpPr>
              <a:xfrm>
                <a:off x="16249650" y="8124903"/>
                <a:ext cx="9156700" cy="6876181"/>
                <a:chOff x="16249650" y="8124903"/>
                <a:chExt cx="9156700" cy="6876181"/>
              </a:xfrm>
            </p:grpSpPr>
            <p:sp>
              <p:nvSpPr>
                <p:cNvPr id="14" name="Google Shape;57;p7">
                  <a:extLst>
                    <a:ext uri="{FF2B5EF4-FFF2-40B4-BE49-F238E27FC236}">
                      <a16:creationId xmlns:a16="http://schemas.microsoft.com/office/drawing/2014/main" id="{7950C217-D423-4AEA-AAED-D2238A861F6C}"/>
                    </a:ext>
                  </a:extLst>
                </p:cNvPr>
                <p:cNvSpPr txBox="1"/>
                <p:nvPr userDrawn="1"/>
              </p:nvSpPr>
              <p:spPr>
                <a:xfrm>
                  <a:off x="16249650" y="12264786"/>
                  <a:ext cx="9156700" cy="45719"/>
                </a:xfrm>
                <a:prstGeom prst="rect">
                  <a:avLst/>
                </a:prstGeom>
                <a:blipFill rotWithShape="1">
                  <a:blip r:embed="rId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dist="38100" dir="5400000">
                    <a:srgbClr val="808080">
                      <a:alpha val="3960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6CF5578C-717D-4C9B-BD3A-3A0C8010AF36}"/>
                    </a:ext>
                  </a:extLst>
                </p:cNvPr>
                <p:cNvGrpSpPr/>
                <p:nvPr/>
              </p:nvGrpSpPr>
              <p:grpSpPr>
                <a:xfrm>
                  <a:off x="16249650" y="8124903"/>
                  <a:ext cx="9156698" cy="6876181"/>
                  <a:chOff x="16249650" y="8124903"/>
                  <a:chExt cx="9156698" cy="6876181"/>
                </a:xfrm>
              </p:grpSpPr>
              <p:pic>
                <p:nvPicPr>
                  <p:cNvPr id="12" name="Google Shape;54;p7" descr="Capture d’écran 2014-01-15 à 17.28.57.png">
                    <a:extLst>
                      <a:ext uri="{FF2B5EF4-FFF2-40B4-BE49-F238E27FC236}">
                        <a16:creationId xmlns:a16="http://schemas.microsoft.com/office/drawing/2014/main" id="{67C92372-E26B-4B43-895D-E976EBBCBC6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6249650" y="8124903"/>
                    <a:ext cx="9144000" cy="4140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" name="Google Shape;60;p7">
                    <a:extLst>
                      <a:ext uri="{FF2B5EF4-FFF2-40B4-BE49-F238E27FC236}">
                        <a16:creationId xmlns:a16="http://schemas.microsoft.com/office/drawing/2014/main" id="{6B58A218-63D3-4009-8F5C-07E432D2097F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21616986" y="11211722"/>
                    <a:ext cx="6858000" cy="720724"/>
                  </a:xfrm>
                  <a:prstGeom prst="rect">
                    <a:avLst/>
                  </a:prstGeom>
                  <a:blipFill rotWithShape="1">
                    <a:blip r:embed="rId4">
                      <a:alphaModFix/>
                    </a:blip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63500" dist="38100" dir="2700000">
                      <a:srgbClr val="808080">
                        <a:alpha val="3960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6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9" name="Google Shape;61;p7" descr="SCoT_2017detoure.pdf">
                <a:extLst>
                  <a:ext uri="{FF2B5EF4-FFF2-40B4-BE49-F238E27FC236}">
                    <a16:creationId xmlns:a16="http://schemas.microsoft.com/office/drawing/2014/main" id="{89970B7F-EB5C-4C40-B755-571CF3B0536B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32596" y="8038330"/>
                <a:ext cx="3174207" cy="9763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Google Shape;59;p7">
              <a:extLst>
                <a:ext uri="{FF2B5EF4-FFF2-40B4-BE49-F238E27FC236}">
                  <a16:creationId xmlns:a16="http://schemas.microsoft.com/office/drawing/2014/main" id="{024A335F-2AEC-44A8-B8A9-9B44E3DC684D}"/>
                </a:ext>
              </a:extLst>
            </p:cNvPr>
            <p:cNvCxnSpPr/>
            <p:nvPr userDrawn="1"/>
          </p:nvCxnSpPr>
          <p:spPr>
            <a:xfrm>
              <a:off x="8001000" y="1473201"/>
              <a:ext cx="0" cy="2128837"/>
            </a:xfrm>
            <a:prstGeom prst="straightConnector1">
              <a:avLst/>
            </a:prstGeom>
            <a:noFill/>
            <a:ln w="1905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EF31FD3-C6D4-4DEE-AC85-C44BA1AC9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1" y="1474271"/>
            <a:ext cx="6858000" cy="1236503"/>
          </a:xfrm>
        </p:spPr>
        <p:txBody>
          <a:bodyPr anchor="b"/>
          <a:lstStyle>
            <a:lvl1pPr algn="r">
              <a:defRPr sz="3600">
                <a:solidFill>
                  <a:schemeClr val="bg1"/>
                </a:solidFill>
                <a:latin typeface="Monda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5EB4F02C-1966-4817-BFB5-350276EB18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1" y="4287232"/>
            <a:ext cx="6234112" cy="1932594"/>
          </a:xfrm>
        </p:spPr>
        <p:txBody>
          <a:bodyPr/>
          <a:lstStyle>
            <a:lvl1pPr marL="0" indent="0" algn="r">
              <a:buFontTx/>
              <a:buNone/>
              <a:defRPr b="1" u="sng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F80CDD9D-63D8-4C15-917C-B49590E8B1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4778" y="2830588"/>
            <a:ext cx="2822575" cy="746417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Date </a:t>
            </a:r>
          </a:p>
          <a:p>
            <a:pPr lvl="0"/>
            <a:r>
              <a:rPr lang="fr-FR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31878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4;p32">
            <a:extLst>
              <a:ext uri="{FF2B5EF4-FFF2-40B4-BE49-F238E27FC236}">
                <a16:creationId xmlns:a16="http://schemas.microsoft.com/office/drawing/2014/main" id="{72325B26-8237-4BBA-8113-4528CC55E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872369"/>
            <a:ext cx="6705600" cy="2446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63500" dist="38100" dir="2700000">
              <a:srgbClr val="80808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200"/>
            </a:pPr>
            <a:endParaRPr lang="fr-FR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SzPts val="3200"/>
            </a:pP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F7024E-8DC3-4C9D-A93B-DFE4CF13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2370"/>
            <a:ext cx="6705600" cy="2446800"/>
          </a:xfrm>
        </p:spPr>
        <p:txBody>
          <a:bodyPr anchor="ctr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77574C-DBB6-4CDF-98C2-CB4940B3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878BF-2EF5-4003-9801-BCC55581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8FB0-E021-49A0-B568-C37ECD3376B0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2AE6F-E9AE-4476-A584-4DF7ABEB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9CFA6-6363-4565-B64D-727AF35D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5E2E0D81-643D-4749-9825-BE825855FF5E}"/>
              </a:ext>
            </a:extLst>
          </p:cNvPr>
          <p:cNvSpPr txBox="1"/>
          <p:nvPr userDrawn="1"/>
        </p:nvSpPr>
        <p:spPr>
          <a:xfrm>
            <a:off x="8139114" y="34926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CF01F666-1EC4-4B3B-BE75-787CC1A6BF13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-5557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799FB657-F6CF-424B-9C64-FF37504C06A2}"/>
              </a:ext>
            </a:extLst>
          </p:cNvPr>
          <p:cNvSpPr txBox="1"/>
          <p:nvPr userDrawn="1"/>
        </p:nvSpPr>
        <p:spPr>
          <a:xfrm>
            <a:off x="927100" y="57945"/>
            <a:ext cx="4800600" cy="134145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2D84B5-BAF3-42EA-8379-9C2A8B67D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7701" y="-1272"/>
            <a:ext cx="2411413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694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E186B-7F38-40A9-BF21-7AB7BFC7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4" y="523035"/>
            <a:ext cx="7886700" cy="504872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961B2E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1A019-1439-4297-9C95-7B0969CE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5208B-0C3D-4FA8-A139-ED6D3A82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375-F3B0-4E67-9D73-F73A28085456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C16A1-45B3-4E75-B759-849D3502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036E-9D48-43BB-BFAA-6AF883B2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Google Shape;10;p1">
            <a:extLst>
              <a:ext uri="{FF2B5EF4-FFF2-40B4-BE49-F238E27FC236}">
                <a16:creationId xmlns:a16="http://schemas.microsoft.com/office/drawing/2014/main" id="{7660CC7C-F812-43B1-BE3E-008FBCDB2E19}"/>
              </a:ext>
            </a:extLst>
          </p:cNvPr>
          <p:cNvSpPr txBox="1"/>
          <p:nvPr userDrawn="1"/>
        </p:nvSpPr>
        <p:spPr>
          <a:xfrm>
            <a:off x="8113713" y="63508"/>
            <a:ext cx="100330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1" descr="Logo">
            <a:extLst>
              <a:ext uri="{FF2B5EF4-FFF2-40B4-BE49-F238E27FC236}">
                <a16:creationId xmlns:a16="http://schemas.microsoft.com/office/drawing/2014/main" id="{B9409394-4B6E-409A-8775-E84B542DF832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0" y="25638"/>
            <a:ext cx="884237" cy="290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;p1">
            <a:extLst>
              <a:ext uri="{FF2B5EF4-FFF2-40B4-BE49-F238E27FC236}">
                <a16:creationId xmlns:a16="http://schemas.microsoft.com/office/drawing/2014/main" id="{2FD833FE-C9B4-410C-B8A7-CB34C9BCB88A}"/>
              </a:ext>
            </a:extLst>
          </p:cNvPr>
          <p:cNvSpPr txBox="1"/>
          <p:nvPr userDrawn="1"/>
        </p:nvSpPr>
        <p:spPr>
          <a:xfrm>
            <a:off x="952500" y="89141"/>
            <a:ext cx="5505450" cy="157163"/>
          </a:xfrm>
          <a:prstGeom prst="rect">
            <a:avLst/>
          </a:prstGeom>
          <a:solidFill>
            <a:srgbClr val="961B2E"/>
          </a:solidFill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8;p39">
            <a:extLst>
              <a:ext uri="{FF2B5EF4-FFF2-40B4-BE49-F238E27FC236}">
                <a16:creationId xmlns:a16="http://schemas.microsoft.com/office/drawing/2014/main" id="{57AD135F-FCF1-46FE-8B2F-BA898FE49ECB}"/>
              </a:ext>
            </a:extLst>
          </p:cNvPr>
          <p:cNvSpPr txBox="1"/>
          <p:nvPr userDrawn="1"/>
        </p:nvSpPr>
        <p:spPr>
          <a:xfrm>
            <a:off x="0" y="712798"/>
            <a:ext cx="368400" cy="157200"/>
          </a:xfrm>
          <a:prstGeom prst="rect">
            <a:avLst/>
          </a:prstGeom>
          <a:solidFill>
            <a:srgbClr val="134399"/>
          </a:solidFill>
          <a:ln>
            <a:noFill/>
          </a:ln>
          <a:effectLst>
            <a:outerShdw blurRad="63500" dist="23000" dir="540000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69C66AF-2E58-4B05-91EF-64568CD39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1" y="25318"/>
            <a:ext cx="1655762" cy="290512"/>
          </a:xfrm>
        </p:spPr>
        <p:txBody>
          <a:bodyPr anchor="ctr">
            <a:noAutofit/>
          </a:bodyPr>
          <a:lstStyle>
            <a:lvl1pPr marL="0" indent="0" algn="ctr">
              <a:buNone/>
              <a:defRPr sz="105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444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12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4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1" r:id="rId3"/>
    <p:sldLayoutId id="2147483710" r:id="rId4"/>
    <p:sldLayoutId id="2147483714" r:id="rId5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0D3320-A42E-4860-A8DF-BE10CEB6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607A-31EC-42CB-A6AE-C65E5A4E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6F389-0B56-4568-8B4F-9A4DF37D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FEE8-F6FD-42FF-B663-F26AE38531FF}" type="datetime1">
              <a:rPr lang="fr-FR" smtClean="0"/>
              <a:t>10/02/2025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5B4B9-39DD-4F17-B75B-3468945C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F6E80-001A-4100-B4D4-E6E34C38C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F981-C277-4BD7-B90D-03A39C1D23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9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3600" y="6401294"/>
            <a:ext cx="57606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FD3E6-ACF0-428A-B60F-DA723752A576}" type="slidenum">
              <a:rPr lang="fr-FR" sz="1000" b="0" i="1" smtClean="0">
                <a:solidFill>
                  <a:schemeClr val="accent1"/>
                </a:solidFill>
                <a:latin typeface="+mj-lt"/>
                <a:cs typeface="Lucida Sans" pitchFamily="34" charset="0"/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800" b="0" i="1">
              <a:solidFill>
                <a:schemeClr val="accent1"/>
              </a:solidFill>
              <a:latin typeface="+mj-lt"/>
              <a:cs typeface="Lucida Sans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26849" y="687600"/>
            <a:ext cx="8035552" cy="92114"/>
            <a:chOff x="726848" y="654178"/>
            <a:chExt cx="8035552" cy="92114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726848" y="665920"/>
              <a:ext cx="6768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1598400" y="665920"/>
              <a:ext cx="7164000" cy="0"/>
            </a:xfrm>
            <a:prstGeom prst="line">
              <a:avLst/>
            </a:prstGeom>
            <a:ln w="6350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 userDrawn="1"/>
          </p:nvGrpSpPr>
          <p:grpSpPr>
            <a:xfrm>
              <a:off x="1465200" y="654178"/>
              <a:ext cx="79161" cy="92114"/>
              <a:chOff x="-10458" y="-1694"/>
              <a:chExt cx="79200" cy="92114"/>
            </a:xfrm>
          </p:grpSpPr>
          <p:sp>
            <p:nvSpPr>
              <p:cNvPr id="10" name="Triangle isocèle 9"/>
              <p:cNvSpPr/>
              <p:nvPr userDrawn="1"/>
            </p:nvSpPr>
            <p:spPr>
              <a:xfrm rot="10800000">
                <a:off x="-10458" y="7620"/>
                <a:ext cx="79200" cy="82800"/>
              </a:xfrm>
              <a:prstGeom prst="triangle">
                <a:avLst/>
              </a:prstGeom>
              <a:ln w="11430">
                <a:solidFill>
                  <a:srgbClr val="00789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800"/>
              </a:p>
            </p:txBody>
          </p:sp>
          <p:sp>
            <p:nvSpPr>
              <p:cNvPr id="11" name="Triangle isocèle 10"/>
              <p:cNvSpPr/>
              <p:nvPr userDrawn="1"/>
            </p:nvSpPr>
            <p:spPr>
              <a:xfrm rot="10800000">
                <a:off x="-9506" y="-1694"/>
                <a:ext cx="77294" cy="77294"/>
              </a:xfrm>
              <a:prstGeom prst="triangle">
                <a:avLst/>
              </a:prstGeom>
              <a:solidFill>
                <a:schemeClr val="bg2"/>
              </a:solidFill>
              <a:ln w="889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800"/>
              </a:p>
            </p:txBody>
          </p:sp>
        </p:grpSp>
      </p:grpSp>
      <p:cxnSp>
        <p:nvCxnSpPr>
          <p:cNvPr id="12" name="Connecteur droit 11"/>
          <p:cNvCxnSpPr/>
          <p:nvPr userDrawn="1"/>
        </p:nvCxnSpPr>
        <p:spPr>
          <a:xfrm>
            <a:off x="633600" y="6381328"/>
            <a:ext cx="8128800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201" y="6390000"/>
            <a:ext cx="569738" cy="144000"/>
          </a:xfrm>
          <a:prstGeom prst="rect">
            <a:avLst/>
          </a:prstGeom>
        </p:spPr>
      </p:pic>
      <p:pic>
        <p:nvPicPr>
          <p:cNvPr id="3" name="Google Shape;11;p1" descr="Logo">
            <a:extLst>
              <a:ext uri="{FF2B5EF4-FFF2-40B4-BE49-F238E27FC236}">
                <a16:creationId xmlns:a16="http://schemas.microsoft.com/office/drawing/2014/main" id="{C088DA41-154C-8368-915C-A9416F00DE51}"/>
              </a:ext>
            </a:extLst>
          </p:cNvPr>
          <p:cNvPicPr preferRelativeResize="0"/>
          <p:nvPr userDrawn="1"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392388" y="419405"/>
            <a:ext cx="884237" cy="2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AF93C0-A6FB-A719-BC75-7B743ED0B42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123022" y="122541"/>
            <a:ext cx="593658" cy="5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673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0.png"/><Relationship Id="rId7" Type="http://schemas.openxmlformats.org/officeDocument/2006/relationships/slide" Target="slide1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1.png"/><Relationship Id="rId7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png"/><Relationship Id="rId5" Type="http://schemas.openxmlformats.org/officeDocument/2006/relationships/slide" Target="slide20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.xml"/><Relationship Id="rId7" Type="http://schemas.openxmlformats.org/officeDocument/2006/relationships/slide" Target="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image" Target="../media/image9.jpe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9.jpe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svg"/><Relationship Id="rId11" Type="http://schemas.openxmlformats.org/officeDocument/2006/relationships/hyperlink" Target="https://pixabay.com/fr/fl%C3%A8che-spectacle-droit-symbole-389125/" TargetMode="External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slide" Target="slide16.xml"/><Relationship Id="rId9" Type="http://schemas.openxmlformats.org/officeDocument/2006/relationships/image" Target="../media/image51.png"/><Relationship Id="rId14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urg38b.sharepoint.com/:b:/s/SCoTGReG/EYXvvjD3Ys5Mp30k199OKUIBgWiGVlEy2MnbpPrf028O4g?e=HJEbeD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CC8B5-58CA-4668-8932-FCD18E0F3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Bilan du SCoT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E97582-A6AF-4333-AB52-8640CE8640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33136" y="4287233"/>
            <a:ext cx="5034579" cy="1932595"/>
          </a:xfrm>
        </p:spPr>
        <p:txBody>
          <a:bodyPr/>
          <a:lstStyle/>
          <a:p>
            <a:r>
              <a:rPr lang="fr-FR" dirty="0"/>
              <a:t>Ressources - Biodiversité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0" u="none" dirty="0"/>
              <a:t>Pour les éléments d’ordre méthodologique, se reporter au dossier Organisation générale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0BB164-F9F1-4CBD-A45B-A1AEE18679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14 février 2024</a:t>
            </a:r>
          </a:p>
        </p:txBody>
      </p:sp>
    </p:spTree>
    <p:extLst>
      <p:ext uri="{BB962C8B-B14F-4D97-AF65-F5344CB8AC3E}">
        <p14:creationId xmlns:p14="http://schemas.microsoft.com/office/powerpoint/2010/main" val="255473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51"/>
            <a:ext cx="607976" cy="461615"/>
          </a:xfrm>
        </p:spPr>
        <p:txBody>
          <a:bodyPr/>
          <a:lstStyle/>
          <a:p>
            <a:r>
              <a:rPr lang="fr-FR"/>
              <a:t>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3"/>
            <a:ext cx="7662088" cy="461615"/>
          </a:xfrm>
        </p:spPr>
        <p:txBody>
          <a:bodyPr/>
          <a:lstStyle/>
          <a:p>
            <a:r>
              <a:rPr lang="fr-FR" sz="1100" b="0" spc="-60"/>
              <a:t>préservation et de valorisation des ressources et de la biodiversité</a:t>
            </a:r>
            <a:br>
              <a:rPr lang="fr-FR" sz="1100" b="0"/>
            </a:br>
            <a:r>
              <a:rPr lang="fr-FR" b="0"/>
              <a:t>Eléments saillants du bilan de 2018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B23B7-3365-D31C-1FE6-4DF22938E555}"/>
              </a:ext>
            </a:extLst>
          </p:cNvPr>
          <p:cNvSpPr/>
          <p:nvPr/>
        </p:nvSpPr>
        <p:spPr>
          <a:xfrm>
            <a:off x="6546486" y="954420"/>
            <a:ext cx="2199027" cy="2779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67C8B5-7628-716B-FDCA-44BF6976B2FE}"/>
              </a:ext>
            </a:extLst>
          </p:cNvPr>
          <p:cNvSpPr txBox="1"/>
          <p:nvPr/>
        </p:nvSpPr>
        <p:spPr>
          <a:xfrm>
            <a:off x="1000815" y="3542438"/>
            <a:ext cx="5162525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100" i="1" spc="-2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L’appréciation du rôle du SCoT sur les politiques de prévention des pollutions en matière d’eaux usées et d’eaux de ruissellement était difficile à mesurer.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8BE48D-6D39-45E4-0618-0EB46688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1" y="3472205"/>
            <a:ext cx="466768" cy="48864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EC4F01D-3A9A-7602-2006-9945C5E09ACE}"/>
              </a:ext>
            </a:extLst>
          </p:cNvPr>
          <p:cNvSpPr txBox="1"/>
          <p:nvPr/>
        </p:nvSpPr>
        <p:spPr>
          <a:xfrm>
            <a:off x="757097" y="954419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 des ressources en eau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6AE6D64-E9FF-A689-0A76-F0757C1439FB}"/>
              </a:ext>
            </a:extLst>
          </p:cNvPr>
          <p:cNvSpPr txBox="1"/>
          <p:nvPr/>
        </p:nvSpPr>
        <p:spPr>
          <a:xfrm>
            <a:off x="742894" y="1404706"/>
            <a:ext cx="492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Une amélioration de la protection des périmètres de captage d’eau potable.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169AEFF-8434-8232-D1D7-638813AADCBF}"/>
              </a:ext>
            </a:extLst>
          </p:cNvPr>
          <p:cNvSpPr txBox="1"/>
          <p:nvPr/>
        </p:nvSpPr>
        <p:spPr>
          <a:xfrm>
            <a:off x="748213" y="1854394"/>
            <a:ext cx="561662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Une vigilance à maintenir sur les pollutions diffuses liées aux pratiques agricoles et sur les pollutions bactériologiques.</a:t>
            </a:r>
          </a:p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 bilan besoins-ressources en eau potable qui s’était globalement amélioré, mais la plupart des secteurs qui étaient déficitaires le demeuraient.</a:t>
            </a:r>
          </a:p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Le plan de sécurisation des réseaux d’eau potable constituait un cadre connu et partagé pour les politiques des collectivités, mais qui restait à mettre en œuvre.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endParaRPr lang="fr-FR" sz="1200">
              <a:solidFill>
                <a:srgbClr val="3F3E3E"/>
              </a:solidFill>
              <a:latin typeface="Open Sans"/>
              <a:ea typeface="ＭＳ Ｐゴシック" pitchFamily="34" charset="-128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71ABE06-26BE-B7AF-12FB-F4B48CD4F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155" y="861142"/>
            <a:ext cx="602544" cy="9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1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2AC44001-8CB5-85E8-DD76-431552C56F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5" y="2937547"/>
            <a:ext cx="1148408" cy="184222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0F4B2E0-3609-B6A3-BA6A-6FF42ADA0581}"/>
              </a:ext>
            </a:extLst>
          </p:cNvPr>
          <p:cNvSpPr txBox="1"/>
          <p:nvPr/>
        </p:nvSpPr>
        <p:spPr>
          <a:xfrm>
            <a:off x="2018615" y="4320034"/>
            <a:ext cx="48344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387" indent="-171446" algn="just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 ha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consommation d’espace constatée dans les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réservoirs de biodiversité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2010 et 2020, soit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0,07%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superficie de ces derniers.</a:t>
            </a:r>
          </a:p>
          <a:p>
            <a:pPr marL="533387" indent="-171446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corridors écologiques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 été peu impactés mais sont traduits de manière inégale dans les </a:t>
            </a:r>
            <a:r>
              <a:rPr lang="fr-FR" sz="1200" err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DUL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B1D6C5-7B45-E4F6-5BD0-6BD51F880C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247" y="4507216"/>
            <a:ext cx="1573319" cy="150202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51"/>
            <a:ext cx="607976" cy="461615"/>
          </a:xfrm>
        </p:spPr>
        <p:txBody>
          <a:bodyPr/>
          <a:lstStyle/>
          <a:p>
            <a:r>
              <a:rPr lang="fr-FR"/>
              <a:t>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3"/>
            <a:ext cx="7662088" cy="461615"/>
          </a:xfrm>
        </p:spPr>
        <p:txBody>
          <a:bodyPr/>
          <a:lstStyle/>
          <a:p>
            <a:r>
              <a:rPr lang="fr-FR" sz="1100" b="0" spc="-60"/>
              <a:t>préservation et de valorisation des ressources et de la biodiversité</a:t>
            </a:r>
            <a:br>
              <a:rPr lang="fr-FR" sz="1100" b="0"/>
            </a:br>
            <a:r>
              <a:rPr lang="fr-FR"/>
              <a:t>Principaux enseignements du bilan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CEAE36-A925-5BF4-4047-DF87879AED24}"/>
              </a:ext>
            </a:extLst>
          </p:cNvPr>
          <p:cNvSpPr txBox="1"/>
          <p:nvPr/>
        </p:nvSpPr>
        <p:spPr>
          <a:xfrm>
            <a:off x="2018614" y="2931583"/>
            <a:ext cx="6695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54" indent="-360354" eaLnBrk="0" fontAlgn="base" hangingPunct="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Trame verte et bleue toujours globalement assez bien respectée</a:t>
            </a:r>
          </a:p>
          <a:p>
            <a:pPr marL="533387" indent="-171446" algn="just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8%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espaces consommés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concerne au moins une composante de la Trame verte et bleue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mais </a:t>
            </a:r>
            <a:r>
              <a:rPr lang="fr-FR" sz="1200" u="sng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ne s’agit pas nécessairement de nouvelles constructions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(carrières, stockage, desserte forestière, infra technique, aire de stationnement…).</a:t>
            </a:r>
            <a:endParaRPr lang="fr-FR" sz="1200" b="1">
              <a:solidFill>
                <a:srgbClr val="22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3387" indent="-171446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ha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consommation d’espace constatée en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zone humide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entre 2010 et 2020, soit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0,24%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superficie totale de celles-ci.</a:t>
            </a:r>
          </a:p>
        </p:txBody>
      </p:sp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2C5D76E9-5B2E-2517-DBE8-8553A1F9DF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085" y="5649392"/>
            <a:ext cx="581107" cy="5858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F87B8A-EB53-8D17-239C-CE0B347A75A6}"/>
              </a:ext>
            </a:extLst>
          </p:cNvPr>
          <p:cNvSpPr txBox="1"/>
          <p:nvPr/>
        </p:nvSpPr>
        <p:spPr>
          <a:xfrm>
            <a:off x="7284055" y="6018763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E94941-1219-8659-4A11-A58883F7F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247" y="1092375"/>
            <a:ext cx="1641781" cy="1475008"/>
          </a:xfrm>
          <a:prstGeom prst="rect">
            <a:avLst/>
          </a:prstGeom>
        </p:spPr>
      </p:pic>
      <p:pic>
        <p:nvPicPr>
          <p:cNvPr id="10" name="Image 9">
            <a:hlinkClick r:id="rId7" action="ppaction://hlinksldjump"/>
            <a:extLst>
              <a:ext uri="{FF2B5EF4-FFF2-40B4-BE49-F238E27FC236}">
                <a16:creationId xmlns:a16="http://schemas.microsoft.com/office/drawing/2014/main" id="{FCC215CB-A2EF-4E12-7438-295EE602A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26" y="2142725"/>
            <a:ext cx="581107" cy="58586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C5E937-76FC-DA20-E8CC-43F9B6FC5EF3}"/>
              </a:ext>
            </a:extLst>
          </p:cNvPr>
          <p:cNvSpPr txBox="1"/>
          <p:nvPr/>
        </p:nvSpPr>
        <p:spPr>
          <a:xfrm>
            <a:off x="7284055" y="2550938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D2A13D-AA98-D2E2-A543-C8AEB6917385}"/>
              </a:ext>
            </a:extLst>
          </p:cNvPr>
          <p:cNvSpPr txBox="1"/>
          <p:nvPr/>
        </p:nvSpPr>
        <p:spPr>
          <a:xfrm>
            <a:off x="874801" y="947831"/>
            <a:ext cx="60654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54" indent="-360354" eaLnBrk="0" fontAlgn="base" hangingPunct="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espaces impactés par le développement de l’urbanisation sont très majoritairement des espaces agricoles</a:t>
            </a:r>
          </a:p>
          <a:p>
            <a:pPr marL="533387" indent="-171446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s’agit pour moitié de prairies permanentes (prairies de fauche, pâtures, autres espaces en herbe) et pour le tiers de surfaces cultivées.</a:t>
            </a:r>
            <a:endParaRPr lang="fr-FR" sz="1000">
              <a:solidFill>
                <a:srgbClr val="22222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3387" indent="-171446" algn="just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″friches″ (formations arbustives, broussailles…) représentent 9% des espaces consommés (177 ha) ; les atteintes portées à ces espaces sont essentiellement d’ordre biologique (espaces importants pour la biodiversité ″ordinaire″).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8E69E59-07CA-0B32-115C-B3ADF9ABCD41}"/>
              </a:ext>
            </a:extLst>
          </p:cNvPr>
          <p:cNvCxnSpPr>
            <a:cxnSpLocks/>
          </p:cNvCxnSpPr>
          <p:nvPr/>
        </p:nvCxnSpPr>
        <p:spPr bwMode="auto">
          <a:xfrm>
            <a:off x="1225685" y="1452951"/>
            <a:ext cx="0" cy="1289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B0ACAA6-4679-5C63-8CA5-15C52A95F9A8}"/>
              </a:ext>
            </a:extLst>
          </p:cNvPr>
          <p:cNvSpPr txBox="1"/>
          <p:nvPr/>
        </p:nvSpPr>
        <p:spPr>
          <a:xfrm>
            <a:off x="7918318" y="1712676"/>
            <a:ext cx="66556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F1D6B96-FE01-F08B-DDA3-A066F21FA7FF}"/>
              </a:ext>
            </a:extLst>
          </p:cNvPr>
          <p:cNvSpPr txBox="1"/>
          <p:nvPr/>
        </p:nvSpPr>
        <p:spPr>
          <a:xfrm>
            <a:off x="6993424" y="1712676"/>
            <a:ext cx="6367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prairies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FAA69C-CE93-B8CA-8470-2EA70D4A9DEF}"/>
              </a:ext>
            </a:extLst>
          </p:cNvPr>
          <p:cNvSpPr txBox="1"/>
          <p:nvPr/>
        </p:nvSpPr>
        <p:spPr>
          <a:xfrm>
            <a:off x="870872" y="5400372"/>
            <a:ext cx="62545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54" indent="-360354" algn="just" eaLnBrk="0" fontAlgn="base" hangingPunct="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Trame verte et bleue qui devra s’enrichir de nouveaux espaces</a:t>
            </a:r>
          </a:p>
          <a:p>
            <a:pPr marL="361942" algn="just" eaLnBrk="0" fontAlgn="base" hangingPunct="0">
              <a:spcBef>
                <a:spcPts val="600"/>
              </a:spcBef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Sont à prévoir l’intégration de 2 840 ha de nouvelles aires protégées et/ou gérées depuis l’approbation du SCoT, ainsi que 10 705 ha de pelouses sèches.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C8712C-95E7-D873-33A5-3A14186EEFFE}"/>
              </a:ext>
            </a:extLst>
          </p:cNvPr>
          <p:cNvCxnSpPr>
            <a:cxnSpLocks/>
          </p:cNvCxnSpPr>
          <p:nvPr/>
        </p:nvCxnSpPr>
        <p:spPr bwMode="auto">
          <a:xfrm>
            <a:off x="2369500" y="3314118"/>
            <a:ext cx="0" cy="17832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Image 26">
            <a:hlinkClick r:id="rId8" action="ppaction://hlinksldjump"/>
            <a:extLst>
              <a:ext uri="{FF2B5EF4-FFF2-40B4-BE49-F238E27FC236}">
                <a16:creationId xmlns:a16="http://schemas.microsoft.com/office/drawing/2014/main" id="{587DA185-62E5-BB66-5055-F28C8EAD86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248" y="4440121"/>
            <a:ext cx="581107" cy="58586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13D32C7-5C75-FE90-1517-3BF1B72B8738}"/>
              </a:ext>
            </a:extLst>
          </p:cNvPr>
          <p:cNvSpPr txBox="1"/>
          <p:nvPr/>
        </p:nvSpPr>
        <p:spPr>
          <a:xfrm>
            <a:off x="769878" y="4848332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Voir l’analyse détaillée</a:t>
            </a:r>
          </a:p>
        </p:txBody>
      </p:sp>
    </p:spTree>
    <p:extLst>
      <p:ext uri="{BB962C8B-B14F-4D97-AF65-F5344CB8AC3E}">
        <p14:creationId xmlns:p14="http://schemas.microsoft.com/office/powerpoint/2010/main" val="16889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B1B66CB3-EFFA-A603-5535-A2DAEF8F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98" y="1101363"/>
            <a:ext cx="3076575" cy="15114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ressources &amp; biodiversité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Atteintes portées aux espaces agricoles, naturels et forestiers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9014" y="519396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439" y="935546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9D5AE20-BA52-AE3B-2D59-9F99808E213B}"/>
              </a:ext>
            </a:extLst>
          </p:cNvPr>
          <p:cNvSpPr txBox="1"/>
          <p:nvPr/>
        </p:nvSpPr>
        <p:spPr>
          <a:xfrm>
            <a:off x="5805081" y="2612778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46" name="Espace réservé du contenu 3">
            <a:extLst>
              <a:ext uri="{FF2B5EF4-FFF2-40B4-BE49-F238E27FC236}">
                <a16:creationId xmlns:a16="http://schemas.microsoft.com/office/drawing/2014/main" id="{831971A2-29C5-4422-088F-95280D32C5D6}"/>
              </a:ext>
            </a:extLst>
          </p:cNvPr>
          <p:cNvSpPr txBox="1">
            <a:spLocks/>
          </p:cNvSpPr>
          <p:nvPr/>
        </p:nvSpPr>
        <p:spPr>
          <a:xfrm>
            <a:off x="5334001" y="2998785"/>
            <a:ext cx="3443968" cy="308806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693" indent="-266693">
              <a:defRPr/>
            </a:pPr>
            <a:r>
              <a:rPr lang="fr-FR" sz="1200" kern="0">
                <a:solidFill>
                  <a:srgbClr val="222221"/>
                </a:solidFill>
              </a:rPr>
              <a:t>Sur environ </a:t>
            </a:r>
            <a:r>
              <a:rPr lang="fr-FR" sz="1200" b="1" kern="0">
                <a:solidFill>
                  <a:srgbClr val="222221"/>
                </a:solidFill>
              </a:rPr>
              <a:t>2 000 hectares </a:t>
            </a:r>
            <a:r>
              <a:rPr lang="fr-FR" sz="1200" kern="0">
                <a:solidFill>
                  <a:srgbClr val="222221"/>
                </a:solidFill>
              </a:rPr>
              <a:t>d’espaces agricoles, naturels et forestiers consommés au cours de la dernière décennie, </a:t>
            </a:r>
            <a:r>
              <a:rPr lang="fr-FR" sz="1200" b="1" kern="0">
                <a:solidFill>
                  <a:srgbClr val="222221"/>
                </a:solidFill>
              </a:rPr>
              <a:t>près de la moitié étaient utilisés comme prairies</a:t>
            </a:r>
          </a:p>
          <a:p>
            <a:pPr marL="266693" indent="0" algn="just">
              <a:spcBef>
                <a:spcPts val="0"/>
              </a:spcBef>
              <a:buNone/>
              <a:defRPr/>
            </a:pPr>
            <a:r>
              <a:rPr lang="fr-FR" sz="1200" kern="0">
                <a:solidFill>
                  <a:srgbClr val="222221"/>
                </a:solidFill>
              </a:rPr>
              <a:t>et </a:t>
            </a:r>
            <a:r>
              <a:rPr lang="fr-FR" sz="1200" b="1" kern="0">
                <a:solidFill>
                  <a:srgbClr val="222221"/>
                </a:solidFill>
              </a:rPr>
              <a:t>un tiers étaient des espaces agricoles cultivés</a:t>
            </a:r>
            <a:endParaRPr lang="fr-FR" sz="1200" kern="0">
              <a:solidFill>
                <a:srgbClr val="222221"/>
              </a:solidFill>
            </a:endParaRPr>
          </a:p>
          <a:p>
            <a:pPr marL="266693" indent="-266693" algn="just">
              <a:spcBef>
                <a:spcPts val="600"/>
              </a:spcBef>
              <a:defRPr/>
            </a:pPr>
            <a:r>
              <a:rPr lang="fr-FR" sz="1200" kern="0">
                <a:solidFill>
                  <a:srgbClr val="222221"/>
                </a:solidFill>
              </a:rPr>
              <a:t>Près de </a:t>
            </a:r>
            <a:r>
              <a:rPr lang="fr-FR" sz="1200" b="1" kern="0">
                <a:solidFill>
                  <a:srgbClr val="222221"/>
                </a:solidFill>
              </a:rPr>
              <a:t>80% de cette consommation d’espace porte atteinte aux usages agricoles du sol </a:t>
            </a:r>
            <a:r>
              <a:rPr lang="fr-FR" sz="1200" kern="0">
                <a:solidFill>
                  <a:srgbClr val="222221"/>
                </a:solidFill>
              </a:rPr>
              <a:t>(cultures, prairies, bocage)</a:t>
            </a:r>
          </a:p>
          <a:p>
            <a:pPr marL="266693" indent="-266693" algn="just">
              <a:spcBef>
                <a:spcPts val="600"/>
              </a:spcBef>
              <a:defRPr/>
            </a:pPr>
            <a:r>
              <a:rPr lang="fr-FR" sz="1200" kern="0">
                <a:solidFill>
                  <a:srgbClr val="222221"/>
                </a:solidFill>
              </a:rPr>
              <a:t>L’essentiel de cette consommation d’espace impacte, par ailleurs, des milieux naturels ou semi-naturels qui présentent un </a:t>
            </a:r>
            <a:r>
              <a:rPr lang="fr-FR" sz="1200" b="1" kern="0">
                <a:solidFill>
                  <a:srgbClr val="222221"/>
                </a:solidFill>
              </a:rPr>
              <a:t>enjeu fort pour la préservation de la biodiversité ″ordinaire″ </a:t>
            </a:r>
            <a:r>
              <a:rPr lang="fr-FR" sz="1200" kern="0">
                <a:solidFill>
                  <a:srgbClr val="222221"/>
                </a:solidFill>
              </a:rPr>
              <a:t>: prairies, bocage, formations arbustives, mais également certains espaces cultivés, bois et jardins</a:t>
            </a:r>
            <a:endParaRPr lang="fr-FR" sz="1200" kern="0">
              <a:solidFill>
                <a:srgbClr val="3F3E3E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2187DE-8297-F068-C0C7-F62619767E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475" y="1943103"/>
            <a:ext cx="3076576" cy="27640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49146C0-194D-39DA-7BAD-55276873E775}"/>
              </a:ext>
            </a:extLst>
          </p:cNvPr>
          <p:cNvSpPr txBox="1"/>
          <p:nvPr/>
        </p:nvSpPr>
        <p:spPr>
          <a:xfrm>
            <a:off x="2590803" y="1024304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Bocage : 19 ha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6229D2C-8EB6-AB2F-37D7-3B4F2B8BD8AA}"/>
              </a:ext>
            </a:extLst>
          </p:cNvPr>
          <p:cNvCxnSpPr>
            <a:cxnSpLocks/>
          </p:cNvCxnSpPr>
          <p:nvPr/>
        </p:nvCxnSpPr>
        <p:spPr bwMode="auto">
          <a:xfrm>
            <a:off x="2724151" y="1291690"/>
            <a:ext cx="0" cy="684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D380EBC-9972-2510-76A3-AC0C494DC3EE}"/>
              </a:ext>
            </a:extLst>
          </p:cNvPr>
          <p:cNvSpPr txBox="1"/>
          <p:nvPr/>
        </p:nvSpPr>
        <p:spPr>
          <a:xfrm>
            <a:off x="2886076" y="1411053"/>
            <a:ext cx="2919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Forêts et espaces boisés : 108 ha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D7FED8A-29CB-F0D0-B0B5-D6BF19C4468D}"/>
              </a:ext>
            </a:extLst>
          </p:cNvPr>
          <p:cNvCxnSpPr>
            <a:cxnSpLocks/>
          </p:cNvCxnSpPr>
          <p:nvPr/>
        </p:nvCxnSpPr>
        <p:spPr bwMode="auto">
          <a:xfrm>
            <a:off x="2990851" y="1687964"/>
            <a:ext cx="0" cy="369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1BEEC0F5-9DC9-9FDA-02A3-B2809A7D8120}"/>
              </a:ext>
            </a:extLst>
          </p:cNvPr>
          <p:cNvSpPr txBox="1"/>
          <p:nvPr/>
        </p:nvSpPr>
        <p:spPr>
          <a:xfrm>
            <a:off x="3355710" y="2148304"/>
            <a:ext cx="232852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Cultures agricoles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 arboricoles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(+ prairies temporaires) </a:t>
            </a:r>
            <a:r>
              <a:rPr lang="fr-FR" sz="14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662 ha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D8F45C-9709-E362-79FF-C4794EED2D72}"/>
              </a:ext>
            </a:extLst>
          </p:cNvPr>
          <p:cNvSpPr txBox="1"/>
          <p:nvPr/>
        </p:nvSpPr>
        <p:spPr>
          <a:xfrm>
            <a:off x="2624818" y="5026562"/>
            <a:ext cx="214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Formations arbustives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 broussailles </a:t>
            </a:r>
            <a:r>
              <a:rPr lang="fr-FR" sz="14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177 ha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F205CFE-F11D-B1CA-AF5A-2900ABCE0D9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64866" y="4640193"/>
            <a:ext cx="138443" cy="40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275653E-EDAD-07AC-2AEF-BE692254ADC3}"/>
              </a:ext>
            </a:extLst>
          </p:cNvPr>
          <p:cNvCxnSpPr>
            <a:cxnSpLocks/>
          </p:cNvCxnSpPr>
          <p:nvPr/>
        </p:nvCxnSpPr>
        <p:spPr bwMode="auto">
          <a:xfrm>
            <a:off x="5130067" y="2921544"/>
            <a:ext cx="0" cy="3258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52B7F22-2ECE-E362-D4B5-E94255508B8F}"/>
              </a:ext>
            </a:extLst>
          </p:cNvPr>
          <p:cNvSpPr txBox="1"/>
          <p:nvPr/>
        </p:nvSpPr>
        <p:spPr>
          <a:xfrm>
            <a:off x="2471455" y="5676900"/>
            <a:ext cx="127297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Jardins : 30 ha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E6F4218-1274-1698-291D-827B072891CE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800" y="4707158"/>
            <a:ext cx="0" cy="969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482104F-8CE5-604D-AE8F-F0A8A3D50DA7}"/>
              </a:ext>
            </a:extLst>
          </p:cNvPr>
          <p:cNvCxnSpPr>
            <a:cxnSpLocks/>
          </p:cNvCxnSpPr>
          <p:nvPr/>
        </p:nvCxnSpPr>
        <p:spPr bwMode="auto">
          <a:xfrm>
            <a:off x="2624819" y="1718830"/>
            <a:ext cx="0" cy="2572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AD683EC-EC4C-8A43-ECA1-E335FAFB8B20}"/>
              </a:ext>
            </a:extLst>
          </p:cNvPr>
          <p:cNvSpPr txBox="1"/>
          <p:nvPr/>
        </p:nvSpPr>
        <p:spPr>
          <a:xfrm>
            <a:off x="2171417" y="1289018"/>
            <a:ext cx="60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err="1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endParaRPr lang="fr-FR" sz="1200">
              <a:solidFill>
                <a:prstClr val="white">
                  <a:lumMod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ha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F6E6E6D-A80A-DAC4-6E98-10AFD36B3440}"/>
              </a:ext>
            </a:extLst>
          </p:cNvPr>
          <p:cNvSpPr txBox="1"/>
          <p:nvPr/>
        </p:nvSpPr>
        <p:spPr>
          <a:xfrm>
            <a:off x="575414" y="2692525"/>
            <a:ext cx="1476401" cy="113877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Prairies </a:t>
            </a:r>
            <a:r>
              <a:rPr lang="fr-FR" sz="14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permanentes, pâtures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 autres espaces en herbe </a:t>
            </a:r>
            <a:r>
              <a:rPr lang="fr-FR" sz="14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910 ha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419D2B-0A6B-0BD7-8AFC-D31B2500CF36}"/>
              </a:ext>
            </a:extLst>
          </p:cNvPr>
          <p:cNvSpPr txBox="1"/>
          <p:nvPr/>
        </p:nvSpPr>
        <p:spPr>
          <a:xfrm>
            <a:off x="640803" y="5781955"/>
            <a:ext cx="1435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222221">
                    <a:lumMod val="75000"/>
                    <a:lumOff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MOS©URBA4, traitement affiné</a:t>
            </a: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3E027026-E640-2625-FCD3-4B8F88619A11}"/>
              </a:ext>
            </a:extLst>
          </p:cNvPr>
          <p:cNvSpPr txBox="1">
            <a:spLocks/>
          </p:cNvSpPr>
          <p:nvPr/>
        </p:nvSpPr>
        <p:spPr>
          <a:xfrm>
            <a:off x="6099350" y="570623"/>
            <a:ext cx="1977419" cy="347847"/>
          </a:xfrm>
          <a:prstGeom prst="rect">
            <a:avLst/>
          </a:prstGeom>
          <a:solidFill>
            <a:schemeClr val="bg1"/>
          </a:solidFill>
        </p:spPr>
        <p:txBody>
          <a:bodyPr vert="horz" wrap="square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r>
              <a:rPr lang="fr-FR" sz="1400" b="0" kern="0">
                <a:solidFill>
                  <a:srgbClr val="007996"/>
                </a:solidFill>
              </a:rPr>
              <a:t>Entre 2010 et 2020</a:t>
            </a:r>
          </a:p>
        </p:txBody>
      </p:sp>
    </p:spTree>
    <p:extLst>
      <p:ext uri="{BB962C8B-B14F-4D97-AF65-F5344CB8AC3E}">
        <p14:creationId xmlns:p14="http://schemas.microsoft.com/office/powerpoint/2010/main" val="422825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B433DDA0-9949-0E86-4EF2-C5368C57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575" y="1768185"/>
            <a:ext cx="4492839" cy="269645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ressources &amp; biodiversité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Atteintes portées aux continuités écologiques entre 2010 et 2020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9014" y="519396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439" y="935546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46" name="Espace réservé du contenu 3">
            <a:extLst>
              <a:ext uri="{FF2B5EF4-FFF2-40B4-BE49-F238E27FC236}">
                <a16:creationId xmlns:a16="http://schemas.microsoft.com/office/drawing/2014/main" id="{831971A2-29C5-4422-088F-95280D32C5D6}"/>
              </a:ext>
            </a:extLst>
          </p:cNvPr>
          <p:cNvSpPr txBox="1">
            <a:spLocks/>
          </p:cNvSpPr>
          <p:nvPr/>
        </p:nvSpPr>
        <p:spPr>
          <a:xfrm>
            <a:off x="432589" y="928434"/>
            <a:ext cx="3696072" cy="338623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693" indent="-266693" algn="just">
              <a:defRPr/>
            </a:pPr>
            <a:r>
              <a:rPr lang="fr-FR" sz="1200" kern="0">
                <a:solidFill>
                  <a:srgbClr val="222221"/>
                </a:solidFill>
              </a:rPr>
              <a:t>A l’échelle de la </a:t>
            </a:r>
            <a:r>
              <a:rPr lang="fr-FR" sz="1200" kern="0" err="1">
                <a:solidFill>
                  <a:srgbClr val="222221"/>
                </a:solidFill>
              </a:rPr>
              <a:t>GReG</a:t>
            </a:r>
            <a:r>
              <a:rPr lang="fr-FR" sz="1200" kern="0">
                <a:solidFill>
                  <a:srgbClr val="222221"/>
                </a:solidFill>
              </a:rPr>
              <a:t>, la consommation d’espace qui concerne la Trame verte et bleue est de l’ordre de </a:t>
            </a:r>
            <a:r>
              <a:rPr lang="fr-FR" sz="1200" b="1" kern="0">
                <a:solidFill>
                  <a:srgbClr val="222221"/>
                </a:solidFill>
              </a:rPr>
              <a:t>146 ha</a:t>
            </a:r>
            <a:r>
              <a:rPr lang="fr-FR" sz="1200" kern="0">
                <a:solidFill>
                  <a:srgbClr val="C00000"/>
                </a:solidFill>
              </a:rPr>
              <a:t>*</a:t>
            </a:r>
            <a:r>
              <a:rPr lang="fr-FR" sz="1200" b="1" kern="0">
                <a:solidFill>
                  <a:srgbClr val="222221"/>
                </a:solidFill>
              </a:rPr>
              <a:t> </a:t>
            </a:r>
            <a:r>
              <a:rPr lang="fr-FR" sz="1200" kern="0">
                <a:solidFill>
                  <a:srgbClr val="222221"/>
                </a:solidFill>
              </a:rPr>
              <a:t>sur 10 ans (soit 8% de la consommation d’espace).</a:t>
            </a:r>
          </a:p>
          <a:p>
            <a:pPr marL="266693" indent="-266693" algn="just">
              <a:defRPr/>
            </a:pPr>
            <a:r>
              <a:rPr lang="fr-FR" sz="1200" kern="0">
                <a:solidFill>
                  <a:srgbClr val="222221"/>
                </a:solidFill>
              </a:rPr>
              <a:t>Cette valeur moyenne de 8% est le reflet de </a:t>
            </a:r>
            <a:r>
              <a:rPr lang="fr-FR" sz="1200" b="1" kern="0">
                <a:solidFill>
                  <a:srgbClr val="222221"/>
                </a:solidFill>
              </a:rPr>
              <a:t>réalités très différentes </a:t>
            </a:r>
            <a:r>
              <a:rPr lang="fr-FR" sz="1200" kern="0">
                <a:solidFill>
                  <a:srgbClr val="222221"/>
                </a:solidFill>
              </a:rPr>
              <a:t>selon les secteurs : en valeur, type de consommation d’espace, composante de la </a:t>
            </a:r>
            <a:r>
              <a:rPr lang="fr-FR" sz="1200" kern="0" err="1">
                <a:solidFill>
                  <a:srgbClr val="222221"/>
                </a:solidFill>
              </a:rPr>
              <a:t>TVB</a:t>
            </a:r>
            <a:r>
              <a:rPr lang="fr-FR" sz="1200" kern="0">
                <a:solidFill>
                  <a:srgbClr val="222221"/>
                </a:solidFill>
              </a:rPr>
              <a:t> concernée, périmètres protégés / d’inventaire).</a:t>
            </a:r>
          </a:p>
          <a:p>
            <a:pPr marL="266693" indent="0" algn="just">
              <a:buNone/>
              <a:defRPr/>
            </a:pPr>
            <a:r>
              <a:rPr lang="fr-FR" sz="1200" kern="0">
                <a:solidFill>
                  <a:srgbClr val="222221"/>
                </a:solidFill>
              </a:rPr>
              <a:t>Son interprétation doit nécessairement être </a:t>
            </a:r>
            <a:r>
              <a:rPr lang="fr-FR" sz="1200" u="sng" kern="0">
                <a:solidFill>
                  <a:srgbClr val="222221"/>
                </a:solidFill>
              </a:rPr>
              <a:t>contextualisée</a:t>
            </a:r>
            <a:r>
              <a:rPr lang="fr-FR" sz="1200" kern="0">
                <a:solidFill>
                  <a:srgbClr val="222221"/>
                </a:solidFill>
              </a:rPr>
              <a:t>.</a:t>
            </a:r>
          </a:p>
          <a:p>
            <a:pPr marL="266693" indent="-266693" algn="just">
              <a:defRPr/>
            </a:pPr>
            <a:r>
              <a:rPr lang="fr-FR" sz="1200" b="1" kern="0">
                <a:solidFill>
                  <a:srgbClr val="222221"/>
                </a:solidFill>
              </a:rPr>
              <a:t>L’impact de l’artificialisation sur les zones humides </a:t>
            </a:r>
            <a:r>
              <a:rPr lang="fr-FR" sz="1200" kern="0">
                <a:solidFill>
                  <a:srgbClr val="222221"/>
                </a:solidFill>
              </a:rPr>
              <a:t>demeure la principale source d’attention (56 ha concernés à l’échelle </a:t>
            </a:r>
            <a:r>
              <a:rPr lang="fr-FR" sz="1200" kern="0" err="1">
                <a:solidFill>
                  <a:srgbClr val="222221"/>
                </a:solidFill>
              </a:rPr>
              <a:t>GReG</a:t>
            </a:r>
            <a:r>
              <a:rPr lang="fr-FR" sz="1200" kern="0">
                <a:solidFill>
                  <a:srgbClr val="222221"/>
                </a:solidFill>
              </a:rPr>
              <a:t>, soit près de 40% des atteintes relevées).</a:t>
            </a:r>
          </a:p>
          <a:p>
            <a:pPr marL="266693" indent="-266693" algn="just">
              <a:defRPr/>
            </a:pPr>
            <a:r>
              <a:rPr lang="fr-FR" sz="1200" kern="0">
                <a:solidFill>
                  <a:srgbClr val="222221"/>
                </a:solidFill>
              </a:rPr>
              <a:t>Les atteintes aux corridors écologiques sont ponctuelles.</a:t>
            </a:r>
            <a:endParaRPr lang="fr-FR" sz="1200" kern="0">
              <a:solidFill>
                <a:srgbClr val="3F3E3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E023B7-D85D-5138-88AE-1280B2132B7B}"/>
              </a:ext>
            </a:extLst>
          </p:cNvPr>
          <p:cNvSpPr txBox="1"/>
          <p:nvPr/>
        </p:nvSpPr>
        <p:spPr>
          <a:xfrm>
            <a:off x="4218575" y="1244144"/>
            <a:ext cx="4492839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 d’espace réalisée au sein des différentes composantes de la Trame verte et bleue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D7319-BDE9-AD97-E968-41899560B054}"/>
              </a:ext>
            </a:extLst>
          </p:cNvPr>
          <p:cNvSpPr/>
          <p:nvPr/>
        </p:nvSpPr>
        <p:spPr>
          <a:xfrm>
            <a:off x="4429129" y="4631773"/>
            <a:ext cx="428625" cy="1769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B7C061-3E2C-AC4E-E7B2-C1C95FE45970}"/>
              </a:ext>
            </a:extLst>
          </p:cNvPr>
          <p:cNvSpPr txBox="1"/>
          <p:nvPr/>
        </p:nvSpPr>
        <p:spPr>
          <a:xfrm>
            <a:off x="4915307" y="4581855"/>
            <a:ext cx="3514616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Réservoirs de biodiversité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Corridors écologiques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Zones humides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Pelouses sèches (non intégrées au SCoT)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Réservoir de biodiversité complémentaire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Aucune composante de la TVB n’est concernée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99161C-5492-D8F1-537E-B7DC0EF2BB11}"/>
              </a:ext>
            </a:extLst>
          </p:cNvPr>
          <p:cNvSpPr txBox="1"/>
          <p:nvPr/>
        </p:nvSpPr>
        <p:spPr>
          <a:xfrm>
            <a:off x="7275511" y="4512118"/>
            <a:ext cx="1435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i="1">
                <a:solidFill>
                  <a:srgbClr val="222221">
                    <a:lumMod val="75000"/>
                    <a:lumOff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: MOS©URBA4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72F02C-99E5-6174-17AF-7948078ACDA5}"/>
              </a:ext>
            </a:extLst>
          </p:cNvPr>
          <p:cNvSpPr/>
          <p:nvPr/>
        </p:nvSpPr>
        <p:spPr>
          <a:xfrm>
            <a:off x="4419510" y="4899625"/>
            <a:ext cx="428625" cy="1769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662E80-3116-3B4D-93BA-C1F5F4F2B15E}"/>
              </a:ext>
            </a:extLst>
          </p:cNvPr>
          <p:cNvSpPr/>
          <p:nvPr/>
        </p:nvSpPr>
        <p:spPr>
          <a:xfrm>
            <a:off x="4419418" y="5145292"/>
            <a:ext cx="428625" cy="176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4EC77-3111-4903-A6E8-C8B210590DA8}"/>
              </a:ext>
            </a:extLst>
          </p:cNvPr>
          <p:cNvSpPr/>
          <p:nvPr/>
        </p:nvSpPr>
        <p:spPr>
          <a:xfrm>
            <a:off x="4409799" y="5413143"/>
            <a:ext cx="428625" cy="176941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5E38D-4427-AB33-5EE1-60DA6D22B7CB}"/>
              </a:ext>
            </a:extLst>
          </p:cNvPr>
          <p:cNvSpPr/>
          <p:nvPr/>
        </p:nvSpPr>
        <p:spPr>
          <a:xfrm>
            <a:off x="4409798" y="5671347"/>
            <a:ext cx="428625" cy="1769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907BD9-F427-F061-83BF-E4D141AA2F28}"/>
              </a:ext>
            </a:extLst>
          </p:cNvPr>
          <p:cNvSpPr txBox="1"/>
          <p:nvPr/>
        </p:nvSpPr>
        <p:spPr>
          <a:xfrm>
            <a:off x="4652752" y="384394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2,5 %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5CE6067-4144-0EDB-71DC-0B5ACC1740ED}"/>
              </a:ext>
            </a:extLst>
          </p:cNvPr>
          <p:cNvSpPr txBox="1"/>
          <p:nvPr/>
        </p:nvSpPr>
        <p:spPr>
          <a:xfrm>
            <a:off x="5332608" y="3868138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0,5 %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1B12CA7-2D97-BD27-26CF-E36CB4945859}"/>
              </a:ext>
            </a:extLst>
          </p:cNvPr>
          <p:cNvSpPr txBox="1"/>
          <p:nvPr/>
        </p:nvSpPr>
        <p:spPr>
          <a:xfrm>
            <a:off x="6087850" y="3832314"/>
            <a:ext cx="43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236516B-723C-3628-8C1D-E3D972BE85EC}"/>
              </a:ext>
            </a:extLst>
          </p:cNvPr>
          <p:cNvSpPr txBox="1"/>
          <p:nvPr/>
        </p:nvSpPr>
        <p:spPr>
          <a:xfrm>
            <a:off x="6708877" y="385695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1,5 %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153C63-E256-4E9E-B554-C7F7F36EB77D}"/>
              </a:ext>
            </a:extLst>
          </p:cNvPr>
          <p:cNvSpPr txBox="1"/>
          <p:nvPr/>
        </p:nvSpPr>
        <p:spPr>
          <a:xfrm>
            <a:off x="8120317" y="1809923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92 %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BD505A-B5AD-7320-0AA6-08EC98A9D4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899" y="4434940"/>
            <a:ext cx="2068168" cy="172099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A032238-3AE0-1C75-5851-630931EA34AC}"/>
              </a:ext>
            </a:extLst>
          </p:cNvPr>
          <p:cNvSpPr txBox="1"/>
          <p:nvPr/>
        </p:nvSpPr>
        <p:spPr>
          <a:xfrm>
            <a:off x="598894" y="4936326"/>
            <a:ext cx="1423131" cy="48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>
              <a:defRPr/>
            </a:pPr>
            <a:r>
              <a:rPr lang="fr-FR" sz="851">
                <a:solidFill>
                  <a:srgbClr val="222221">
                    <a:lumMod val="75000"/>
                    <a:lumOff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 d’espace consommé, mais non bâti, en zone humide &gt;&gt;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5ACA8-14DB-7C17-6F03-B7A9AD7C7EDA}"/>
              </a:ext>
            </a:extLst>
          </p:cNvPr>
          <p:cNvSpPr/>
          <p:nvPr/>
        </p:nvSpPr>
        <p:spPr>
          <a:xfrm>
            <a:off x="901128" y="5539065"/>
            <a:ext cx="127221" cy="1382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B7E22-9D72-BFFE-B7D7-9B816C899E4B}"/>
              </a:ext>
            </a:extLst>
          </p:cNvPr>
          <p:cNvSpPr/>
          <p:nvPr/>
        </p:nvSpPr>
        <p:spPr>
          <a:xfrm>
            <a:off x="901128" y="5718830"/>
            <a:ext cx="127221" cy="138283"/>
          </a:xfrm>
          <a:prstGeom prst="rect">
            <a:avLst/>
          </a:prstGeom>
          <a:solidFill>
            <a:srgbClr val="66FF9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BF23971-B3A8-A5D7-8123-E0E778E08F55}"/>
              </a:ext>
            </a:extLst>
          </p:cNvPr>
          <p:cNvSpPr txBox="1"/>
          <p:nvPr/>
        </p:nvSpPr>
        <p:spPr>
          <a:xfrm>
            <a:off x="1028350" y="548799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fr-FR" sz="9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Zone humide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2328F6-18B9-8586-64C9-E622A24A7688}"/>
              </a:ext>
            </a:extLst>
          </p:cNvPr>
          <p:cNvSpPr txBox="1"/>
          <p:nvPr/>
        </p:nvSpPr>
        <p:spPr>
          <a:xfrm>
            <a:off x="1017739" y="5687828"/>
            <a:ext cx="1012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fr-FR" sz="9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Consommation d’espace en zone humide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9E31BD-C685-4F4F-AF27-069DB0E1D4E2}"/>
              </a:ext>
            </a:extLst>
          </p:cNvPr>
          <p:cNvSpPr/>
          <p:nvPr/>
        </p:nvSpPr>
        <p:spPr>
          <a:xfrm>
            <a:off x="811035" y="5480048"/>
            <a:ext cx="1192543" cy="678415"/>
          </a:xfrm>
          <a:prstGeom prst="rect">
            <a:avLst/>
          </a:prstGeom>
          <a:noFill/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35B419-87EB-42C6-46C5-950B741E6626}"/>
              </a:ext>
            </a:extLst>
          </p:cNvPr>
          <p:cNvSpPr/>
          <p:nvPr/>
        </p:nvSpPr>
        <p:spPr>
          <a:xfrm>
            <a:off x="4409798" y="5914629"/>
            <a:ext cx="428625" cy="1769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CD59FAD-CFC1-A7AA-5F30-692A47DEA106}"/>
              </a:ext>
            </a:extLst>
          </p:cNvPr>
          <p:cNvSpPr txBox="1"/>
          <p:nvPr/>
        </p:nvSpPr>
        <p:spPr>
          <a:xfrm>
            <a:off x="7455789" y="3838488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1,5 %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E0E6365-C328-9B71-9387-B415A17C74D1}"/>
              </a:ext>
            </a:extLst>
          </p:cNvPr>
          <p:cNvSpPr txBox="1"/>
          <p:nvPr/>
        </p:nvSpPr>
        <p:spPr>
          <a:xfrm>
            <a:off x="3238556" y="9604"/>
            <a:ext cx="35012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fr-FR" sz="1000">
                <a:solidFill>
                  <a:srgbClr val="C00000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*</a:t>
            </a:r>
            <a:r>
              <a:rPr lang="fr-FR" sz="1000">
                <a:solidFill>
                  <a:srgbClr val="22222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Y compris les réservoirs de biodiversité complémentaires</a:t>
            </a:r>
          </a:p>
        </p:txBody>
      </p:sp>
      <p:sp>
        <p:nvSpPr>
          <p:cNvPr id="34" name="Accolade fermante 33">
            <a:extLst>
              <a:ext uri="{FF2B5EF4-FFF2-40B4-BE49-F238E27FC236}">
                <a16:creationId xmlns:a16="http://schemas.microsoft.com/office/drawing/2014/main" id="{46A389AA-9E9F-B1C2-23B7-23632ED52B35}"/>
              </a:ext>
            </a:extLst>
          </p:cNvPr>
          <p:cNvSpPr/>
          <p:nvPr/>
        </p:nvSpPr>
        <p:spPr bwMode="auto">
          <a:xfrm rot="16200000">
            <a:off x="6307700" y="2156172"/>
            <a:ext cx="124127" cy="313727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22222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4C52B3D-5987-407E-D388-33D3AEBC27FD}"/>
              </a:ext>
            </a:extLst>
          </p:cNvPr>
          <p:cNvSpPr txBox="1"/>
          <p:nvPr/>
        </p:nvSpPr>
        <p:spPr>
          <a:xfrm>
            <a:off x="4833135" y="3235926"/>
            <a:ext cx="3073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8 %, </a:t>
            </a:r>
            <a:r>
              <a:rPr lang="fr-FR" sz="10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incluant certains recouvrements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(ex : zones humides en réservoir de biodiversité)</a:t>
            </a:r>
          </a:p>
        </p:txBody>
      </p:sp>
    </p:spTree>
    <p:extLst>
      <p:ext uri="{BB962C8B-B14F-4D97-AF65-F5344CB8AC3E}">
        <p14:creationId xmlns:p14="http://schemas.microsoft.com/office/powerpoint/2010/main" val="65049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ressources &amp; biodiversité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Atteintes portées aux continuités écologiques entre 2010 et 2020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9014" y="519396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439" y="935546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6E47957C-04C1-34B0-1D2A-84EDDD38C98E}"/>
              </a:ext>
            </a:extLst>
          </p:cNvPr>
          <p:cNvSpPr txBox="1">
            <a:spLocks/>
          </p:cNvSpPr>
          <p:nvPr/>
        </p:nvSpPr>
        <p:spPr>
          <a:xfrm>
            <a:off x="4717915" y="570623"/>
            <a:ext cx="3358852" cy="347847"/>
          </a:xfrm>
          <a:prstGeom prst="rect">
            <a:avLst/>
          </a:prstGeom>
          <a:solidFill>
            <a:schemeClr val="bg1"/>
          </a:solidFill>
        </p:spPr>
        <p:txBody>
          <a:bodyPr vert="horz" wrap="square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>
              <a:defRPr/>
            </a:pPr>
            <a:r>
              <a:rPr lang="fr-FR" sz="1400" kern="0" cap="small">
                <a:solidFill>
                  <a:srgbClr val="007996"/>
                </a:solidFill>
              </a:rPr>
              <a:t>Quelle a été la nature des atteintes ?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C6FA419-EDDF-F239-9B67-7B86F439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3" y="1249342"/>
            <a:ext cx="4650511" cy="2491908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A76FB89E-2D5D-7B56-5E16-4F06EEF7871E}"/>
              </a:ext>
            </a:extLst>
          </p:cNvPr>
          <p:cNvGrpSpPr/>
          <p:nvPr/>
        </p:nvGrpSpPr>
        <p:grpSpPr>
          <a:xfrm>
            <a:off x="5406535" y="1438216"/>
            <a:ext cx="3615927" cy="2333972"/>
            <a:chOff x="5455172" y="1564706"/>
            <a:chExt cx="3615928" cy="2333972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BFF2004B-0429-B817-4EF8-F3EEEEE40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5455172" y="1564706"/>
              <a:ext cx="552527" cy="2333972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B6D3F48-AFD4-AEB5-CCC5-01F8052817BB}"/>
                </a:ext>
              </a:extLst>
            </p:cNvPr>
            <p:cNvSpPr txBox="1"/>
            <p:nvPr/>
          </p:nvSpPr>
          <p:spPr>
            <a:xfrm>
              <a:off x="5654779" y="1564706"/>
              <a:ext cx="3416321" cy="23339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Extraction et stockage de matériaux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Activité agricole </a:t>
              </a:r>
              <a:r>
                <a:rPr lang="fr-FR" sz="9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 sylvicole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Infrastructure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Équipement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Activité économique isolée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Habitat isolé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Groupes de construction </a:t>
              </a:r>
              <a:r>
                <a:rPr lang="fr-FR" sz="9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hors espace potentiel de </a:t>
              </a:r>
              <a:r>
                <a:rPr lang="fr-FR" sz="900" err="1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dév</a:t>
              </a:r>
              <a:r>
                <a:rPr lang="fr-FR" sz="9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Urbanisation en extension urbaine</a:t>
              </a:r>
            </a:p>
            <a:p>
              <a:pPr defTabSz="457189">
                <a:spcBef>
                  <a:spcPts val="700"/>
                </a:spcBef>
                <a:defRPr/>
              </a:pPr>
              <a:r>
                <a:rPr lang="fr-FR" sz="1100">
                  <a:solidFill>
                    <a:srgbClr val="22222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Urbanisation à l’intérieur de l’enveloppe urbaine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414D5900-90C3-52DC-478E-2FB85825BE12}"/>
              </a:ext>
            </a:extLst>
          </p:cNvPr>
          <p:cNvSpPr txBox="1"/>
          <p:nvPr/>
        </p:nvSpPr>
        <p:spPr>
          <a:xfrm>
            <a:off x="874800" y="3741253"/>
            <a:ext cx="1177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Réservoirs de biodiversité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B534980-D21A-5B5E-BC3F-9920D6E5A075}"/>
              </a:ext>
            </a:extLst>
          </p:cNvPr>
          <p:cNvSpPr txBox="1"/>
          <p:nvPr/>
        </p:nvSpPr>
        <p:spPr>
          <a:xfrm>
            <a:off x="2052536" y="3741252"/>
            <a:ext cx="1177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Corridors écologiques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2B052F7-C2B8-9411-0F88-B6C51E4CD62D}"/>
              </a:ext>
            </a:extLst>
          </p:cNvPr>
          <p:cNvSpPr txBox="1"/>
          <p:nvPr/>
        </p:nvSpPr>
        <p:spPr>
          <a:xfrm>
            <a:off x="3230275" y="3741252"/>
            <a:ext cx="884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Zones humides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436D9A9-7779-51A0-3C3C-B08302728F0D}"/>
              </a:ext>
            </a:extLst>
          </p:cNvPr>
          <p:cNvSpPr txBox="1"/>
          <p:nvPr/>
        </p:nvSpPr>
        <p:spPr>
          <a:xfrm>
            <a:off x="4299331" y="3741250"/>
            <a:ext cx="884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Pelouses sèches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C7DEE13-BEF3-3239-A663-3E86A2D09542}"/>
              </a:ext>
            </a:extLst>
          </p:cNvPr>
          <p:cNvSpPr txBox="1"/>
          <p:nvPr/>
        </p:nvSpPr>
        <p:spPr>
          <a:xfrm>
            <a:off x="359927" y="963436"/>
            <a:ext cx="819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189">
              <a:defRPr/>
            </a:pPr>
            <a:r>
              <a:rPr lang="fr-FR" sz="900">
                <a:solidFill>
                  <a:srgbClr val="222221">
                    <a:lumMod val="75000"/>
                    <a:lumOff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Surface (ha)</a:t>
            </a:r>
          </a:p>
        </p:txBody>
      </p:sp>
      <p:sp>
        <p:nvSpPr>
          <p:cNvPr id="39" name="Espace réservé du contenu 3">
            <a:extLst>
              <a:ext uri="{FF2B5EF4-FFF2-40B4-BE49-F238E27FC236}">
                <a16:creationId xmlns:a16="http://schemas.microsoft.com/office/drawing/2014/main" id="{944660D5-78EA-90B4-5DFA-2E784556AD97}"/>
              </a:ext>
            </a:extLst>
          </p:cNvPr>
          <p:cNvSpPr txBox="1">
            <a:spLocks/>
          </p:cNvSpPr>
          <p:nvPr/>
        </p:nvSpPr>
        <p:spPr>
          <a:xfrm>
            <a:off x="769650" y="4640016"/>
            <a:ext cx="4636883" cy="73387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693" indent="-266693" algn="just">
              <a:defRPr/>
            </a:pPr>
            <a:r>
              <a:rPr lang="fr-FR" sz="1200" kern="0">
                <a:solidFill>
                  <a:srgbClr val="222221"/>
                </a:solidFill>
              </a:rPr>
              <a:t>Près de la moitié des atteintes constatées aux réservoirs de biodiversité et aux zones humides sont liées à </a:t>
            </a:r>
            <a:r>
              <a:rPr lang="fr-FR" sz="1200" u="sng" kern="0">
                <a:solidFill>
                  <a:srgbClr val="222221"/>
                </a:solidFill>
              </a:rPr>
              <a:t>l’extraction de matériaux</a:t>
            </a:r>
            <a:r>
              <a:rPr lang="fr-FR" sz="1200" kern="0">
                <a:solidFill>
                  <a:srgbClr val="222221"/>
                </a:solidFill>
              </a:rPr>
              <a:t> et à l’activité agricole.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3690D3A-37BF-3CB5-A342-15149F664710}"/>
              </a:ext>
            </a:extLst>
          </p:cNvPr>
          <p:cNvSpPr txBox="1"/>
          <p:nvPr/>
        </p:nvSpPr>
        <p:spPr>
          <a:xfrm>
            <a:off x="724157" y="4301301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42" name="Bulle narrative : rectangle à coins arrondis 41">
            <a:extLst>
              <a:ext uri="{FF2B5EF4-FFF2-40B4-BE49-F238E27FC236}">
                <a16:creationId xmlns:a16="http://schemas.microsoft.com/office/drawing/2014/main" id="{883BA02D-F086-B23D-7593-B3A575F827AB}"/>
              </a:ext>
            </a:extLst>
          </p:cNvPr>
          <p:cNvSpPr/>
          <p:nvPr/>
        </p:nvSpPr>
        <p:spPr>
          <a:xfrm>
            <a:off x="5564222" y="3986120"/>
            <a:ext cx="3278555" cy="1108555"/>
          </a:xfrm>
          <a:prstGeom prst="wedgeRoundRectCallout">
            <a:avLst>
              <a:gd name="adj1" fmla="val -37560"/>
              <a:gd name="adj2" fmla="val 59759"/>
              <a:gd name="adj3" fmla="val 16667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>
              <a:defRPr/>
            </a:pPr>
            <a:r>
              <a:rPr lang="fr-FR" sz="1200">
                <a:solidFill>
                  <a:srgbClr val="0079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 </a:t>
            </a:r>
            <a:r>
              <a:rPr lang="fr-FR" sz="1200">
                <a:solidFill>
                  <a:srgbClr val="007996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″</a:t>
            </a:r>
            <a:r>
              <a:rPr lang="fr-FR" sz="1200">
                <a:solidFill>
                  <a:srgbClr val="0079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accidents</a:t>
            </a:r>
            <a:r>
              <a:rPr lang="fr-FR" sz="1200">
                <a:solidFill>
                  <a:srgbClr val="007996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″</a:t>
            </a:r>
            <a:r>
              <a:rPr lang="fr-FR" sz="1200">
                <a:solidFill>
                  <a:srgbClr val="0079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sans doute encore une méconnaissance des enjeux de préservation des pelouses sèches, davantage que des mauvaises pratiques généralisées</a:t>
            </a:r>
          </a:p>
        </p:txBody>
      </p:sp>
      <p:sp>
        <p:nvSpPr>
          <p:cNvPr id="43" name="Espace réservé du contenu 3">
            <a:extLst>
              <a:ext uri="{FF2B5EF4-FFF2-40B4-BE49-F238E27FC236}">
                <a16:creationId xmlns:a16="http://schemas.microsoft.com/office/drawing/2014/main" id="{289B673C-D7F6-2B5E-E673-52F7172A3515}"/>
              </a:ext>
            </a:extLst>
          </p:cNvPr>
          <p:cNvSpPr txBox="1">
            <a:spLocks/>
          </p:cNvSpPr>
          <p:nvPr/>
        </p:nvSpPr>
        <p:spPr>
          <a:xfrm>
            <a:off x="769651" y="5275696"/>
            <a:ext cx="7700735" cy="90827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693" indent="-266693" algn="just">
              <a:defRPr/>
            </a:pPr>
            <a:r>
              <a:rPr lang="fr-FR" sz="1200" u="sng" kern="0">
                <a:solidFill>
                  <a:srgbClr val="222221"/>
                </a:solidFill>
              </a:rPr>
              <a:t>L’extension</a:t>
            </a:r>
            <a:r>
              <a:rPr lang="fr-FR" sz="1200" kern="0">
                <a:solidFill>
                  <a:srgbClr val="222221"/>
                </a:solidFill>
              </a:rPr>
              <a:t> (planifiée ?) </a:t>
            </a:r>
            <a:r>
              <a:rPr lang="fr-FR" sz="1200" u="sng" kern="0">
                <a:solidFill>
                  <a:srgbClr val="222221"/>
                </a:solidFill>
              </a:rPr>
              <a:t>de l’urbanisation</a:t>
            </a:r>
            <a:r>
              <a:rPr lang="fr-FR" sz="1200" kern="0">
                <a:solidFill>
                  <a:srgbClr val="222221"/>
                </a:solidFill>
              </a:rPr>
              <a:t> a continué de ″mordre″ sur certaines zones humides (au profit du développement de ZAE et de programmes d’habitat) et pelouses sèches (essentiellement au profit de l’habitat). Les </a:t>
            </a:r>
            <a:r>
              <a:rPr lang="fr-FR" sz="1200" b="1" kern="0">
                <a:solidFill>
                  <a:srgbClr val="222221"/>
                </a:solidFill>
              </a:rPr>
              <a:t>surfaces concernées demeurent modérées </a:t>
            </a:r>
            <a:r>
              <a:rPr lang="fr-FR" sz="1200" kern="0">
                <a:solidFill>
                  <a:srgbClr val="222221"/>
                </a:solidFill>
              </a:rPr>
              <a:t>(</a:t>
            </a:r>
            <a:r>
              <a:rPr lang="fr-FR" sz="1200" b="1" kern="0">
                <a:solidFill>
                  <a:srgbClr val="222221"/>
                </a:solidFill>
              </a:rPr>
              <a:t>~3 ha/an </a:t>
            </a:r>
            <a:r>
              <a:rPr lang="fr-FR" sz="1200" kern="0">
                <a:solidFill>
                  <a:srgbClr val="222221"/>
                </a:solidFill>
              </a:rPr>
              <a:t>pour l’ensemble de la </a:t>
            </a:r>
            <a:r>
              <a:rPr lang="fr-FR" sz="1200" kern="0" err="1">
                <a:solidFill>
                  <a:srgbClr val="222221"/>
                </a:solidFill>
              </a:rPr>
              <a:t>GReG</a:t>
            </a:r>
            <a:r>
              <a:rPr lang="fr-FR" sz="1200" kern="0">
                <a:solidFill>
                  <a:srgbClr val="222221"/>
                </a:solidFill>
              </a:rPr>
              <a:t>).</a:t>
            </a:r>
          </a:p>
          <a:p>
            <a:pPr marL="266693" indent="-266693" algn="just">
              <a:defRPr/>
            </a:pPr>
            <a:r>
              <a:rPr lang="fr-FR" sz="1200" kern="0">
                <a:solidFill>
                  <a:srgbClr val="222221"/>
                </a:solidFill>
              </a:rPr>
              <a:t>Les corridors écologiques ont été majoritairement bien respectés (atteinte constatée &lt; 10 ha).</a:t>
            </a:r>
            <a:endParaRPr lang="fr-FR" sz="1200" kern="0">
              <a:solidFill>
                <a:srgbClr val="3F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61A5234-F2CF-4EFA-8B97-02007F0A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62" y="1242754"/>
            <a:ext cx="5365153" cy="497075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 • transition énergétique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Evolutions des réservoirs de biodiversité entre 2012 et 2023 et atteintes 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99014" y="519396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148439" y="935546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9D5AE20-BA52-AE3B-2D59-9F99808E213B}"/>
              </a:ext>
            </a:extLst>
          </p:cNvPr>
          <p:cNvSpPr txBox="1"/>
          <p:nvPr/>
        </p:nvSpPr>
        <p:spPr>
          <a:xfrm>
            <a:off x="754555" y="934645"/>
            <a:ext cx="910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retenir</a:t>
            </a:r>
          </a:p>
        </p:txBody>
      </p:sp>
      <p:sp>
        <p:nvSpPr>
          <p:cNvPr id="46" name="Espace réservé du contenu 3">
            <a:extLst>
              <a:ext uri="{FF2B5EF4-FFF2-40B4-BE49-F238E27FC236}">
                <a16:creationId xmlns:a16="http://schemas.microsoft.com/office/drawing/2014/main" id="{831971A2-29C5-4422-088F-95280D32C5D6}"/>
              </a:ext>
            </a:extLst>
          </p:cNvPr>
          <p:cNvSpPr txBox="1">
            <a:spLocks/>
          </p:cNvSpPr>
          <p:nvPr/>
        </p:nvSpPr>
        <p:spPr>
          <a:xfrm>
            <a:off x="582400" y="1330014"/>
            <a:ext cx="2744379" cy="29782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36000" tIns="36000" rIns="36000" bIns="36000"/>
          <a:lstStyle>
            <a:lvl1pPr marL="34290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176B8C"/>
              </a:buClr>
              <a:buFont typeface="Open Sans" panose="020B0606030504020204" pitchFamily="34" charset="0"/>
              <a:buChar char="&gt;"/>
              <a:defRPr sz="14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4738" indent="-1603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Open Sans" panose="020B0606030504020204" pitchFamily="34" charset="0"/>
              <a:buChar char="-"/>
              <a:defRPr sz="1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27175" indent="-1555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0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693" indent="-266693">
              <a:defRPr/>
            </a:pPr>
            <a:r>
              <a:rPr lang="fr-FR" sz="1200" kern="0">
                <a:solidFill>
                  <a:srgbClr val="222221"/>
                </a:solidFill>
              </a:rPr>
              <a:t>44 ha de consommation d’espace constatée au sein des réservoirs de biodiversité du SCoT, essentiellement pour le développement de carrières (11 ha), de l’habitat (8 ha), d’activités (6 ha) et d’infrastructures (5 ha)</a:t>
            </a:r>
          </a:p>
          <a:p>
            <a:pPr marL="266693" indent="-266693">
              <a:defRPr/>
            </a:pPr>
            <a:r>
              <a:rPr lang="fr-FR" sz="1200" b="1" kern="0">
                <a:solidFill>
                  <a:srgbClr val="3F3E3E"/>
                </a:solidFill>
              </a:rPr>
              <a:t>1 958 ha intégrés au SCoT en 2018 </a:t>
            </a:r>
            <a:r>
              <a:rPr lang="fr-FR" sz="1200" kern="0">
                <a:solidFill>
                  <a:srgbClr val="3F3E3E"/>
                </a:solidFill>
              </a:rPr>
              <a:t>(ex-région Saint-Jeannaise et Balcon sud de Chartreuse)</a:t>
            </a:r>
          </a:p>
          <a:p>
            <a:pPr marL="266693" indent="-266693">
              <a:defRPr/>
            </a:pPr>
            <a:r>
              <a:rPr lang="fr-FR" sz="1200" b="1" kern="0">
                <a:solidFill>
                  <a:srgbClr val="3F3E3E"/>
                </a:solidFill>
              </a:rPr>
              <a:t>2 840 ha de nouvelles aires statutaires</a:t>
            </a:r>
            <a:r>
              <a:rPr lang="fr-FR" sz="1200" kern="0">
                <a:solidFill>
                  <a:srgbClr val="3F3E3E"/>
                </a:solidFill>
              </a:rPr>
              <a:t> à prendre en compte</a:t>
            </a:r>
          </a:p>
          <a:p>
            <a:pPr marL="266693" indent="-266693">
              <a:defRPr/>
            </a:pPr>
            <a:r>
              <a:rPr lang="fr-FR" sz="1200" b="1" kern="0">
                <a:solidFill>
                  <a:srgbClr val="3F3E3E"/>
                </a:solidFill>
              </a:rPr>
              <a:t>10 783 ha de pelouses sèches</a:t>
            </a:r>
            <a:r>
              <a:rPr lang="fr-FR" sz="1200" kern="0">
                <a:solidFill>
                  <a:srgbClr val="3F3E3E"/>
                </a:solidFill>
              </a:rPr>
              <a:t> non encore intégrés à la Trame verte et bleue du SCoT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EC1C91-E27F-046E-C9B6-03F88D5F238E}"/>
              </a:ext>
            </a:extLst>
          </p:cNvPr>
          <p:cNvSpPr txBox="1"/>
          <p:nvPr/>
        </p:nvSpPr>
        <p:spPr>
          <a:xfrm>
            <a:off x="7598079" y="3276724"/>
            <a:ext cx="10858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Réserve nationale de chasse et de faune sauvage de Belledonne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(2014)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5EC63B4-8CDA-D107-B2B5-4E0E9BA7F087}"/>
              </a:ext>
            </a:extLst>
          </p:cNvPr>
          <p:cNvCxnSpPr>
            <a:cxnSpLocks/>
          </p:cNvCxnSpPr>
          <p:nvPr/>
        </p:nvCxnSpPr>
        <p:spPr bwMode="auto">
          <a:xfrm>
            <a:off x="8072284" y="2900516"/>
            <a:ext cx="0" cy="3762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6C1C461-10BE-6C81-76E1-EC219D4F3365}"/>
              </a:ext>
            </a:extLst>
          </p:cNvPr>
          <p:cNvSpPr txBox="1"/>
          <p:nvPr/>
        </p:nvSpPr>
        <p:spPr>
          <a:xfrm>
            <a:off x="3437733" y="4189002"/>
            <a:ext cx="10858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ZSC Chambaran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(2015)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6BC6B05-0F1A-0CF0-7FDA-DB0D98692AEC}"/>
              </a:ext>
            </a:extLst>
          </p:cNvPr>
          <p:cNvCxnSpPr>
            <a:cxnSpLocks/>
          </p:cNvCxnSpPr>
          <p:nvPr/>
        </p:nvCxnSpPr>
        <p:spPr bwMode="auto">
          <a:xfrm flipH="1">
            <a:off x="4404853" y="2920183"/>
            <a:ext cx="363795" cy="12491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391CF1D-ABB6-FB2E-F860-2419A8799ACE}"/>
              </a:ext>
            </a:extLst>
          </p:cNvPr>
          <p:cNvSpPr txBox="1"/>
          <p:nvPr/>
        </p:nvSpPr>
        <p:spPr>
          <a:xfrm>
            <a:off x="6526830" y="4518820"/>
            <a:ext cx="154545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ZSC Hauts-plateaux et contreforts du Vercors oriental </a:t>
            </a:r>
            <a:r>
              <a:rPr lang="fr-FR" sz="9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(2015 / 2020)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53AAECF-837A-BD45-4A7E-304C2C774604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6119" y="4746249"/>
            <a:ext cx="7307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C1D1381-0AA1-FEA2-A71C-400C29743B01}"/>
              </a:ext>
            </a:extLst>
          </p:cNvPr>
          <p:cNvSpPr txBox="1"/>
          <p:nvPr/>
        </p:nvSpPr>
        <p:spPr>
          <a:xfrm>
            <a:off x="4586751" y="772192"/>
            <a:ext cx="3426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>
              <a:defRPr/>
            </a:pPr>
            <a:r>
              <a:rPr lang="fr-FR" sz="1100" b="1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/!\</a:t>
            </a: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réservoirs de biodiversité </a:t>
            </a:r>
          </a:p>
          <a:p>
            <a:pPr algn="r" defTabSz="457189">
              <a:defRPr/>
            </a:pP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périmètres protégés + périmètres d’inventaire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C45AD67-177B-08F6-8E40-82FDABF84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01" y="4576461"/>
            <a:ext cx="4483772" cy="16189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11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B6CF3F0B-7F23-7844-22B7-E732CC728E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07" y="2280706"/>
            <a:ext cx="2988764" cy="2123659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51"/>
            <a:ext cx="607976" cy="461615"/>
          </a:xfrm>
        </p:spPr>
        <p:txBody>
          <a:bodyPr/>
          <a:lstStyle/>
          <a:p>
            <a:r>
              <a:rPr lang="fr-FR"/>
              <a:t>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3"/>
            <a:ext cx="7662088" cy="461615"/>
          </a:xfrm>
        </p:spPr>
        <p:txBody>
          <a:bodyPr/>
          <a:lstStyle/>
          <a:p>
            <a:r>
              <a:rPr lang="fr-FR" sz="1100" b="0" spc="-60"/>
              <a:t>préservation et de valorisation des ressources et de la biodiversité</a:t>
            </a:r>
            <a:br>
              <a:rPr lang="fr-FR" sz="1100" b="0"/>
            </a:br>
            <a:r>
              <a:rPr lang="fr-FR" b="0"/>
              <a:t>Principaux enseignements du bilan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F8443-9D46-7480-89BB-8F345A44F80D}"/>
              </a:ext>
            </a:extLst>
          </p:cNvPr>
          <p:cNvSpPr txBox="1"/>
          <p:nvPr/>
        </p:nvSpPr>
        <p:spPr>
          <a:xfrm>
            <a:off x="535341" y="826642"/>
            <a:ext cx="839235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54" indent="-360354" eaLnBrk="0" fontAlgn="base" hangingPunct="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Etat de la protection des captages</a:t>
            </a:r>
          </a:p>
          <a:p>
            <a:pPr marL="361942" algn="just" eaLnBrk="0" fontAlgn="base" hangingPunct="0">
              <a:spcBef>
                <a:spcPts val="600"/>
              </a:spcBef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 en cours d’amélioration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avec de nouveaux captages prioritaires  (SMVIC, BIC…) instaurés depuis le SCoT exécutoire,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malgré une 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difficulté constatée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qui perdure en Isère 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sur le suivi par l’ARS de l’avancement des périmètres de captage - En l’absence de DUP, les </a:t>
            </a:r>
            <a:r>
              <a:rPr lang="fr-FR" sz="1200" b="1" err="1">
                <a:solidFill>
                  <a:srgbClr val="222221"/>
                </a:solidFill>
                <a:latin typeface="Open Sans"/>
              </a:rPr>
              <a:t>DUL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 traduisent les rapports hydrogéologiques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mais avec difficultés  à traduire en règles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de protection adaptées 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=&gt;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se questionner sur ces rapports qui ont plus de 30 ans.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71673B3-07FB-3F9E-E6B9-A985F8C473B5}"/>
              </a:ext>
            </a:extLst>
          </p:cNvPr>
          <p:cNvCxnSpPr>
            <a:cxnSpLocks/>
          </p:cNvCxnSpPr>
          <p:nvPr/>
        </p:nvCxnSpPr>
        <p:spPr bwMode="auto">
          <a:xfrm>
            <a:off x="755576" y="1147943"/>
            <a:ext cx="0" cy="8755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9918CE4-3346-3E2A-844D-5CF18156153C}"/>
              </a:ext>
            </a:extLst>
          </p:cNvPr>
          <p:cNvSpPr txBox="1"/>
          <p:nvPr/>
        </p:nvSpPr>
        <p:spPr>
          <a:xfrm>
            <a:off x="3977773" y="2193767"/>
            <a:ext cx="50464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54" indent="-360354" eaLnBrk="0" fontAlgn="base" hangingPunct="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 du bilan besoins-ressources </a:t>
            </a:r>
          </a:p>
          <a:p>
            <a:pPr marL="358766" indent="-358766" algn="just" eaLnBrk="0" fontAlgn="base" hangingPunct="0">
              <a:spcBef>
                <a:spcPts val="600"/>
              </a:spcBef>
              <a:defRPr/>
            </a:pPr>
            <a:r>
              <a:rPr lang="fr-FR" sz="1200" b="1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	Un Bilan Besoin Ressources AEP </a:t>
            </a:r>
            <a:r>
              <a:rPr lang="fr-FR" sz="1200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réalisé dans le cadre de l’élaboration du SCoT 2012 réactualisé en 2018. </a:t>
            </a:r>
            <a:r>
              <a:rPr lang="fr-FR" sz="1200" b="1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Des travaux réalisés</a:t>
            </a:r>
            <a:r>
              <a:rPr lang="fr-FR" sz="1200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en 2020 sur la </a:t>
            </a:r>
            <a:r>
              <a:rPr lang="fr-FR" sz="1200" b="1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vulnérabilité des territoires au regard du dérèglement climatique </a:t>
            </a:r>
            <a:r>
              <a:rPr lang="fr-FR" sz="1200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avec la réalisation d’une carte des sensibilités</a:t>
            </a:r>
            <a:r>
              <a:rPr lang="fr-FR" sz="1200" b="1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- Une 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prise en compte des évolutions à conforter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,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notamment pour prendre en compte les 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zones de sauvegarde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 </a:t>
            </a:r>
            <a:r>
              <a:rPr lang="fr-FR" sz="1200" b="1">
                <a:solidFill>
                  <a:srgbClr val="222221"/>
                </a:solidFill>
                <a:latin typeface="Open Sans"/>
              </a:rPr>
              <a:t>en eau </a:t>
            </a:r>
            <a:r>
              <a:rPr lang="fr-FR" sz="1200">
                <a:solidFill>
                  <a:srgbClr val="222221"/>
                </a:solidFill>
                <a:latin typeface="Open Sans"/>
              </a:rPr>
              <a:t>instaurées par le SDAGE.</a:t>
            </a:r>
            <a:r>
              <a:rPr lang="fr-FR" sz="1200" b="1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>
                <a:solidFill>
                  <a:srgbClr val="2222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Une démarche départementale qui démarre sur la ressource en eau. </a:t>
            </a:r>
            <a:endParaRPr lang="fr-FR" sz="1200">
              <a:solidFill>
                <a:srgbClr val="222221"/>
              </a:solidFill>
              <a:latin typeface="Open Sans"/>
            </a:endParaRPr>
          </a:p>
          <a:p>
            <a:pPr algn="just" eaLnBrk="0" fontAlgn="base" hangingPunct="0">
              <a:spcBef>
                <a:spcPts val="600"/>
              </a:spcBef>
              <a:defRPr/>
            </a:pPr>
            <a:endParaRPr lang="fr-FR" sz="1200">
              <a:solidFill>
                <a:srgbClr val="222221"/>
              </a:solidFill>
              <a:latin typeface="Open San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719414-C427-FB46-B762-21CB0E74B6DD}"/>
              </a:ext>
            </a:extLst>
          </p:cNvPr>
          <p:cNvCxnSpPr>
            <a:cxnSpLocks/>
          </p:cNvCxnSpPr>
          <p:nvPr/>
        </p:nvCxnSpPr>
        <p:spPr bwMode="auto">
          <a:xfrm>
            <a:off x="4212269" y="2582149"/>
            <a:ext cx="0" cy="14367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3A3BA9A-25E0-6403-1217-ED89DF44E221}"/>
              </a:ext>
            </a:extLst>
          </p:cNvPr>
          <p:cNvSpPr txBox="1"/>
          <p:nvPr/>
        </p:nvSpPr>
        <p:spPr>
          <a:xfrm>
            <a:off x="535339" y="4631784"/>
            <a:ext cx="504648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54" indent="-360354" eaLnBrk="0" fontAlgn="base" hangingPunct="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Sécurisation</a:t>
            </a:r>
          </a:p>
          <a:p>
            <a:pPr marL="361942" algn="just" eaLnBrk="0" fontAlgn="base" hangingPunct="0">
              <a:spcBef>
                <a:spcPts val="600"/>
              </a:spcBef>
              <a:defRPr/>
            </a:pP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cadre connu et partagé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tous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avec une 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définition des usages de l’eau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affirmée.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sécurisation en cours de construction. Des évolutions constatées 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première </a:t>
            </a:r>
            <a:b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interconnexion en cours entre la CAPV et GAM, des projets avec Le Grésivaudan pour répondre aux besoins industriels notamment, etc. Un </a:t>
            </a:r>
            <a:r>
              <a:rPr lang="fr-FR" sz="12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dialogue instauré à l’échelle interterritoriale</a:t>
            </a:r>
            <a:r>
              <a:rPr lang="fr-FR" sz="12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E8E79EC-9A22-B1BE-F43C-47A5799D8FC4}"/>
              </a:ext>
            </a:extLst>
          </p:cNvPr>
          <p:cNvCxnSpPr>
            <a:cxnSpLocks/>
          </p:cNvCxnSpPr>
          <p:nvPr/>
        </p:nvCxnSpPr>
        <p:spPr bwMode="auto">
          <a:xfrm>
            <a:off x="760039" y="5050568"/>
            <a:ext cx="0" cy="11283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5" name="Picture 2">
            <a:extLst>
              <a:ext uri="{FF2B5EF4-FFF2-40B4-BE49-F238E27FC236}">
                <a16:creationId xmlns:a16="http://schemas.microsoft.com/office/drawing/2014/main" id="{88F8B34A-1739-892F-44BA-5B340E16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377" y="4148720"/>
            <a:ext cx="3107053" cy="22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Image 105">
            <a:hlinkClick r:id="rId5" action="ppaction://hlinksldjump"/>
            <a:extLst>
              <a:ext uri="{FF2B5EF4-FFF2-40B4-BE49-F238E27FC236}">
                <a16:creationId xmlns:a16="http://schemas.microsoft.com/office/drawing/2014/main" id="{BA507096-8B46-CE7E-79E5-4FAF6AD930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962" y="2466041"/>
            <a:ext cx="414619" cy="418017"/>
          </a:xfrm>
          <a:prstGeom prst="rect">
            <a:avLst/>
          </a:prstGeom>
        </p:spPr>
      </p:pic>
      <p:pic>
        <p:nvPicPr>
          <p:cNvPr id="5" name="Image 4">
            <a:hlinkClick r:id="rId7" action="ppaction://hlinksldjump"/>
            <a:extLst>
              <a:ext uri="{FF2B5EF4-FFF2-40B4-BE49-F238E27FC236}">
                <a16:creationId xmlns:a16="http://schemas.microsoft.com/office/drawing/2014/main" id="{2DF171EB-AD35-5311-6760-D00A58497C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82" y="1343786"/>
            <a:ext cx="414619" cy="418017"/>
          </a:xfrm>
          <a:prstGeom prst="rect">
            <a:avLst/>
          </a:prstGeom>
        </p:spPr>
      </p:pic>
      <p:pic>
        <p:nvPicPr>
          <p:cNvPr id="8" name="Image 7">
            <a:hlinkClick r:id="rId8" action="ppaction://hlinksldjump"/>
            <a:extLst>
              <a:ext uri="{FF2B5EF4-FFF2-40B4-BE49-F238E27FC236}">
                <a16:creationId xmlns:a16="http://schemas.microsoft.com/office/drawing/2014/main" id="{DEC06ED0-2546-86ED-7397-BA1E596F16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225" y="3798794"/>
            <a:ext cx="414619" cy="4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5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 • transition énergétique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65" y="168282"/>
            <a:ext cx="7297600" cy="582215"/>
          </a:xfrm>
        </p:spPr>
        <p:txBody>
          <a:bodyPr/>
          <a:lstStyle/>
          <a:p>
            <a:r>
              <a:rPr lang="fr-FR" sz="1400" b="0"/>
              <a:t>évolution des captages prioritaires et zones vulnérables aux nitrates et à l’eutrophisation entre 2018 et 2024</a:t>
            </a:r>
          </a:p>
        </p:txBody>
      </p:sp>
      <p:pic>
        <p:nvPicPr>
          <p:cNvPr id="4" name="Image 3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BAF81AFA-F753-6CE6-B5D5-39D2789C8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51" y="766218"/>
            <a:ext cx="6362700" cy="5904735"/>
          </a:xfrm>
          <a:prstGeom prst="rect">
            <a:avLst/>
          </a:prstGeom>
        </p:spPr>
      </p:pic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632390" y="995647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B6FB61-461A-9DA6-0A82-71F563CD9E22}"/>
              </a:ext>
            </a:extLst>
          </p:cNvPr>
          <p:cNvSpPr txBox="1"/>
          <p:nvPr/>
        </p:nvSpPr>
        <p:spPr>
          <a:xfrm>
            <a:off x="212455" y="1065266"/>
            <a:ext cx="21982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Isère  :</a:t>
            </a:r>
          </a:p>
          <a:p>
            <a:pPr>
              <a:defRPr/>
            </a:pP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&gt;Évolution de 6 à 9 captages avec la suppression d’1 des sites et l’ajout de 4 nouveaux sites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BFD601-8113-1608-7B43-71178FA1D189}"/>
              </a:ext>
            </a:extLst>
          </p:cNvPr>
          <p:cNvSpPr txBox="1"/>
          <p:nvPr/>
        </p:nvSpPr>
        <p:spPr>
          <a:xfrm>
            <a:off x="222065" y="2326507"/>
            <a:ext cx="218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Est  :</a:t>
            </a:r>
          </a:p>
          <a:p>
            <a:pPr>
              <a:defRPr/>
            </a:pP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&gt;2 captages avec l’ajout d’1 nouveau site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BDA559-2EA6-C201-0138-700FB3FF31AD}"/>
              </a:ext>
            </a:extLst>
          </p:cNvPr>
          <p:cNvSpPr txBox="1"/>
          <p:nvPr/>
        </p:nvSpPr>
        <p:spPr>
          <a:xfrm>
            <a:off x="230628" y="3018071"/>
            <a:ext cx="219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SMVIC :</a:t>
            </a:r>
          </a:p>
          <a:p>
            <a:pPr>
              <a:defRPr/>
            </a:pP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&gt;2 captages avec l’ajout d’1 nouveau site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038B85-B2DB-D185-0F7E-6586F4272A81}"/>
              </a:ext>
            </a:extLst>
          </p:cNvPr>
          <p:cNvSpPr txBox="1"/>
          <p:nvPr/>
        </p:nvSpPr>
        <p:spPr>
          <a:xfrm>
            <a:off x="7428697" y="6389047"/>
            <a:ext cx="64008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00">
                <a:solidFill>
                  <a:srgbClr val="222221">
                    <a:lumMod val="75000"/>
                    <a:lumOff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aux nitrates</a:t>
            </a:r>
          </a:p>
        </p:txBody>
      </p:sp>
      <p:pic>
        <p:nvPicPr>
          <p:cNvPr id="11" name="Image 10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0780305E-455D-0482-3EDC-A1BBC75C2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483" y="3756291"/>
            <a:ext cx="1948743" cy="20157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C121B58-6D2B-D594-A94A-A13DCCFDC2F6}"/>
              </a:ext>
            </a:extLst>
          </p:cNvPr>
          <p:cNvSpPr txBox="1"/>
          <p:nvPr/>
        </p:nvSpPr>
        <p:spPr>
          <a:xfrm>
            <a:off x="8153969" y="3756291"/>
            <a:ext cx="640080" cy="254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051" b="1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02EAAC-6836-C3B6-D601-77DFFA3798D6}"/>
              </a:ext>
            </a:extLst>
          </p:cNvPr>
          <p:cNvSpPr txBox="1"/>
          <p:nvPr/>
        </p:nvSpPr>
        <p:spPr>
          <a:xfrm>
            <a:off x="2485138" y="4410746"/>
            <a:ext cx="2086865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00" b="1">
                <a:solidFill>
                  <a:srgbClr val="EC660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zone vulnérable aux nitrates </a:t>
            </a: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s’est étendue sur </a:t>
            </a:r>
            <a:r>
              <a:rPr lang="fr-FR" sz="1300" b="1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SMVIC</a:t>
            </a: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la partie Chambaran et s’est restreinte sur la rive gauche de l’Isère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CD7CA7-8EBE-759B-F29D-76DF8528C276}"/>
              </a:ext>
            </a:extLst>
          </p:cNvPr>
          <p:cNvSpPr txBox="1"/>
          <p:nvPr/>
        </p:nvSpPr>
        <p:spPr>
          <a:xfrm>
            <a:off x="212458" y="790073"/>
            <a:ext cx="2077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Captages prioritaires</a:t>
            </a:r>
            <a:endParaRPr lang="fr-FR" sz="140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22337D7-F8C1-2B14-7941-AB4A4F6D958D}"/>
              </a:ext>
            </a:extLst>
          </p:cNvPr>
          <p:cNvSpPr txBox="1"/>
          <p:nvPr/>
        </p:nvSpPr>
        <p:spPr>
          <a:xfrm>
            <a:off x="212458" y="3883248"/>
            <a:ext cx="2086865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00" b="1">
                <a:solidFill>
                  <a:srgbClr val="6AB647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zone vulnérable à l’eutrophisation </a:t>
            </a: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s’est </a:t>
            </a:r>
            <a:r>
              <a:rPr lang="fr-FR" sz="13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étendue sur toute la partie nord-ouest de la GReG </a:t>
            </a: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>
              <a:spcBef>
                <a:spcPts val="300"/>
              </a:spcBef>
              <a:defRPr/>
            </a:pP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&gt;Quasi-totalité de </a:t>
            </a: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 Isère  </a:t>
            </a: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(hors Chambaran sud)</a:t>
            </a:r>
          </a:p>
          <a:p>
            <a:pPr>
              <a:spcBef>
                <a:spcPts val="300"/>
              </a:spcBef>
              <a:defRPr/>
            </a:pP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&gt;Totalité de </a:t>
            </a: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Bièvre-Est</a:t>
            </a:r>
          </a:p>
          <a:p>
            <a:pPr>
              <a:spcBef>
                <a:spcPts val="300"/>
              </a:spcBef>
              <a:defRPr/>
            </a:pP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&gt;Majorité de la </a:t>
            </a:r>
            <a:r>
              <a:rPr lang="fr-FR" sz="1400" b="1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CAPV</a:t>
            </a:r>
            <a:r>
              <a:rPr lang="fr-FR" sz="13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hormis nord et sud-est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EDC9D0-8B69-C5DD-2E59-8490038D688E}"/>
              </a:ext>
            </a:extLst>
          </p:cNvPr>
          <p:cNvSpPr txBox="1"/>
          <p:nvPr/>
        </p:nvSpPr>
        <p:spPr>
          <a:xfrm>
            <a:off x="7580084" y="887167"/>
            <a:ext cx="640080" cy="254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051" b="1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0219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 • transition énergétique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Etat de la protection des captages – données ARS 2023</a:t>
            </a:r>
          </a:p>
        </p:txBody>
      </p:sp>
      <p:sp>
        <p:nvSpPr>
          <p:cNvPr id="7" name="Bouton d'action : Retou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7479562" y="38915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7328986" y="455066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C602FC-38A6-855E-B57D-E8CA974B9F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81" y="1084374"/>
            <a:ext cx="2975272" cy="20867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6FA7A13-7631-93C3-16DB-32FDC3FC9A86}"/>
              </a:ext>
            </a:extLst>
          </p:cNvPr>
          <p:cNvSpPr txBox="1"/>
          <p:nvPr/>
        </p:nvSpPr>
        <p:spPr>
          <a:xfrm>
            <a:off x="295207" y="1042140"/>
            <a:ext cx="1766381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Carte en cours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7A501DB-7075-4777-1280-B28D791B1F86}"/>
              </a:ext>
            </a:extLst>
          </p:cNvPr>
          <p:cNvGraphicFramePr>
            <a:graphicFrameLocks/>
          </p:cNvGraphicFramePr>
          <p:nvPr/>
        </p:nvGraphicFramePr>
        <p:xfrm>
          <a:off x="624478" y="3743280"/>
          <a:ext cx="6544236" cy="257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77FB46EC-E0FA-A04B-3FFC-514FFB92EC12}"/>
              </a:ext>
            </a:extLst>
          </p:cNvPr>
          <p:cNvGraphicFramePr>
            <a:graphicFrameLocks/>
          </p:cNvGraphicFramePr>
          <p:nvPr/>
        </p:nvGraphicFramePr>
        <p:xfrm>
          <a:off x="3896597" y="771455"/>
          <a:ext cx="4794885" cy="319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072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 • transition énergétique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Etat de la protection des captages – données ARS 2023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7479562" y="38915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7328986" y="455066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F36A823-DAF8-00E8-DF20-2C6D48810538}"/>
              </a:ext>
            </a:extLst>
          </p:cNvPr>
          <p:cNvGraphicFramePr>
            <a:graphicFrameLocks/>
          </p:cNvGraphicFramePr>
          <p:nvPr/>
        </p:nvGraphicFramePr>
        <p:xfrm>
          <a:off x="841906" y="860095"/>
          <a:ext cx="7727369" cy="489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8A676EE0-2001-7AF0-1BF4-36D235E1B0C3}"/>
              </a:ext>
            </a:extLst>
          </p:cNvPr>
          <p:cNvSpPr txBox="1"/>
          <p:nvPr/>
        </p:nvSpPr>
        <p:spPr>
          <a:xfrm>
            <a:off x="841906" y="5819662"/>
            <a:ext cx="77273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/>
              <a:t>DUP</a:t>
            </a:r>
            <a:r>
              <a:rPr lang="fr-FR" sz="1200" i="1"/>
              <a:t> : la procédure de déclaration d’utilité publique (DUP) vise à préserver la qualité de l’eau et permet la mise en place de périmètres (immédiats et rapprochés, voire éloignés) arrêtés par le Préfet</a:t>
            </a:r>
          </a:p>
        </p:txBody>
      </p:sp>
    </p:spTree>
    <p:extLst>
      <p:ext uri="{BB962C8B-B14F-4D97-AF65-F5344CB8AC3E}">
        <p14:creationId xmlns:p14="http://schemas.microsoft.com/office/powerpoint/2010/main" val="9116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52" y="289815"/>
            <a:ext cx="7492805" cy="504872"/>
          </a:xfrm>
        </p:spPr>
        <p:txBody>
          <a:bodyPr/>
          <a:lstStyle/>
          <a:p>
            <a:pPr algn="just"/>
            <a:r>
              <a:rPr lang="fr-FR"/>
              <a:t> Biodiversité, ressources : contenus du SCoT de la Greg </a:t>
            </a:r>
            <a:endParaRPr lang="fr-FR">
              <a:highlight>
                <a:srgbClr val="FFFF00"/>
              </a:highligh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F981-C277-4BD7-B90D-03A39C1D235D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Flèche : chevron 12">
            <a:extLst>
              <a:ext uri="{FF2B5EF4-FFF2-40B4-BE49-F238E27FC236}">
                <a16:creationId xmlns:a16="http://schemas.microsoft.com/office/drawing/2014/main" id="{8C79FC92-4612-56BD-1751-048318F3095F}"/>
              </a:ext>
            </a:extLst>
          </p:cNvPr>
          <p:cNvSpPr/>
          <p:nvPr/>
        </p:nvSpPr>
        <p:spPr>
          <a:xfrm>
            <a:off x="4637942" y="1285899"/>
            <a:ext cx="266700" cy="285751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A5F2DADE-11FF-A2D3-3C96-B6794E0FF91F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81842" y="1417316"/>
            <a:ext cx="60697" cy="772423"/>
          </a:xfrm>
          <a:prstGeom prst="bentConnector3">
            <a:avLst>
              <a:gd name="adj1" fmla="val -37662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140EB2F-2E68-9833-6A10-5670F72D8436}"/>
              </a:ext>
            </a:extLst>
          </p:cNvPr>
          <p:cNvSpPr txBox="1"/>
          <p:nvPr/>
        </p:nvSpPr>
        <p:spPr>
          <a:xfrm>
            <a:off x="381843" y="970116"/>
            <a:ext cx="4161533" cy="923330"/>
          </a:xfrm>
          <a:prstGeom prst="rect">
            <a:avLst/>
          </a:prstGeom>
          <a:solidFill>
            <a:srgbClr val="961B2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prstClr val="white"/>
                </a:solidFill>
                <a:latin typeface="Calibri" panose="020F0502020204030204"/>
              </a:rPr>
              <a:t>Préserver et valoriser durablement les activités agricole et forestière, la trame v</a:t>
            </a:r>
            <a:r>
              <a:rPr lang="fr-FR" b="1" err="1">
                <a:solidFill>
                  <a:prstClr val="white"/>
                </a:solidFill>
                <a:latin typeface="Calibri" panose="020F0502020204030204"/>
              </a:rPr>
              <a:t>erte</a:t>
            </a:r>
            <a:r>
              <a:rPr lang="fr-FR" b="1">
                <a:solidFill>
                  <a:prstClr val="white"/>
                </a:solidFill>
                <a:latin typeface="Calibri" panose="020F0502020204030204"/>
              </a:rPr>
              <a:t> et bleue et les ressources naturelles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02" y="9580"/>
            <a:ext cx="766753" cy="254851"/>
          </a:xfrm>
          <a:prstGeom prst="rect">
            <a:avLst/>
          </a:prstGeom>
          <a:ln>
            <a:noFill/>
          </a:ln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E4BB91BD-F659-57A0-C112-97FC22152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39" y="671003"/>
            <a:ext cx="8119356" cy="3651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1"/>
              <a:t>Les principes défendus par les élus en 2012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C57589-5183-0773-B92F-E3D2402007E4}"/>
              </a:ext>
            </a:extLst>
          </p:cNvPr>
          <p:cNvSpPr txBox="1"/>
          <p:nvPr/>
        </p:nvSpPr>
        <p:spPr>
          <a:xfrm>
            <a:off x="442539" y="2042624"/>
            <a:ext cx="1581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500" b="1" i="1" u="sng">
                <a:solidFill>
                  <a:srgbClr val="961B2E"/>
                </a:solidFill>
                <a:latin typeface="Calibri" panose="020F0502020204030204"/>
              </a:rPr>
              <a:t>Des orientations :</a:t>
            </a:r>
            <a:endParaRPr lang="fr-FR" sz="1500" b="1" i="1">
              <a:solidFill>
                <a:srgbClr val="961B2E"/>
              </a:solidFill>
              <a:latin typeface="Calibri" panose="020F050202020403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14844E-0062-3179-0CE0-6914B73DA168}"/>
              </a:ext>
            </a:extLst>
          </p:cNvPr>
          <p:cNvSpPr txBox="1"/>
          <p:nvPr/>
        </p:nvSpPr>
        <p:spPr>
          <a:xfrm>
            <a:off x="4550480" y="2043952"/>
            <a:ext cx="1290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500" b="1" i="1" u="sng">
                <a:solidFill>
                  <a:srgbClr val="961B2E"/>
                </a:solidFill>
                <a:latin typeface="Calibri" panose="020F0502020204030204"/>
              </a:rPr>
              <a:t>Des objectifs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E1A954-8406-4695-1FF9-78C7563BA981}"/>
              </a:ext>
            </a:extLst>
          </p:cNvPr>
          <p:cNvSpPr txBox="1"/>
          <p:nvPr/>
        </p:nvSpPr>
        <p:spPr>
          <a:xfrm>
            <a:off x="356255" y="4085640"/>
            <a:ext cx="2430488" cy="784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Préserver la biodiversité </a:t>
            </a:r>
            <a:r>
              <a:rPr lang="fr-FR" sz="15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sur le long terme, </a:t>
            </a: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structurer le territoire par la TVB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39FD50-F3A9-7462-21C8-3EE56C3778D6}"/>
              </a:ext>
            </a:extLst>
          </p:cNvPr>
          <p:cNvSpPr txBox="1"/>
          <p:nvPr/>
        </p:nvSpPr>
        <p:spPr>
          <a:xfrm>
            <a:off x="363819" y="5000075"/>
            <a:ext cx="2422927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Protéger durablement les ressources en eau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91443D-CC59-7395-3BE6-8EA36C7F7166}"/>
              </a:ext>
            </a:extLst>
          </p:cNvPr>
          <p:cNvSpPr txBox="1"/>
          <p:nvPr/>
        </p:nvSpPr>
        <p:spPr>
          <a:xfrm>
            <a:off x="3444297" y="4294070"/>
            <a:ext cx="532426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Préserver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les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nappes d’eau souterraines prioritaires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Transposer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les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périmètres de protection des captages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 et les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zones d’alimentation majeures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AEP existantes et  potentielles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577A437-9B09-D2DB-9E0F-567CB000D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3" y="25403"/>
            <a:ext cx="1655763" cy="290513"/>
          </a:xfrm>
        </p:spPr>
        <p:txBody>
          <a:bodyPr/>
          <a:lstStyle/>
          <a:p>
            <a:r>
              <a:rPr lang="fr-FR"/>
              <a:t>GPS du 2 février 2024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2485FF-37F5-CCFC-978F-EF9028A100A5}"/>
              </a:ext>
            </a:extLst>
          </p:cNvPr>
          <p:cNvSpPr txBox="1"/>
          <p:nvPr/>
        </p:nvSpPr>
        <p:spPr>
          <a:xfrm>
            <a:off x="356256" y="5685506"/>
            <a:ext cx="2418867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fr-FR" sz="1500" b="1">
                <a:latin typeface="Calibri" panose="020F0502020204030204"/>
              </a:rPr>
              <a:t>Promouvoir </a:t>
            </a:r>
            <a:r>
              <a:rPr lang="fr-FR" sz="1500">
                <a:latin typeface="Calibri" panose="020F0502020204030204"/>
              </a:rPr>
              <a:t>l’</a:t>
            </a:r>
            <a:r>
              <a:rPr lang="fr-FR" sz="1500" b="1">
                <a:latin typeface="Calibri" panose="020F0502020204030204"/>
              </a:rPr>
              <a:t>exploitation</a:t>
            </a:r>
            <a:r>
              <a:rPr lang="fr-FR" sz="1500">
                <a:latin typeface="Calibri" panose="020F0502020204030204"/>
              </a:rPr>
              <a:t> raisonnée des</a:t>
            </a:r>
            <a:r>
              <a:rPr lang="fr-FR" sz="1500" b="1">
                <a:latin typeface="Calibri" panose="020F0502020204030204"/>
              </a:rPr>
              <a:t> carrières, préserver les capacités de production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01E4658-8CC5-1C83-161E-F1AD7623EFB0}"/>
              </a:ext>
            </a:extLst>
          </p:cNvPr>
          <p:cNvSpPr txBox="1"/>
          <p:nvPr/>
        </p:nvSpPr>
        <p:spPr>
          <a:xfrm>
            <a:off x="3444297" y="5076908"/>
            <a:ext cx="5324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Conditionner l’urbanisation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à l’accès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à la ressource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 -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 Sécuriser la ressource et l’AEP à l’échelle intercommunale</a:t>
            </a:r>
            <a:endParaRPr lang="fr-FR" sz="1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8" name="Image 27">
            <a:hlinkClick r:id="rId5" action="ppaction://hlinksldjump"/>
            <a:extLst>
              <a:ext uri="{FF2B5EF4-FFF2-40B4-BE49-F238E27FC236}">
                <a16:creationId xmlns:a16="http://schemas.microsoft.com/office/drawing/2014/main" id="{97595B08-1F65-909E-204F-CF757E50D1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544" y="4370353"/>
            <a:ext cx="356783" cy="35970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6EF1478B-8869-4796-AF6B-7119D83F89F3}"/>
              </a:ext>
            </a:extLst>
          </p:cNvPr>
          <p:cNvSpPr txBox="1"/>
          <p:nvPr/>
        </p:nvSpPr>
        <p:spPr>
          <a:xfrm>
            <a:off x="3444297" y="3660243"/>
            <a:ext cx="5324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Décliner la TVB dans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les zonages et règlements </a:t>
            </a:r>
            <a:r>
              <a:rPr lang="fr-FR" sz="1400">
                <a:solidFill>
                  <a:prstClr val="black"/>
                </a:solidFill>
              </a:rPr>
              <a:t>des documents d’urbanisme locaux</a:t>
            </a:r>
            <a:endParaRPr lang="fr-FR" sz="14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9608067-5BC8-5C5A-4126-1AEE30F83759}"/>
              </a:ext>
            </a:extLst>
          </p:cNvPr>
          <p:cNvSpPr txBox="1"/>
          <p:nvPr/>
        </p:nvSpPr>
        <p:spPr>
          <a:xfrm>
            <a:off x="3444295" y="5639856"/>
            <a:ext cx="53242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Valoriser les cours d’eau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en milieu urbain - I</a:t>
            </a:r>
            <a:r>
              <a:rPr lang="fr-FR" sz="1400" err="1">
                <a:solidFill>
                  <a:prstClr val="black"/>
                </a:solidFill>
                <a:latin typeface="Calibri" panose="020F0502020204030204"/>
              </a:rPr>
              <a:t>ntégrer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 des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dispositifs de gestion des eaux pluviales à la parcelle dès la conception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des projets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FFB9085-72B8-8B72-D1C3-F51A69009B9D}"/>
              </a:ext>
            </a:extLst>
          </p:cNvPr>
          <p:cNvSpPr txBox="1"/>
          <p:nvPr/>
        </p:nvSpPr>
        <p:spPr>
          <a:xfrm>
            <a:off x="3444295" y="6267219"/>
            <a:ext cx="53242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Privilégier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l’extension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des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 sites existants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et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l’ouverture de carrières en roche massive</a:t>
            </a:r>
            <a:endParaRPr lang="fr-FR" sz="1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1" name="Image 70">
            <a:hlinkClick r:id="rId7" action="ppaction://hlinksldjump"/>
            <a:extLst>
              <a:ext uri="{FF2B5EF4-FFF2-40B4-BE49-F238E27FC236}">
                <a16:creationId xmlns:a16="http://schemas.microsoft.com/office/drawing/2014/main" id="{35D98910-8D46-D3E4-2C0A-B17E89717E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220" y="5158666"/>
            <a:ext cx="356783" cy="359707"/>
          </a:xfrm>
          <a:prstGeom prst="rect">
            <a:avLst/>
          </a:prstGeom>
        </p:spPr>
      </p:pic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2F1C6E2A-61C1-886D-52F2-704D6718C7F0}"/>
              </a:ext>
            </a:extLst>
          </p:cNvPr>
          <p:cNvCxnSpPr>
            <a:cxnSpLocks/>
            <a:stCxn id="16" idx="3"/>
            <a:endCxn id="72" idx="1"/>
          </p:cNvCxnSpPr>
          <p:nvPr/>
        </p:nvCxnSpPr>
        <p:spPr>
          <a:xfrm>
            <a:off x="2786745" y="5277074"/>
            <a:ext cx="657550" cy="62439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Bulle narrative : rectangle à coins arrondis 58">
            <a:extLst>
              <a:ext uri="{FF2B5EF4-FFF2-40B4-BE49-F238E27FC236}">
                <a16:creationId xmlns:a16="http://schemas.microsoft.com/office/drawing/2014/main" id="{C1F0C115-E9D0-F420-04C2-2B67E859FE27}"/>
              </a:ext>
            </a:extLst>
          </p:cNvPr>
          <p:cNvSpPr/>
          <p:nvPr/>
        </p:nvSpPr>
        <p:spPr>
          <a:xfrm>
            <a:off x="2702531" y="1876575"/>
            <a:ext cx="1368620" cy="466821"/>
          </a:xfrm>
          <a:prstGeom prst="wedgeRoundRectCallout">
            <a:avLst>
              <a:gd name="adj1" fmla="val -32420"/>
              <a:gd name="adj2" fmla="val -63397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961B2E"/>
                </a:solidFill>
                <a:latin typeface="Open Sans"/>
              </a:rPr>
              <a:t># Protection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srgbClr val="961B2E"/>
                </a:solidFill>
                <a:latin typeface="Open Sans"/>
              </a:rPr>
              <a:t># Valorisation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2E58D333-0BA0-AB7B-FF0A-8B0323C1CE72}"/>
              </a:ext>
            </a:extLst>
          </p:cNvPr>
          <p:cNvSpPr txBox="1"/>
          <p:nvPr/>
        </p:nvSpPr>
        <p:spPr>
          <a:xfrm>
            <a:off x="364663" y="2410294"/>
            <a:ext cx="2887133" cy="784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</a:rPr>
              <a:t>Protéger </a:t>
            </a:r>
            <a:r>
              <a:rPr lang="fr-FR" sz="1500">
                <a:solidFill>
                  <a:prstClr val="black">
                    <a:lumMod val="95000"/>
                    <a:lumOff val="5000"/>
                  </a:prstClr>
                </a:solidFill>
              </a:rPr>
              <a:t>les</a:t>
            </a: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</a:rPr>
              <a:t> ENAF </a:t>
            </a:r>
            <a:r>
              <a:rPr lang="fr-FR" sz="1500">
                <a:solidFill>
                  <a:prstClr val="black">
                    <a:lumMod val="95000"/>
                    <a:lumOff val="5000"/>
                  </a:prstClr>
                </a:solidFill>
              </a:rPr>
              <a:t>du bâti </a:t>
            </a: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</a:rPr>
              <a:t>par des limites - Conforter </a:t>
            </a:r>
            <a:r>
              <a:rPr lang="fr-FR" sz="1500">
                <a:solidFill>
                  <a:prstClr val="black">
                    <a:lumMod val="95000"/>
                    <a:lumOff val="5000"/>
                  </a:prstClr>
                </a:solidFill>
              </a:rPr>
              <a:t>les conditions de</a:t>
            </a: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</a:rPr>
              <a:t> viabilité </a:t>
            </a:r>
            <a:r>
              <a:rPr lang="fr-FR" sz="1500">
                <a:solidFill>
                  <a:prstClr val="black">
                    <a:lumMod val="95000"/>
                    <a:lumOff val="5000"/>
                  </a:prstClr>
                </a:solidFill>
              </a:rPr>
              <a:t>des</a:t>
            </a: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</a:rPr>
              <a:t> activités agricoles</a:t>
            </a:r>
            <a:endParaRPr lang="fr-FR" sz="150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E29CF666-9E06-A03F-AB51-26BCA5D38D96}"/>
              </a:ext>
            </a:extLst>
          </p:cNvPr>
          <p:cNvSpPr txBox="1"/>
          <p:nvPr/>
        </p:nvSpPr>
        <p:spPr>
          <a:xfrm>
            <a:off x="363820" y="3300818"/>
            <a:ext cx="2887133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Préserver les espaces forestiers </a:t>
            </a:r>
            <a:r>
              <a:rPr lang="fr-FR" sz="15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et</a:t>
            </a:r>
            <a:r>
              <a:rPr lang="fr-FR" sz="1500" b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leur dimension multifonctionnelle</a:t>
            </a:r>
          </a:p>
        </p:txBody>
      </p:sp>
      <p:cxnSp>
        <p:nvCxnSpPr>
          <p:cNvPr id="139" name="Connecteur : en angle 138">
            <a:extLst>
              <a:ext uri="{FF2B5EF4-FFF2-40B4-BE49-F238E27FC236}">
                <a16:creationId xmlns:a16="http://schemas.microsoft.com/office/drawing/2014/main" id="{C66A8DA9-5B3E-D7AF-3BAB-D8E5B062F4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2775123" y="6193337"/>
            <a:ext cx="669173" cy="33549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>
            <a:extLst>
              <a:ext uri="{FF2B5EF4-FFF2-40B4-BE49-F238E27FC236}">
                <a16:creationId xmlns:a16="http://schemas.microsoft.com/office/drawing/2014/main" id="{5E91E29F-07D4-0359-CF31-8E84F4283BAC}"/>
              </a:ext>
            </a:extLst>
          </p:cNvPr>
          <p:cNvSpPr txBox="1"/>
          <p:nvPr/>
        </p:nvSpPr>
        <p:spPr>
          <a:xfrm>
            <a:off x="3444297" y="2392918"/>
            <a:ext cx="5324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b="1">
                <a:solidFill>
                  <a:prstClr val="black"/>
                </a:solidFill>
              </a:rPr>
              <a:t>Préciser les limites</a:t>
            </a:r>
            <a:r>
              <a:rPr lang="fr-FR" sz="1400">
                <a:solidFill>
                  <a:prstClr val="black"/>
                </a:solidFill>
              </a:rPr>
              <a:t> à l’échelle parcellaire - </a:t>
            </a:r>
            <a:r>
              <a:rPr lang="fr-FR" sz="1400" b="1">
                <a:latin typeface="Calibri" panose="020F0502020204030204"/>
              </a:rPr>
              <a:t>Des dispositions </a:t>
            </a:r>
            <a:r>
              <a:rPr lang="fr-FR" sz="1400">
                <a:latin typeface="Calibri" panose="020F0502020204030204"/>
              </a:rPr>
              <a:t>pour</a:t>
            </a:r>
            <a:r>
              <a:rPr lang="fr-FR" sz="1400" b="1">
                <a:latin typeface="Calibri" panose="020F0502020204030204"/>
              </a:rPr>
              <a:t> protéger </a:t>
            </a:r>
            <a:r>
              <a:rPr lang="fr-FR" sz="1400">
                <a:latin typeface="Calibri" panose="020F0502020204030204"/>
              </a:rPr>
              <a:t>le</a:t>
            </a:r>
            <a:r>
              <a:rPr lang="fr-FR" sz="1400" b="1">
                <a:latin typeface="Calibri" panose="020F0502020204030204"/>
              </a:rPr>
              <a:t> foncier </a:t>
            </a:r>
            <a:r>
              <a:rPr lang="fr-FR" sz="1400">
                <a:latin typeface="Calibri" panose="020F0502020204030204"/>
              </a:rPr>
              <a:t>et</a:t>
            </a:r>
            <a:r>
              <a:rPr lang="fr-FR" sz="1400" b="1">
                <a:latin typeface="Calibri" panose="020F0502020204030204"/>
              </a:rPr>
              <a:t> intégrer le fonctionnement </a:t>
            </a:r>
            <a:r>
              <a:rPr lang="fr-FR" sz="1400">
                <a:latin typeface="Calibri" panose="020F0502020204030204"/>
              </a:rPr>
              <a:t>des</a:t>
            </a:r>
            <a:r>
              <a:rPr lang="fr-FR" sz="1400" b="1">
                <a:latin typeface="Calibri" panose="020F0502020204030204"/>
              </a:rPr>
              <a:t> exploitations</a:t>
            </a:r>
            <a:endParaRPr lang="fr-FR" sz="1400">
              <a:latin typeface="Calibri" panose="020F0502020204030204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0EA4D33E-1FE1-D397-0208-3A5F6EADFCA9}"/>
              </a:ext>
            </a:extLst>
          </p:cNvPr>
          <p:cNvSpPr txBox="1"/>
          <p:nvPr/>
        </p:nvSpPr>
        <p:spPr>
          <a:xfrm>
            <a:off x="3444297" y="3026639"/>
            <a:ext cx="532426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Préserver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une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 zone tampon non constructible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en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lisière des forêts - 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fr-FR" sz="1400" b="1" err="1">
                <a:solidFill>
                  <a:prstClr val="black"/>
                </a:solidFill>
                <a:latin typeface="Calibri" panose="020F0502020204030204"/>
              </a:rPr>
              <a:t>rincipe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de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 maintien </a:t>
            </a:r>
            <a:r>
              <a:rPr lang="fr-FR" sz="1400">
                <a:solidFill>
                  <a:prstClr val="black"/>
                </a:solidFill>
                <a:latin typeface="Calibri" panose="020F0502020204030204"/>
              </a:rPr>
              <a:t>des</a:t>
            </a:r>
            <a:r>
              <a:rPr lang="fr-FR" sz="1400" b="1">
                <a:solidFill>
                  <a:prstClr val="black"/>
                </a:solidFill>
                <a:latin typeface="Calibri" panose="020F0502020204030204"/>
              </a:rPr>
              <a:t> accès aux forêts de production</a:t>
            </a:r>
            <a:endParaRPr lang="fr-FR" sz="14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115F6FAA-D4C2-5322-FF33-676AA2B28A5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86743" y="3984041"/>
            <a:ext cx="657552" cy="4940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8017E9D6-8B30-CFB8-01A2-BF09B5E65E2F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 flipV="1">
            <a:off x="2786746" y="4663402"/>
            <a:ext cx="657551" cy="6136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23B9FBE9-C85D-E454-2D9E-130EC18ADE97}"/>
              </a:ext>
            </a:extLst>
          </p:cNvPr>
          <p:cNvCxnSpPr>
            <a:cxnSpLocks/>
            <a:endCxn id="141" idx="1"/>
          </p:cNvCxnSpPr>
          <p:nvPr/>
        </p:nvCxnSpPr>
        <p:spPr>
          <a:xfrm>
            <a:off x="3262574" y="2654528"/>
            <a:ext cx="181723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4CAE785C-E24D-E610-9F81-8167BB277D2F}"/>
              </a:ext>
            </a:extLst>
          </p:cNvPr>
          <p:cNvCxnSpPr>
            <a:cxnSpLocks/>
          </p:cNvCxnSpPr>
          <p:nvPr/>
        </p:nvCxnSpPr>
        <p:spPr>
          <a:xfrm>
            <a:off x="3250954" y="3410169"/>
            <a:ext cx="193345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hlinkClick r:id="rId8" action="ppaction://hlinksldjump"/>
            <a:extLst>
              <a:ext uri="{FF2B5EF4-FFF2-40B4-BE49-F238E27FC236}">
                <a16:creationId xmlns:a16="http://schemas.microsoft.com/office/drawing/2014/main" id="{EF4CE9EC-74DB-D086-8728-CC924DDBD1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544" y="3825032"/>
            <a:ext cx="356783" cy="359707"/>
          </a:xfrm>
          <a:prstGeom prst="rect">
            <a:avLst/>
          </a:prstGeom>
        </p:spPr>
      </p:pic>
      <p:pic>
        <p:nvPicPr>
          <p:cNvPr id="14" name="Image 13">
            <a:hlinkClick r:id="rId9" action="ppaction://hlinksldjump"/>
            <a:extLst>
              <a:ext uri="{FF2B5EF4-FFF2-40B4-BE49-F238E27FC236}">
                <a16:creationId xmlns:a16="http://schemas.microsoft.com/office/drawing/2014/main" id="{9B24EF27-22C3-0E8A-24A3-AB5F8D785D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343" y="2498750"/>
            <a:ext cx="356783" cy="359707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387DAAF-8F9C-A659-826F-382E345D80AE}"/>
              </a:ext>
            </a:extLst>
          </p:cNvPr>
          <p:cNvCxnSpPr>
            <a:cxnSpLocks/>
          </p:cNvCxnSpPr>
          <p:nvPr/>
        </p:nvCxnSpPr>
        <p:spPr>
          <a:xfrm>
            <a:off x="3016327" y="5278749"/>
            <a:ext cx="429127" cy="467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DC475AE-2038-92C5-AA02-71B7CF1AB936}"/>
              </a:ext>
            </a:extLst>
          </p:cNvPr>
          <p:cNvSpPr txBox="1">
            <a:spLocks/>
          </p:cNvSpPr>
          <p:nvPr/>
        </p:nvSpPr>
        <p:spPr>
          <a:xfrm>
            <a:off x="6103940" y="41381"/>
            <a:ext cx="2411413" cy="290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1"/>
              <a:t>Bureau syndical du 14 février 2024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B61BF12-7B16-12CD-66FA-26C9742C3144}"/>
              </a:ext>
            </a:extLst>
          </p:cNvPr>
          <p:cNvSpPr txBox="1"/>
          <p:nvPr/>
        </p:nvSpPr>
        <p:spPr>
          <a:xfrm>
            <a:off x="4999211" y="991326"/>
            <a:ext cx="395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600" i="1">
                <a:solidFill>
                  <a:srgbClr val="961B2E"/>
                </a:solidFill>
                <a:latin typeface="Calibri" panose="020F0502020204030204"/>
              </a:rPr>
              <a:t>Organiser le territoire autour de la protection des espaces naturels, agricoles et forestiers aux rôles structurants et définir pour eux un véritable projet  </a:t>
            </a: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81826" y="227538"/>
            <a:ext cx="744987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Bilan SCoT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3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 animBg="1"/>
      <p:bldP spid="19" grpId="0" animBg="1"/>
      <p:bldP spid="6" grpId="0" animBg="1"/>
      <p:bldP spid="21" grpId="0" animBg="1"/>
      <p:bldP spid="38" grpId="0" animBg="1"/>
      <p:bldP spid="72" grpId="0" animBg="1"/>
      <p:bldP spid="56" grpId="0" animBg="1"/>
      <p:bldP spid="119" grpId="0" animBg="1"/>
      <p:bldP spid="129" grpId="0" animBg="1"/>
      <p:bldP spid="141" grpId="0" animBg="1"/>
      <p:bldP spid="1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7" y="554208"/>
            <a:ext cx="7492805" cy="504872"/>
          </a:xfrm>
        </p:spPr>
        <p:txBody>
          <a:bodyPr/>
          <a:lstStyle/>
          <a:p>
            <a:pPr algn="just"/>
            <a:r>
              <a:rPr lang="fr-FR"/>
              <a:t>Carte de la sensibilité de l’AEP au changement climatique - 2020</a:t>
            </a:r>
            <a:endParaRPr lang="fr-FR">
              <a:highlight>
                <a:srgbClr val="FFFF00"/>
              </a:highlight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2" y="343650"/>
            <a:ext cx="744987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Bilan SCoT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02" y="9580"/>
            <a:ext cx="766753" cy="254851"/>
          </a:xfrm>
          <a:prstGeom prst="rect">
            <a:avLst/>
          </a:prstGeom>
          <a:ln>
            <a:noFill/>
          </a:ln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577A437-9B09-D2DB-9E0F-567CB000D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3" y="25403"/>
            <a:ext cx="1655763" cy="290513"/>
          </a:xfrm>
        </p:spPr>
        <p:txBody>
          <a:bodyPr/>
          <a:lstStyle/>
          <a:p>
            <a:r>
              <a:rPr lang="fr-FR"/>
              <a:t>GPS du 2 février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4FB16-63EE-B42D-7727-CB9AC7067BA5}"/>
              </a:ext>
            </a:extLst>
          </p:cNvPr>
          <p:cNvSpPr/>
          <p:nvPr/>
        </p:nvSpPr>
        <p:spPr>
          <a:xfrm>
            <a:off x="2707471" y="4284005"/>
            <a:ext cx="509640" cy="13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'action : Retour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B2117C6-D483-C0FB-D11E-7FB9B1060A89}"/>
              </a:ext>
            </a:extLst>
          </p:cNvPr>
          <p:cNvSpPr/>
          <p:nvPr/>
        </p:nvSpPr>
        <p:spPr>
          <a:xfrm rot="16200000">
            <a:off x="8343429" y="993373"/>
            <a:ext cx="281585" cy="525352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79CA78-DE42-E4BF-7E6E-8A020D8D0203}"/>
              </a:ext>
            </a:extLst>
          </p:cNvPr>
          <p:cNvSpPr txBox="1"/>
          <p:nvPr/>
        </p:nvSpPr>
        <p:spPr>
          <a:xfrm>
            <a:off x="8221542" y="1396844"/>
            <a:ext cx="562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FD5FFB1-4D25-F8C8-D617-1CFDA8CE1B38}"/>
              </a:ext>
            </a:extLst>
          </p:cNvPr>
          <p:cNvGrpSpPr/>
          <p:nvPr/>
        </p:nvGrpSpPr>
        <p:grpSpPr>
          <a:xfrm>
            <a:off x="773659" y="1115259"/>
            <a:ext cx="7115143" cy="5742745"/>
            <a:chOff x="198845" y="900905"/>
            <a:chExt cx="7776883" cy="583581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957B279-1617-2578-8403-4DECFE2DA626}"/>
                </a:ext>
              </a:extLst>
            </p:cNvPr>
            <p:cNvGrpSpPr/>
            <p:nvPr/>
          </p:nvGrpSpPr>
          <p:grpSpPr>
            <a:xfrm>
              <a:off x="198845" y="900905"/>
              <a:ext cx="7776883" cy="5835811"/>
              <a:chOff x="198845" y="885665"/>
              <a:chExt cx="7776883" cy="5835811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42774CB3-B45E-E660-B156-70DC63A00AE3}"/>
                  </a:ext>
                </a:extLst>
              </p:cNvPr>
              <p:cNvGrpSpPr/>
              <p:nvPr/>
            </p:nvGrpSpPr>
            <p:grpSpPr>
              <a:xfrm>
                <a:off x="268142" y="2118995"/>
                <a:ext cx="2699381" cy="2746594"/>
                <a:chOff x="233611" y="2190749"/>
                <a:chExt cx="2699381" cy="2746594"/>
              </a:xfrm>
            </p:grpSpPr>
            <p:grpSp>
              <p:nvGrpSpPr>
                <p:cNvPr id="21" name="Groupe 20">
                  <a:extLst>
                    <a:ext uri="{FF2B5EF4-FFF2-40B4-BE49-F238E27FC236}">
                      <a16:creationId xmlns:a16="http://schemas.microsoft.com/office/drawing/2014/main" id="{2DEFAC24-2E79-720B-25E0-8B73BFD0622D}"/>
                    </a:ext>
                  </a:extLst>
                </p:cNvPr>
                <p:cNvGrpSpPr/>
                <p:nvPr/>
              </p:nvGrpSpPr>
              <p:grpSpPr>
                <a:xfrm>
                  <a:off x="233611" y="3870881"/>
                  <a:ext cx="2699381" cy="1049215"/>
                  <a:chOff x="5847433" y="1199692"/>
                  <a:chExt cx="2699381" cy="1049215"/>
                </a:xfrm>
              </p:grpSpPr>
              <p:grpSp>
                <p:nvGrpSpPr>
                  <p:cNvPr id="24" name="Groupe 23">
                    <a:extLst>
                      <a:ext uri="{FF2B5EF4-FFF2-40B4-BE49-F238E27FC236}">
                        <a16:creationId xmlns:a16="http://schemas.microsoft.com/office/drawing/2014/main" id="{9587765F-949B-9D16-4205-7AE1991F7956}"/>
                      </a:ext>
                    </a:extLst>
                  </p:cNvPr>
                  <p:cNvGrpSpPr/>
                  <p:nvPr/>
                </p:nvGrpSpPr>
                <p:grpSpPr>
                  <a:xfrm>
                    <a:off x="5965709" y="1481886"/>
                    <a:ext cx="2581105" cy="767021"/>
                    <a:chOff x="5965709" y="1481886"/>
                    <a:chExt cx="2581105" cy="767021"/>
                  </a:xfrm>
                </p:grpSpPr>
                <p:sp>
                  <p:nvSpPr>
                    <p:cNvPr id="28" name="ZoneTexte 27">
                      <a:extLst>
                        <a:ext uri="{FF2B5EF4-FFF2-40B4-BE49-F238E27FC236}">
                          <a16:creationId xmlns:a16="http://schemas.microsoft.com/office/drawing/2014/main" id="{CDEC800C-C725-88C3-F6CC-565A4D789D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3283" y="1740482"/>
                      <a:ext cx="1494511" cy="23457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900">
                          <a:latin typeface="Arial Nova" panose="020B0504020202020204" pitchFamily="34" charset="0"/>
                        </a:rPr>
                        <a:t>Qualité dégradée</a:t>
                      </a:r>
                    </a:p>
                  </p:txBody>
                </p:sp>
                <p:sp>
                  <p:nvSpPr>
                    <p:cNvPr id="27" name="ZoneTexte 26">
                      <a:extLst>
                        <a:ext uri="{FF2B5EF4-FFF2-40B4-BE49-F238E27FC236}">
                          <a16:creationId xmlns:a16="http://schemas.microsoft.com/office/drawing/2014/main" id="{1ABE4DB2-5886-3391-9EE0-EB013ADBD2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9422" y="1481886"/>
                      <a:ext cx="2407392" cy="23457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900">
                          <a:latin typeface="Arial Nova" panose="020B0504020202020204" pitchFamily="34" charset="0"/>
                          <a:ea typeface="Open Sans SemiBold" panose="020F0502020204030204" pitchFamily="34" charset="0"/>
                          <a:cs typeface="Open Sans SemiBold" panose="020F0502020204030204" pitchFamily="34" charset="0"/>
                        </a:rPr>
                        <a:t>Bilan besoins-ressources déficitaire</a:t>
                      </a:r>
                    </a:p>
                  </p:txBody>
                </p:sp>
                <p:grpSp>
                  <p:nvGrpSpPr>
                    <p:cNvPr id="26" name="Groupe 25">
                      <a:extLst>
                        <a:ext uri="{FF2B5EF4-FFF2-40B4-BE49-F238E27FC236}">
                          <a16:creationId xmlns:a16="http://schemas.microsoft.com/office/drawing/2014/main" id="{E2376D20-0F47-3197-705F-9F0DAA690A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65709" y="1488437"/>
                      <a:ext cx="224235" cy="500456"/>
                      <a:chOff x="821063" y="294637"/>
                      <a:chExt cx="224235" cy="500456"/>
                    </a:xfrm>
                  </p:grpSpPr>
                  <p:pic>
                    <p:nvPicPr>
                      <p:cNvPr id="30" name="Graphique 29">
                        <a:extLst>
                          <a:ext uri="{FF2B5EF4-FFF2-40B4-BE49-F238E27FC236}">
                            <a16:creationId xmlns:a16="http://schemas.microsoft.com/office/drawing/2014/main" id="{BE3AF275-B79F-D0AD-328F-166BA65F024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9912" y="531271"/>
                        <a:ext cx="166538" cy="26382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" name="Image 30">
                        <a:extLst>
                          <a:ext uri="{FF2B5EF4-FFF2-40B4-BE49-F238E27FC236}">
                            <a16:creationId xmlns:a16="http://schemas.microsoft.com/office/drawing/2014/main" id="{5438DDE2-D977-D84F-3981-29D5392168E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1063" y="294637"/>
                        <a:ext cx="224235" cy="206494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grpSp>
                <p:sp>
                  <p:nvSpPr>
                    <p:cNvPr id="29" name="ZoneTexte 28">
                      <a:extLst>
                        <a:ext uri="{FF2B5EF4-FFF2-40B4-BE49-F238E27FC236}">
                          <a16:creationId xmlns:a16="http://schemas.microsoft.com/office/drawing/2014/main" id="{BB410328-6AF5-CB13-3E39-8B36505B3C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5418" y="2014334"/>
                      <a:ext cx="2270772" cy="23457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900">
                          <a:latin typeface="Arial Nova" panose="020B0504020202020204" pitchFamily="34" charset="0"/>
                        </a:rPr>
                        <a:t>Type de ressource non favorable</a:t>
                      </a:r>
                    </a:p>
                  </p:txBody>
                </p:sp>
              </p:grpSp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E7178AAF-A03E-541F-36DB-A835B9CD2484}"/>
                      </a:ext>
                    </a:extLst>
                  </p:cNvPr>
                  <p:cNvSpPr txBox="1"/>
                  <p:nvPr/>
                </p:nvSpPr>
                <p:spPr>
                  <a:xfrm>
                    <a:off x="5847433" y="1199692"/>
                    <a:ext cx="2489201" cy="242523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951">
                        <a:latin typeface="Arial Nova" panose="020B0504020202020204" pitchFamily="34" charset="0"/>
                        <a:cs typeface="Aharoni" panose="02010803020104030203" pitchFamily="2" charset="-79"/>
                      </a:rPr>
                      <a:t>Causes de la sensibilité</a:t>
                    </a:r>
                  </a:p>
                </p:txBody>
              </p:sp>
            </p:grp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C9CB3A66-DFB5-E9C8-368F-99747C9FD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612" y="2213932"/>
                  <a:ext cx="0" cy="27234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D99DA008-3064-82D6-BC6E-690964202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2178" y="2190749"/>
                  <a:ext cx="2048678" cy="159015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635EBE2C-967E-0DA7-3D7A-1D00F4277484}"/>
                  </a:ext>
                </a:extLst>
              </p:cNvPr>
              <p:cNvGrpSpPr/>
              <p:nvPr/>
            </p:nvGrpSpPr>
            <p:grpSpPr>
              <a:xfrm>
                <a:off x="198845" y="885665"/>
                <a:ext cx="7776883" cy="5835811"/>
                <a:chOff x="164314" y="957419"/>
                <a:chExt cx="7776883" cy="5835811"/>
              </a:xfrm>
            </p:grpSpPr>
            <p:grpSp>
              <p:nvGrpSpPr>
                <p:cNvPr id="13" name="Groupe 12">
                  <a:extLst>
                    <a:ext uri="{FF2B5EF4-FFF2-40B4-BE49-F238E27FC236}">
                      <a16:creationId xmlns:a16="http://schemas.microsoft.com/office/drawing/2014/main" id="{F66FBD73-7775-F323-F34A-2D21E21F27EC}"/>
                    </a:ext>
                  </a:extLst>
                </p:cNvPr>
                <p:cNvGrpSpPr/>
                <p:nvPr/>
              </p:nvGrpSpPr>
              <p:grpSpPr>
                <a:xfrm>
                  <a:off x="2224154" y="957419"/>
                  <a:ext cx="5717043" cy="5835811"/>
                  <a:chOff x="3037531" y="916454"/>
                  <a:chExt cx="5717043" cy="5835811"/>
                </a:xfrm>
              </p:grpSpPr>
              <p:pic>
                <p:nvPicPr>
                  <p:cNvPr id="16" name="Image 15">
                    <a:extLst>
                      <a:ext uri="{FF2B5EF4-FFF2-40B4-BE49-F238E27FC236}">
                        <a16:creationId xmlns:a16="http://schemas.microsoft.com/office/drawing/2014/main" id="{448A47DD-56E5-D0C6-FC80-43EB9BAC4E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037531" y="916454"/>
                    <a:ext cx="5717043" cy="5835811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Groupe 16">
                    <a:extLst>
                      <a:ext uri="{FF2B5EF4-FFF2-40B4-BE49-F238E27FC236}">
                        <a16:creationId xmlns:a16="http://schemas.microsoft.com/office/drawing/2014/main" id="{64D5D2B3-6751-91BD-D7D7-E5632609171D}"/>
                      </a:ext>
                    </a:extLst>
                  </p:cNvPr>
                  <p:cNvGrpSpPr/>
                  <p:nvPr/>
                </p:nvGrpSpPr>
                <p:grpSpPr>
                  <a:xfrm>
                    <a:off x="4506532" y="4901815"/>
                    <a:ext cx="190017" cy="605259"/>
                    <a:chOff x="4506532" y="4901815"/>
                    <a:chExt cx="190017" cy="605259"/>
                  </a:xfrm>
                </p:grpSpPr>
                <p:pic>
                  <p:nvPicPr>
                    <p:cNvPr id="19" name="Image 18">
                      <a:extLst>
                        <a:ext uri="{FF2B5EF4-FFF2-40B4-BE49-F238E27FC236}">
                          <a16:creationId xmlns:a16="http://schemas.microsoft.com/office/drawing/2014/main" id="{4775314F-1AA0-B251-C4EC-790518C576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837473B0-CC2E-450A-ABE3-18F120FF3D39}">
                          <a1611:picAttrSrcUrl xmlns:a1611="http://schemas.microsoft.com/office/drawing/2016/11/main" r:i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4469913" y="5280439"/>
                      <a:ext cx="268937" cy="18433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ZoneTexte 19">
                      <a:extLst>
                        <a:ext uri="{FF2B5EF4-FFF2-40B4-BE49-F238E27FC236}">
                          <a16:creationId xmlns:a16="http://schemas.microsoft.com/office/drawing/2014/main" id="{A3017791-0371-3392-A70E-264953FE5F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06532" y="4901815"/>
                      <a:ext cx="180000" cy="3497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rIns="36000" bIns="36000" rtlCol="0">
                      <a:noAutofit/>
                    </a:bodyPr>
                    <a:lstStyle/>
                    <a:p>
                      <a:r>
                        <a:rPr lang="fr-FR" sz="1400"/>
                        <a:t>N</a:t>
                      </a:r>
                    </a:p>
                  </p:txBody>
                </p:sp>
              </p:grpSp>
            </p:grpSp>
            <p:pic>
              <p:nvPicPr>
                <p:cNvPr id="14" name="Image 13">
                  <a:extLst>
                    <a:ext uri="{FF2B5EF4-FFF2-40B4-BE49-F238E27FC236}">
                      <a16:creationId xmlns:a16="http://schemas.microsoft.com/office/drawing/2014/main" id="{57C4D0C5-A4CC-7561-7A65-0914ED3196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4639" y="4881172"/>
                  <a:ext cx="1277294" cy="349703"/>
                </a:xfrm>
                <a:prstGeom prst="rect">
                  <a:avLst/>
                </a:prstGeom>
              </p:spPr>
            </p:pic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49160648-FCE6-71AA-1EE2-BE06B976C7AC}"/>
                    </a:ext>
                  </a:extLst>
                </p:cNvPr>
                <p:cNvSpPr txBox="1"/>
                <p:nvPr/>
              </p:nvSpPr>
              <p:spPr>
                <a:xfrm>
                  <a:off x="164314" y="6114648"/>
                  <a:ext cx="4178817" cy="234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900"/>
                    <a:t>Source : Traitement EP SCoT d’après données ARS, AERMC, SISPEA, EP SCoT. </a:t>
                  </a:r>
                </a:p>
              </p:txBody>
            </p:sp>
          </p:grpSp>
        </p:grpSp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9915706D-1276-5F4B-2154-885FED199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3821" y="4691108"/>
              <a:ext cx="166539" cy="166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76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 • transition énergétique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00" y="329927"/>
            <a:ext cx="7297600" cy="347847"/>
          </a:xfrm>
        </p:spPr>
        <p:txBody>
          <a:bodyPr/>
          <a:lstStyle/>
          <a:p>
            <a:r>
              <a:rPr lang="fr-FR" sz="1400" b="0"/>
              <a:t>L’enjeu de l’intégration des zones de sauvegarde de la ressource en eau </a:t>
            </a:r>
          </a:p>
        </p:txBody>
      </p:sp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623482" y="902679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pic>
        <p:nvPicPr>
          <p:cNvPr id="4" name="Image 3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5903B198-D724-95B3-4C2E-03F5638DAE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903" y="2711880"/>
            <a:ext cx="1894080" cy="1757751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B9C3863-4AFB-B22C-CFFE-9F94E3B47790}"/>
              </a:ext>
            </a:extLst>
          </p:cNvPr>
          <p:cNvSpPr txBox="1">
            <a:spLocks/>
          </p:cNvSpPr>
          <p:nvPr/>
        </p:nvSpPr>
        <p:spPr>
          <a:xfrm>
            <a:off x="757087" y="2503963"/>
            <a:ext cx="6327823" cy="3346561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algn="just">
              <a:spcBef>
                <a:spcPts val="1200"/>
              </a:spcBef>
              <a:buClr>
                <a:srgbClr val="007996"/>
              </a:buClr>
              <a:buNone/>
              <a:defRPr/>
            </a:pPr>
            <a:r>
              <a:rPr lang="fr-FR" sz="1300">
                <a:solidFill>
                  <a:srgbClr val="222221"/>
                </a:solidFill>
                <a:latin typeface="Open Sans"/>
              </a:rPr>
              <a:t>Le SCoT GReG est compatible avec le SDAGE 2010-2015, ainsi qu’avec </a:t>
            </a:r>
            <a:r>
              <a:rPr lang="fr-FR" sz="1300" b="1">
                <a:solidFill>
                  <a:srgbClr val="222221"/>
                </a:solidFill>
                <a:latin typeface="Open Sans"/>
              </a:rPr>
              <a:t>le SDAGE 2016-2021 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(</a:t>
            </a:r>
            <a:r>
              <a:rPr lang="fr-FR" sz="1300" i="1" u="sng">
                <a:solidFill>
                  <a:srgbClr val="222221"/>
                </a:solidFill>
                <a:latin typeface="Open Sans"/>
              </a:rPr>
              <a:t>justification en date de 2018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) </a:t>
            </a:r>
            <a:r>
              <a:rPr lang="fr-FR" sz="1300" b="1">
                <a:solidFill>
                  <a:srgbClr val="EC6608"/>
                </a:solidFill>
                <a:latin typeface="Open Sans"/>
              </a:rPr>
              <a:t>=&gt; la mise en compatibilité avec le SDAGE 2022-2027 reste à faire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.</a:t>
            </a:r>
          </a:p>
          <a:p>
            <a:pPr marL="0" lvl="1" indent="0" algn="just">
              <a:spcBef>
                <a:spcPts val="600"/>
              </a:spcBef>
              <a:buClr>
                <a:srgbClr val="007996"/>
              </a:buClr>
              <a:buNone/>
              <a:defRPr/>
            </a:pPr>
            <a:r>
              <a:rPr lang="fr-FR" sz="1300">
                <a:solidFill>
                  <a:srgbClr val="222221"/>
                </a:solidFill>
                <a:latin typeface="Open Sans"/>
              </a:rPr>
              <a:t>Les orientations du SDAGE 2016-2021 ont été confirmées par le </a:t>
            </a:r>
            <a:r>
              <a:rPr lang="fr-FR" sz="1300" b="1">
                <a:solidFill>
                  <a:srgbClr val="007996"/>
                </a:solidFill>
                <a:latin typeface="Open Sans"/>
              </a:rPr>
              <a:t>SDAGE 2022-2027 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=&gt; </a:t>
            </a:r>
            <a:r>
              <a:rPr lang="fr-FR" sz="1300" b="1">
                <a:solidFill>
                  <a:srgbClr val="222221"/>
                </a:solidFill>
                <a:latin typeface="Open Sans"/>
              </a:rPr>
              <a:t>4 points majeurs avaient été identifiés comme à retravailler pour la mise en compatibilité du SCoT avec le SDAGE et avec les  SAGE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 déclinant le SDAGE : </a:t>
            </a:r>
          </a:p>
          <a:p>
            <a:pPr marL="628635" lvl="2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1300">
                <a:solidFill>
                  <a:srgbClr val="222221"/>
                </a:solidFill>
                <a:latin typeface="Open Sans"/>
              </a:rPr>
              <a:t>Disponibilité et préservation de la ressource en </a:t>
            </a:r>
            <a:r>
              <a:rPr lang="fr-FR" sz="1300" b="1">
                <a:solidFill>
                  <a:srgbClr val="222221"/>
                </a:solidFill>
                <a:latin typeface="Open Sans"/>
              </a:rPr>
              <a:t>eau potable 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&gt;&gt; </a:t>
            </a:r>
            <a:r>
              <a:rPr lang="fr-FR" sz="1300" i="1" u="sng">
                <a:solidFill>
                  <a:srgbClr val="222221"/>
                </a:solidFill>
                <a:latin typeface="Open Sans"/>
              </a:rPr>
              <a:t>avec la prise en compte des contraintes liées aux </a:t>
            </a:r>
            <a:r>
              <a:rPr lang="fr-FR" sz="1300" b="1" i="1" u="sng">
                <a:solidFill>
                  <a:srgbClr val="222221"/>
                </a:solidFill>
                <a:latin typeface="Open Sans"/>
              </a:rPr>
              <a:t>zones de sauvegarde</a:t>
            </a:r>
          </a:p>
          <a:p>
            <a:pPr marL="628635" lvl="2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1300" b="1">
                <a:solidFill>
                  <a:srgbClr val="222221"/>
                </a:solidFill>
                <a:latin typeface="Open Sans"/>
              </a:rPr>
              <a:t>Rejets ponctuels et diffus dans le milieu 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: </a:t>
            </a:r>
            <a:r>
              <a:rPr lang="fr-FR" sz="1300" u="sng">
                <a:solidFill>
                  <a:srgbClr val="222221"/>
                </a:solidFill>
                <a:latin typeface="Open Sans"/>
              </a:rPr>
              <a:t>l’application de la séquence ERC :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 </a:t>
            </a:r>
            <a:r>
              <a:rPr lang="fr-FR" sz="1300" kern="0">
                <a:solidFill>
                  <a:srgbClr val="222221"/>
                </a:solidFill>
                <a:latin typeface="Open Sans"/>
              </a:rPr>
              <a:t>éviter &gt; réduire &gt; en dernier lieu compenser l'ouverture de zones à l'urbanisation</a:t>
            </a:r>
            <a:endParaRPr lang="fr-FR" sz="1300" u="sng">
              <a:solidFill>
                <a:srgbClr val="222221"/>
              </a:solidFill>
              <a:latin typeface="Open Sans"/>
            </a:endParaRPr>
          </a:p>
          <a:p>
            <a:pPr marL="628635" lvl="2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1300" b="1">
                <a:solidFill>
                  <a:srgbClr val="222221"/>
                </a:solidFill>
                <a:latin typeface="Open Sans"/>
              </a:rPr>
              <a:t>Adaptation au changement climatique</a:t>
            </a:r>
            <a:r>
              <a:rPr lang="fr-FR" sz="1300">
                <a:solidFill>
                  <a:srgbClr val="222221"/>
                </a:solidFill>
                <a:latin typeface="Open Sans"/>
              </a:rPr>
              <a:t> </a:t>
            </a:r>
            <a:endParaRPr lang="fr-FR" sz="1300" i="1" u="sng">
              <a:solidFill>
                <a:srgbClr val="222221"/>
              </a:solidFill>
              <a:latin typeface="Open Sans"/>
            </a:endParaRPr>
          </a:p>
          <a:p>
            <a:pPr marL="628635" lvl="2" algn="just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1300" b="1">
                <a:solidFill>
                  <a:srgbClr val="222221"/>
                </a:solidFill>
                <a:latin typeface="Open Sans"/>
              </a:rPr>
              <a:t>Prévention et intervention à la source</a:t>
            </a:r>
            <a:endParaRPr lang="fr-FR" sz="1300">
              <a:solidFill>
                <a:srgbClr val="222221"/>
              </a:solidFill>
              <a:latin typeface="Open Sans"/>
            </a:endParaRPr>
          </a:p>
          <a:p>
            <a:pPr marL="400041" lvl="1" indent="0" algn="just">
              <a:buNone/>
              <a:defRPr/>
            </a:pPr>
            <a:r>
              <a:rPr lang="fr-FR" sz="1300">
                <a:solidFill>
                  <a:srgbClr val="222221"/>
                </a:solidFill>
                <a:latin typeface="Open Sans"/>
              </a:rPr>
              <a:t> </a:t>
            </a:r>
          </a:p>
          <a:p>
            <a:pPr algn="just">
              <a:defRPr/>
            </a:pPr>
            <a:endParaRPr lang="fr-FR" sz="1600">
              <a:solidFill>
                <a:srgbClr val="222221"/>
              </a:solidFill>
              <a:latin typeface="Open Sans"/>
              <a:cs typeface="ＭＳ Ｐゴシック" charset="0"/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0C6A32C-DD59-B65F-B41B-2998CE2CBB84}"/>
              </a:ext>
            </a:extLst>
          </p:cNvPr>
          <p:cNvSpPr/>
          <p:nvPr/>
        </p:nvSpPr>
        <p:spPr>
          <a:xfrm>
            <a:off x="6147505" y="4326311"/>
            <a:ext cx="1091381" cy="143321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97CC74-2FCD-F8B3-AC18-F237587C7791}"/>
              </a:ext>
            </a:extLst>
          </p:cNvPr>
          <p:cNvSpPr txBox="1"/>
          <p:nvPr/>
        </p:nvSpPr>
        <p:spPr>
          <a:xfrm>
            <a:off x="7334867" y="4469632"/>
            <a:ext cx="170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200" i="1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Détails cartographiques ci-après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7A7EFA9-3512-6C93-1E0B-2C5DBB3FDC94}"/>
              </a:ext>
            </a:extLst>
          </p:cNvPr>
          <p:cNvSpPr txBox="1">
            <a:spLocks/>
          </p:cNvSpPr>
          <p:nvPr/>
        </p:nvSpPr>
        <p:spPr>
          <a:xfrm>
            <a:off x="678903" y="815049"/>
            <a:ext cx="8061977" cy="1625837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600"/>
              </a:spcBef>
              <a:buNone/>
              <a:defRPr/>
            </a:pPr>
            <a:r>
              <a:rPr lang="fr-FR" sz="1400" b="1">
                <a:solidFill>
                  <a:srgbClr val="007996"/>
                </a:solidFill>
                <a:latin typeface="Open Sans"/>
              </a:rPr>
              <a:t>Enjeu de considérer l’évolution des exigences en matière de protection de la ressource en eau depuis 2012...</a:t>
            </a:r>
          </a:p>
          <a:p>
            <a:pPr marL="0" lvl="1" indent="0" algn="just">
              <a:spcBef>
                <a:spcPts val="600"/>
              </a:spcBef>
              <a:buNone/>
              <a:defRPr/>
            </a:pPr>
            <a:r>
              <a:rPr lang="fr-FR" sz="1400">
                <a:solidFill>
                  <a:srgbClr val="007996"/>
                </a:solidFill>
                <a:latin typeface="Open Sans"/>
              </a:rPr>
              <a:t>Concernant particulièrement </a:t>
            </a:r>
            <a:r>
              <a:rPr lang="fr-FR" sz="1400" b="1">
                <a:solidFill>
                  <a:srgbClr val="007996"/>
                </a:solidFill>
                <a:latin typeface="Open Sans"/>
              </a:rPr>
              <a:t>les zones de sauvegarde </a:t>
            </a:r>
            <a:r>
              <a:rPr lang="fr-FR" sz="1400">
                <a:solidFill>
                  <a:srgbClr val="007996"/>
                </a:solidFill>
                <a:latin typeface="Open Sans"/>
              </a:rPr>
              <a:t>dans un contexte :</a:t>
            </a:r>
          </a:p>
          <a:p>
            <a:pPr marL="285744" lvl="1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fr-FR" sz="1300">
                <a:solidFill>
                  <a:srgbClr val="007996"/>
                </a:solidFill>
                <a:latin typeface="Open Sans"/>
              </a:rPr>
              <a:t>de changement climatique</a:t>
            </a:r>
          </a:p>
          <a:p>
            <a:pPr marL="285744" lvl="1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300">
                <a:solidFill>
                  <a:srgbClr val="007996"/>
                </a:solidFill>
                <a:latin typeface="Open Sans"/>
              </a:rPr>
              <a:t>d’amélioration de la connaissance (ex. étude CD38 sur la prospective « ressource en eau et CC »)</a:t>
            </a:r>
          </a:p>
          <a:p>
            <a:pPr marL="285744" lvl="1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fr-FR" sz="1300">
                <a:solidFill>
                  <a:srgbClr val="007996"/>
                </a:solidFill>
                <a:latin typeface="Open Sans"/>
              </a:rPr>
              <a:t>d’impacts sur les différents usages de la ressource en eau</a:t>
            </a:r>
            <a:endParaRPr lang="fr-FR" sz="1300">
              <a:solidFill>
                <a:srgbClr val="22222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45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 • transition énergétique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42BC8D0D-EF7F-94D6-91AE-36EA2B4C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75" y="187250"/>
            <a:ext cx="7297600" cy="566073"/>
          </a:xfrm>
        </p:spPr>
        <p:txBody>
          <a:bodyPr/>
          <a:lstStyle/>
          <a:p>
            <a:r>
              <a:rPr lang="fr-FR" sz="1400" b="0"/>
              <a:t>L’enjeu de l’intégration des zones de sauvegarde pour l’alimentation en eau potable </a:t>
            </a:r>
          </a:p>
        </p:txBody>
      </p:sp>
      <p:pic>
        <p:nvPicPr>
          <p:cNvPr id="10" name="Image 9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5AD13DF1-C6AC-F3E1-0FF5-22047FABB0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887" y="645624"/>
            <a:ext cx="6154993" cy="5711976"/>
          </a:xfrm>
          <a:prstGeom prst="rect">
            <a:avLst/>
          </a:prstGeom>
        </p:spPr>
      </p:pic>
      <p:sp>
        <p:nvSpPr>
          <p:cNvPr id="7" name="Bouton d'action : Retou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38656" y="594946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DC5964D-158B-5ADB-F5C7-97D182A81E37}"/>
              </a:ext>
            </a:extLst>
          </p:cNvPr>
          <p:cNvSpPr txBox="1">
            <a:spLocks/>
          </p:cNvSpPr>
          <p:nvPr/>
        </p:nvSpPr>
        <p:spPr>
          <a:xfrm>
            <a:off x="442361" y="892170"/>
            <a:ext cx="2172533" cy="3931241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fr-FR" sz="1500" b="1">
                <a:solidFill>
                  <a:srgbClr val="007996"/>
                </a:solidFill>
                <a:latin typeface="Open Sans"/>
                <a:cs typeface="ＭＳ Ｐゴシック" charset="0"/>
              </a:rPr>
              <a:t>Sur Bièvre Isère :</a:t>
            </a:r>
          </a:p>
          <a:p>
            <a:pPr marL="180970" indent="-180970">
              <a:defRPr/>
            </a:pPr>
            <a:r>
              <a:rPr lang="fr-FR" sz="1500">
                <a:solidFill>
                  <a:srgbClr val="222221"/>
                </a:solidFill>
                <a:latin typeface="Open Sans"/>
                <a:cs typeface="ＭＳ Ｐゴシック" charset="0"/>
              </a:rPr>
              <a:t>ZSAEP = 5194ha</a:t>
            </a:r>
          </a:p>
          <a:p>
            <a:pPr marL="180970" indent="-180970">
              <a:defRPr/>
            </a:pPr>
            <a:r>
              <a:rPr lang="fr-FR" sz="1500" b="1">
                <a:solidFill>
                  <a:srgbClr val="222221"/>
                </a:solidFill>
                <a:latin typeface="Open Sans"/>
                <a:cs typeface="ＭＳ Ｐゴシック" charset="0"/>
              </a:rPr>
              <a:t>209ha d’EPD sont concernés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1500" b="1">
                <a:solidFill>
                  <a:srgbClr val="007996"/>
                </a:solidFill>
                <a:latin typeface="Open Sans"/>
              </a:rPr>
              <a:t>Sur Bièvre Est :</a:t>
            </a:r>
          </a:p>
          <a:p>
            <a:pPr marL="180970" indent="-180970">
              <a:defRPr/>
            </a:pPr>
            <a:r>
              <a:rPr lang="fr-FR" sz="1500">
                <a:solidFill>
                  <a:srgbClr val="222221"/>
                </a:solidFill>
                <a:latin typeface="Open Sans"/>
                <a:cs typeface="ＭＳ Ｐゴシック" charset="0"/>
              </a:rPr>
              <a:t>ZSAEP = 611ha</a:t>
            </a:r>
          </a:p>
          <a:p>
            <a:pPr marL="180970" indent="-180970">
              <a:defRPr/>
            </a:pPr>
            <a:r>
              <a:rPr lang="fr-FR" sz="1500" b="1">
                <a:solidFill>
                  <a:srgbClr val="222221"/>
                </a:solidFill>
                <a:latin typeface="Open Sans"/>
                <a:cs typeface="ＭＳ Ｐゴシック" charset="0"/>
              </a:rPr>
              <a:t>6ha d’EPD sont concernés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1500" b="1">
                <a:solidFill>
                  <a:srgbClr val="007996"/>
                </a:solidFill>
                <a:latin typeface="Open Sans"/>
                <a:cs typeface="ＭＳ Ｐゴシック" charset="0"/>
              </a:rPr>
              <a:t>Sur SMVIC :</a:t>
            </a:r>
          </a:p>
          <a:p>
            <a:pPr marL="180970" indent="-180970">
              <a:defRPr/>
            </a:pPr>
            <a:r>
              <a:rPr lang="fr-FR" sz="1500">
                <a:solidFill>
                  <a:srgbClr val="222221"/>
                </a:solidFill>
                <a:latin typeface="Open Sans"/>
                <a:cs typeface="ＭＳ Ｐゴシック" charset="0"/>
              </a:rPr>
              <a:t>ZSAEP = 2976ha</a:t>
            </a:r>
          </a:p>
          <a:p>
            <a:pPr marL="180970" indent="-180970">
              <a:defRPr/>
            </a:pPr>
            <a:r>
              <a:rPr lang="fr-FR" sz="1500" b="1">
                <a:solidFill>
                  <a:srgbClr val="222221"/>
                </a:solidFill>
                <a:latin typeface="Open Sans"/>
                <a:cs typeface="ＭＳ Ｐゴシック" charset="0"/>
              </a:rPr>
              <a:t>55ha d’EPD sont concernés</a:t>
            </a:r>
          </a:p>
          <a:p>
            <a:pPr marL="0" indent="0">
              <a:buNone/>
              <a:defRPr/>
            </a:pPr>
            <a:endParaRPr lang="fr-FR" sz="1500">
              <a:solidFill>
                <a:srgbClr val="222221"/>
              </a:solidFill>
              <a:latin typeface="Open Sans"/>
              <a:cs typeface="ＭＳ Ｐゴシック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253438-AE80-221A-2376-A46D4EA8D2A1}"/>
              </a:ext>
            </a:extLst>
          </p:cNvPr>
          <p:cNvSpPr txBox="1"/>
          <p:nvPr/>
        </p:nvSpPr>
        <p:spPr>
          <a:xfrm>
            <a:off x="564112" y="4971942"/>
            <a:ext cx="2117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ces </a:t>
            </a:r>
            <a:r>
              <a:rPr lang="fr-FR" sz="1400" err="1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EPCI</a:t>
            </a:r>
            <a:r>
              <a:rPr lang="fr-FR" sz="1400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SCoT aurait à traduire les dispositions des SAGE liées à ces zones 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E34F00E8-6400-304F-33EC-BB76480C6479}"/>
              </a:ext>
            </a:extLst>
          </p:cNvPr>
          <p:cNvSpPr/>
          <p:nvPr/>
        </p:nvSpPr>
        <p:spPr>
          <a:xfrm>
            <a:off x="245807" y="5231859"/>
            <a:ext cx="314632" cy="218824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DD2E97-AF22-0B27-953F-1C19A92B86AB}"/>
              </a:ext>
            </a:extLst>
          </p:cNvPr>
          <p:cNvSpPr txBox="1"/>
          <p:nvPr/>
        </p:nvSpPr>
        <p:spPr>
          <a:xfrm>
            <a:off x="5024052" y="625155"/>
            <a:ext cx="2114781" cy="861774"/>
          </a:xfrm>
          <a:prstGeom prst="rect">
            <a:avLst/>
          </a:prstGeom>
          <a:solidFill>
            <a:srgbClr val="E4E4E4">
              <a:alpha val="40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spc="-51">
                <a:solidFill>
                  <a:srgbClr val="007996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BI</a:t>
            </a:r>
            <a:r>
              <a:rPr lang="fr-FR" sz="1200" spc="-51">
                <a:solidFill>
                  <a:srgbClr val="3F3E3E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: Zones de sauvegarde d’intérêt actuel ou futur et zones de recharge de la nappe de la molasse du SAGE Bièvre </a:t>
            </a:r>
            <a:r>
              <a:rPr lang="fr-FR" sz="1200" spc="-51" err="1">
                <a:solidFill>
                  <a:srgbClr val="3F3E3E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Liers</a:t>
            </a:r>
            <a:r>
              <a:rPr lang="fr-FR" sz="1200" spc="-51">
                <a:solidFill>
                  <a:srgbClr val="3F3E3E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 Valloire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F08CEE-D3B4-6F2B-5D4C-72DBB4F49AD2}"/>
              </a:ext>
            </a:extLst>
          </p:cNvPr>
          <p:cNvSpPr txBox="1"/>
          <p:nvPr/>
        </p:nvSpPr>
        <p:spPr>
          <a:xfrm>
            <a:off x="2747711" y="4081697"/>
            <a:ext cx="1585701" cy="1046440"/>
          </a:xfrm>
          <a:prstGeom prst="rect">
            <a:avLst/>
          </a:prstGeom>
          <a:solidFill>
            <a:srgbClr val="E4E4E4">
              <a:alpha val="50196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spc="-51">
                <a:solidFill>
                  <a:srgbClr val="007996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SMVIC</a:t>
            </a:r>
            <a:r>
              <a:rPr lang="fr-FR" sz="1200" spc="-51">
                <a:solidFill>
                  <a:srgbClr val="3F3E3E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 : Zones de sauvegarde exploitées ou non exploitée du projet de SAGE Bas-Dauphiné Plaine de Valence</a:t>
            </a:r>
            <a:endParaRPr lang="fr-FR" sz="1200">
              <a:solidFill>
                <a:srgbClr val="22222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Eléments d’analyse détaillée </a:t>
            </a:r>
            <a:r>
              <a:rPr lang="fr-FR" b="0"/>
              <a:t>– consommation d’espace • ressources • transition énergétique</a:t>
            </a:r>
          </a:p>
        </p:txBody>
      </p:sp>
      <p:pic>
        <p:nvPicPr>
          <p:cNvPr id="8" name="Image 7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E29B575-4812-5A61-685D-26E113344A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551" y="669599"/>
            <a:ext cx="5946839" cy="5518804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4F645B5B-5215-2E7A-A6CA-E39D0C9F347D}"/>
              </a:ext>
            </a:extLst>
          </p:cNvPr>
          <p:cNvSpPr txBox="1">
            <a:spLocks/>
          </p:cNvSpPr>
          <p:nvPr/>
        </p:nvSpPr>
        <p:spPr>
          <a:xfrm>
            <a:off x="707475" y="187248"/>
            <a:ext cx="7297600" cy="347847"/>
          </a:xfrm>
          <a:prstGeom prst="rect">
            <a:avLst/>
          </a:prstGeom>
          <a:noFill/>
        </p:spPr>
        <p:txBody>
          <a:bodyPr vert="horz" wrap="square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 cap="all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sz="1400" b="0" kern="0"/>
              <a:t>L’enjeu de l’intégration des zones de sauvegarde de l’alimentation en eau potable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6397A9A-6EB1-A036-7F81-D0F4604F5C30}"/>
              </a:ext>
            </a:extLst>
          </p:cNvPr>
          <p:cNvSpPr txBox="1">
            <a:spLocks/>
          </p:cNvSpPr>
          <p:nvPr/>
        </p:nvSpPr>
        <p:spPr>
          <a:xfrm>
            <a:off x="618818" y="756596"/>
            <a:ext cx="2466732" cy="5344813"/>
          </a:xfrm>
          <a:prstGeom prst="rect">
            <a:avLst/>
          </a:prstGeom>
          <a:ln w="3810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1200"/>
              </a:spcBef>
              <a:buNone/>
              <a:defRPr/>
            </a:pPr>
            <a:r>
              <a:rPr lang="fr-FR" sz="1600" b="1">
                <a:solidFill>
                  <a:schemeClr val="accent1"/>
                </a:solidFill>
                <a:latin typeface="Open Sans"/>
                <a:cs typeface="ＭＳ Ｐゴシック" charset="0"/>
              </a:rPr>
              <a:t>Sur </a:t>
            </a:r>
            <a:r>
              <a:rPr lang="fr-FR" sz="1600" b="1" err="1">
                <a:solidFill>
                  <a:schemeClr val="accent1"/>
                </a:solidFill>
                <a:latin typeface="Open Sans"/>
                <a:cs typeface="ＭＳ Ｐゴシック" charset="0"/>
              </a:rPr>
              <a:t>GAM</a:t>
            </a:r>
            <a:r>
              <a:rPr lang="fr-FR" sz="1600" b="1">
                <a:solidFill>
                  <a:schemeClr val="accent1"/>
                </a:solidFill>
                <a:latin typeface="Open Sans"/>
                <a:cs typeface="ＭＳ Ｐゴシック" charset="0"/>
              </a:rPr>
              <a:t> </a:t>
            </a:r>
            <a:r>
              <a:rPr lang="fr-FR" sz="1200" b="1">
                <a:solidFill>
                  <a:schemeClr val="accent1"/>
                </a:solidFill>
                <a:latin typeface="Open Sans"/>
                <a:cs typeface="ＭＳ Ｐゴシック" charset="0"/>
              </a:rPr>
              <a:t>projet sur les deux grands champs </a:t>
            </a:r>
            <a:r>
              <a:rPr lang="fr-FR" sz="1200" b="1" err="1">
                <a:solidFill>
                  <a:schemeClr val="accent1"/>
                </a:solidFill>
                <a:latin typeface="Open Sans"/>
                <a:cs typeface="ＭＳ Ｐゴシック" charset="0"/>
              </a:rPr>
              <a:t>captants</a:t>
            </a:r>
            <a:r>
              <a:rPr lang="fr-FR" sz="1200" b="1">
                <a:solidFill>
                  <a:schemeClr val="accent1"/>
                </a:solidFill>
                <a:latin typeface="Open Sans"/>
                <a:cs typeface="ＭＳ Ｐゴシック" charset="0"/>
              </a:rPr>
              <a:t> de Rochefort et </a:t>
            </a:r>
            <a:r>
              <a:rPr lang="fr-FR" sz="1200" b="1" err="1">
                <a:solidFill>
                  <a:schemeClr val="accent1"/>
                </a:solidFill>
                <a:latin typeface="Open Sans"/>
                <a:cs typeface="ＭＳ Ｐゴシック" charset="0"/>
              </a:rPr>
              <a:t>Jouchy</a:t>
            </a:r>
            <a:r>
              <a:rPr lang="fr-FR" sz="1000" b="1">
                <a:solidFill>
                  <a:schemeClr val="accent1"/>
                </a:solidFill>
                <a:latin typeface="Open Sans"/>
                <a:cs typeface="ＭＳ Ｐゴシック" charset="0"/>
              </a:rPr>
              <a:t> </a:t>
            </a:r>
            <a:r>
              <a:rPr lang="fr-FR" sz="1600" b="1">
                <a:solidFill>
                  <a:schemeClr val="accent1"/>
                </a:solidFill>
                <a:latin typeface="Open Sans"/>
                <a:cs typeface="ＭＳ Ｐゴシック" charset="0"/>
              </a:rPr>
              <a:t>:</a:t>
            </a:r>
          </a:p>
          <a:p>
            <a:pPr marL="180970" indent="-180970">
              <a:defRPr/>
            </a:pPr>
            <a:r>
              <a:rPr lang="fr-FR" sz="1600" err="1">
                <a:solidFill>
                  <a:srgbClr val="222221"/>
                </a:solidFill>
                <a:latin typeface="Open Sans"/>
                <a:cs typeface="ＭＳ Ｐゴシック" charset="0"/>
              </a:rPr>
              <a:t>ZSAEP</a:t>
            </a:r>
            <a:r>
              <a:rPr lang="fr-FR" sz="1600">
                <a:solidFill>
                  <a:srgbClr val="222221"/>
                </a:solidFill>
                <a:latin typeface="Open Sans"/>
                <a:cs typeface="ＭＳ Ｐゴシック" charset="0"/>
              </a:rPr>
              <a:t> = 1214ha</a:t>
            </a:r>
          </a:p>
          <a:p>
            <a:pPr marL="180970" indent="-180970">
              <a:defRPr/>
            </a:pPr>
            <a:r>
              <a:rPr lang="fr-FR" sz="1600" b="1">
                <a:solidFill>
                  <a:srgbClr val="222221"/>
                </a:solidFill>
                <a:latin typeface="Open Sans"/>
                <a:cs typeface="ＭＳ Ｐゴシック" charset="0"/>
              </a:rPr>
              <a:t>43ha d’</a:t>
            </a:r>
            <a:r>
              <a:rPr lang="fr-FR" sz="1600" b="1" err="1">
                <a:solidFill>
                  <a:srgbClr val="222221"/>
                </a:solidFill>
                <a:latin typeface="Open Sans"/>
                <a:cs typeface="ＭＳ Ｐゴシック" charset="0"/>
              </a:rPr>
              <a:t>EPD</a:t>
            </a:r>
            <a:r>
              <a:rPr lang="fr-FR" sz="1600" b="1">
                <a:solidFill>
                  <a:srgbClr val="222221"/>
                </a:solidFill>
                <a:latin typeface="Open Sans"/>
                <a:cs typeface="ＭＳ Ｐゴシック" charset="0"/>
              </a:rPr>
              <a:t> sont concernés</a:t>
            </a:r>
          </a:p>
          <a:p>
            <a:pPr marL="180970" indent="-180970">
              <a:defRPr/>
            </a:pPr>
            <a:r>
              <a:rPr lang="fr-FR" sz="1600">
                <a:solidFill>
                  <a:srgbClr val="222221"/>
                </a:solidFill>
                <a:latin typeface="Open Sans"/>
                <a:cs typeface="ＭＳ Ｐゴシック" charset="0"/>
              </a:rPr>
              <a:t>Révision des 2 DUP en parallèle</a:t>
            </a:r>
            <a:endParaRPr lang="fr-FR" sz="600" i="1">
              <a:solidFill>
                <a:srgbClr val="222221"/>
              </a:solidFill>
              <a:latin typeface="Open Sans"/>
              <a:cs typeface="ＭＳ Ｐゴシック" charset="0"/>
            </a:endParaRPr>
          </a:p>
          <a:p>
            <a:pPr marL="0" indent="0" algn="just">
              <a:buNone/>
              <a:defRPr/>
            </a:pPr>
            <a:r>
              <a:rPr lang="fr-FR" sz="1200" i="1" err="1">
                <a:latin typeface="Open Sans"/>
                <a:cs typeface="ＭＳ Ｐゴシック" charset="0"/>
              </a:rPr>
              <a:t>ZSE</a:t>
            </a:r>
            <a:r>
              <a:rPr lang="fr-FR" sz="1200" i="1">
                <a:latin typeface="Open Sans"/>
                <a:cs typeface="ＭＳ Ｐゴシック" charset="0"/>
              </a:rPr>
              <a:t> localisée dans le périmètre du SAGE Drac Romanche qui devra être révisé pour l’intégrer, et par ruissellement intégration dans  le SCoT </a:t>
            </a:r>
          </a:p>
          <a:p>
            <a:pPr marL="0" indent="0">
              <a:buNone/>
              <a:defRPr/>
            </a:pPr>
            <a:endParaRPr lang="fr-FR" sz="800" b="1">
              <a:solidFill>
                <a:srgbClr val="FF0000"/>
              </a:solidFill>
              <a:cs typeface="ＭＳ Ｐゴシック" charset="0"/>
            </a:endParaRPr>
          </a:p>
          <a:p>
            <a:pPr marL="0" indent="0">
              <a:buNone/>
            </a:pPr>
            <a:r>
              <a:rPr lang="fr-FR" sz="1600" b="1">
                <a:solidFill>
                  <a:schemeClr val="accent1"/>
                </a:solidFill>
                <a:cs typeface="ＭＳ Ｐゴシック" charset="0"/>
              </a:rPr>
              <a:t>Sur le Grésivaudan :</a:t>
            </a:r>
          </a:p>
          <a:p>
            <a:pPr marL="180970" indent="-180970"/>
            <a:r>
              <a:rPr lang="fr-FR" sz="1600">
                <a:solidFill>
                  <a:srgbClr val="222221"/>
                </a:solidFill>
                <a:cs typeface="ＭＳ Ｐゴシック" charset="0"/>
              </a:rPr>
              <a:t>ZSE = 792ha</a:t>
            </a:r>
          </a:p>
          <a:p>
            <a:pPr marL="180970" indent="-180970"/>
            <a:r>
              <a:rPr lang="fr-FR" sz="1600" b="1">
                <a:solidFill>
                  <a:srgbClr val="222221"/>
                </a:solidFill>
                <a:cs typeface="ＭＳ Ｐゴシック" charset="0"/>
              </a:rPr>
              <a:t>337ha d’EPD sont concernés</a:t>
            </a:r>
            <a:endParaRPr lang="fr-FR" sz="800" i="1">
              <a:cs typeface="ＭＳ Ｐゴシック" charset="0"/>
            </a:endParaRPr>
          </a:p>
          <a:p>
            <a:pPr marL="0" indent="0" algn="just">
              <a:buNone/>
            </a:pPr>
            <a:r>
              <a:rPr lang="fr-FR" sz="1200" i="1">
                <a:solidFill>
                  <a:srgbClr val="FF0000"/>
                </a:solidFill>
                <a:cs typeface="ＭＳ Ｐゴシック" charset="0"/>
              </a:rPr>
              <a:t>A vérifier : le territoire ne dispose pas de zonages « officialisant » les 3 périmètres des  zones de sauvegarde, ainsi que les contraintes qui leur sont liées (arrêté du Préfet de bassin en attente) </a:t>
            </a:r>
          </a:p>
          <a:p>
            <a:pPr marL="0" indent="0">
              <a:buNone/>
            </a:pPr>
            <a:endParaRPr lang="fr-FR" sz="1400" b="1">
              <a:solidFill>
                <a:schemeClr val="accent1"/>
              </a:solidFill>
              <a:cs typeface="ＭＳ Ｐゴシック" charset="0"/>
            </a:endParaRPr>
          </a:p>
          <a:p>
            <a:pPr marL="180970" indent="-180970"/>
            <a:endParaRPr lang="fr-FR" sz="1600">
              <a:solidFill>
                <a:srgbClr val="222221"/>
              </a:solidFill>
              <a:cs typeface="ＭＳ Ｐゴシック" charset="0"/>
            </a:endParaRPr>
          </a:p>
        </p:txBody>
      </p:sp>
      <p:sp>
        <p:nvSpPr>
          <p:cNvPr id="7" name="Bouton d'action : Retour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248181" y="544191"/>
            <a:ext cx="246219" cy="562975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456A9D-A4F5-0B6F-01C4-44CB26EF8A93}"/>
              </a:ext>
            </a:extLst>
          </p:cNvPr>
          <p:cNvSpPr txBox="1"/>
          <p:nvPr/>
        </p:nvSpPr>
        <p:spPr>
          <a:xfrm>
            <a:off x="6847843" y="4722752"/>
            <a:ext cx="2072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>
                <a:solidFill>
                  <a:srgbClr val="000000"/>
                </a:solidFill>
                <a:ea typeface="Calibri" panose="020F0502020204030204" pitchFamily="34" charset="0"/>
              </a:rPr>
              <a:t>3 périmètres de ZSE sur le territoire à Pontcharra, Lumbin, Le Cheylas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986019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5" y="525031"/>
            <a:ext cx="7886700" cy="504872"/>
          </a:xfrm>
        </p:spPr>
        <p:txBody>
          <a:bodyPr/>
          <a:lstStyle/>
          <a:p>
            <a:r>
              <a:rPr lang="fr-FR" sz="2200"/>
              <a:t>  Biodiversité - Ressources  </a:t>
            </a:r>
            <a:endParaRPr lang="fr-FR" sz="2200">
              <a:highlight>
                <a:srgbClr val="FFFF00"/>
              </a:highlight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0E222-256F-459F-AB99-9A126310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F981-C277-4BD7-B90D-03A39C1D235D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24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2" y="343650"/>
            <a:ext cx="744987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Bilan SCoT 2024</a:t>
            </a:r>
          </a:p>
        </p:txBody>
      </p:sp>
      <p:pic>
        <p:nvPicPr>
          <p:cNvPr id="11" name="Espace réservé du contenu 10" descr="Brainstorming de groupe avec un remplissage uni">
            <a:extLst>
              <a:ext uri="{FF2B5EF4-FFF2-40B4-BE49-F238E27FC236}">
                <a16:creationId xmlns:a16="http://schemas.microsoft.com/office/drawing/2014/main" id="{68FA8787-F045-17CD-BBB2-7D9ABDD83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1435" y="1938921"/>
            <a:ext cx="2146852" cy="2146852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84623B-9C64-1554-B65C-8FC54C1AFE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02" y="9580"/>
            <a:ext cx="766753" cy="254851"/>
          </a:xfrm>
          <a:prstGeom prst="rect">
            <a:avLst/>
          </a:prstGeom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861BFE4-8B6B-9FC0-224C-BA53FDC5FB2D}"/>
              </a:ext>
            </a:extLst>
          </p:cNvPr>
          <p:cNvSpPr txBox="1"/>
          <p:nvPr/>
        </p:nvSpPr>
        <p:spPr>
          <a:xfrm>
            <a:off x="395995" y="2120333"/>
            <a:ext cx="30256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 retenez-vous des tendances d’évolution  des ressources ? </a:t>
            </a:r>
          </a:p>
          <a:p>
            <a:pPr algn="just">
              <a:defRPr/>
            </a:pP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Quel regard ? Quels étonnements ?  Quel sentiment d’urgence de prise en compte (ou pas ) ?</a:t>
            </a:r>
            <a:endParaRPr lang="fr-FR" sz="1400" i="1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F643B5-FE01-92CE-3C51-4E416479EE23}"/>
              </a:ext>
            </a:extLst>
          </p:cNvPr>
          <p:cNvSpPr txBox="1"/>
          <p:nvPr/>
        </p:nvSpPr>
        <p:spPr>
          <a:xfrm>
            <a:off x="5558290" y="2665667"/>
            <a:ext cx="34082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Comment expliquez-vous ces tendances ? </a:t>
            </a:r>
          </a:p>
          <a:p>
            <a:pPr algn="just">
              <a:defRPr/>
            </a:pP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Quels sont les facteurs exogènes/endogènes pouvant avoir des incidences fortes sur l’état des ressources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EDD66C-059D-86E4-6B34-564AD8CD546A}"/>
              </a:ext>
            </a:extLst>
          </p:cNvPr>
          <p:cNvSpPr txBox="1"/>
          <p:nvPr/>
        </p:nvSpPr>
        <p:spPr>
          <a:xfrm>
            <a:off x="2523553" y="4198902"/>
            <a:ext cx="429090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Au-delà des chiffres bruts, comment ressentez-vous ces grandes évolutions sur vos territoires et leurs différentes composantes ?</a:t>
            </a:r>
          </a:p>
          <a:p>
            <a:pPr lvl="0" algn="just">
              <a:defRPr/>
            </a:pP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Quelles mesures d’adaptation sont d’ores et déjà engagées ?</a:t>
            </a:r>
          </a:p>
          <a:p>
            <a:pPr algn="just">
              <a:defRPr/>
            </a:pPr>
            <a:endParaRPr lang="fr-FR" sz="400" i="1">
              <a:solidFill>
                <a:srgbClr val="4472C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fr-FR" sz="1400" i="1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Estimez-vous nécessaire l’intégration d’indicateurs complémentaires pour apprécier les évolutions (perte de la biodiversité, incidences du changement climatique, mutation des pratiques agricoles et forestières ?...)</a:t>
            </a:r>
            <a:endParaRPr lang="fr-FR" sz="1400" i="1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D3F8445-FD63-4E65-2633-D95DFB0DE1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3940" y="9579"/>
            <a:ext cx="2411413" cy="290512"/>
          </a:xfrm>
        </p:spPr>
        <p:txBody>
          <a:bodyPr/>
          <a:lstStyle/>
          <a:p>
            <a:r>
              <a:rPr lang="fr-FR"/>
              <a:t>GPS du 2 février 2024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CDC830-502F-3706-7C1F-6FAE6869D79A}"/>
              </a:ext>
            </a:extLst>
          </p:cNvPr>
          <p:cNvSpPr txBox="1">
            <a:spLocks/>
          </p:cNvSpPr>
          <p:nvPr/>
        </p:nvSpPr>
        <p:spPr>
          <a:xfrm>
            <a:off x="6103940" y="41381"/>
            <a:ext cx="2411413" cy="290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1"/>
              <a:t>Bureau syndical du 14 février 2024</a:t>
            </a:r>
          </a:p>
        </p:txBody>
      </p:sp>
    </p:spTree>
    <p:extLst>
      <p:ext uri="{BB962C8B-B14F-4D97-AF65-F5344CB8AC3E}">
        <p14:creationId xmlns:p14="http://schemas.microsoft.com/office/powerpoint/2010/main" val="4124542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F97C2D-DE9D-4C64-803D-DE56BC3A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F981-C277-4BD7-B90D-03A39C1D235D}" type="slidenum">
              <a:rPr lang="fr-FR" smtClean="0"/>
              <a:t>25</a:t>
            </a:fld>
            <a:endParaRPr lang="fr-FR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70609922-8175-2C66-C05A-E483C489CDAD}"/>
              </a:ext>
            </a:extLst>
          </p:cNvPr>
          <p:cNvSpPr txBox="1">
            <a:spLocks/>
          </p:cNvSpPr>
          <p:nvPr/>
        </p:nvSpPr>
        <p:spPr>
          <a:xfrm>
            <a:off x="6213989" y="41735"/>
            <a:ext cx="2182731" cy="2289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51"/>
              <a:t>Bureau syndical du 14 février 2024</a:t>
            </a:r>
          </a:p>
        </p:txBody>
      </p:sp>
    </p:spTree>
    <p:extLst>
      <p:ext uri="{BB962C8B-B14F-4D97-AF65-F5344CB8AC3E}">
        <p14:creationId xmlns:p14="http://schemas.microsoft.com/office/powerpoint/2010/main" val="30371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Limites pour la préservation des espaces naturels, agricoles et forestiers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Extraits du SCoT de la </a:t>
            </a:r>
            <a:r>
              <a:rPr lang="fr-FR" err="1"/>
              <a:t>GReG</a:t>
            </a:r>
            <a:r>
              <a:rPr lang="fr-FR"/>
              <a:t> </a:t>
            </a:r>
            <a:r>
              <a:rPr lang="fr-FR" b="0"/>
              <a:t>– document d’orientations et d’objectifs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FF545E-8AEF-0EA0-A7B3-D75F32B97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01" y="949835"/>
            <a:ext cx="4948909" cy="51650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28D53A-FD98-40D9-4AC3-F3A603FBF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935" y="4228425"/>
            <a:ext cx="3433601" cy="1679747"/>
          </a:xfrm>
          <a:prstGeom prst="rect">
            <a:avLst/>
          </a:prstGeom>
        </p:spPr>
      </p:pic>
      <p:sp>
        <p:nvSpPr>
          <p:cNvPr id="14" name="Bouton d'action : Retour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2E947D7-0A87-240D-C9BE-5F5DD7801059}"/>
              </a:ext>
            </a:extLst>
          </p:cNvPr>
          <p:cNvSpPr/>
          <p:nvPr/>
        </p:nvSpPr>
        <p:spPr>
          <a:xfrm rot="16200000">
            <a:off x="8294290" y="546363"/>
            <a:ext cx="281585" cy="525352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FED3E5-4003-38AC-E02B-E3E4DBABDCC3}"/>
              </a:ext>
            </a:extLst>
          </p:cNvPr>
          <p:cNvSpPr txBox="1"/>
          <p:nvPr/>
        </p:nvSpPr>
        <p:spPr>
          <a:xfrm>
            <a:off x="8172403" y="94983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43F9CD-F59C-756E-9428-9ED82CEDD2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094" y="1303720"/>
            <a:ext cx="3064283" cy="258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65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7" y="554208"/>
            <a:ext cx="7492805" cy="504872"/>
          </a:xfrm>
        </p:spPr>
        <p:txBody>
          <a:bodyPr/>
          <a:lstStyle/>
          <a:p>
            <a:pPr algn="just"/>
            <a:r>
              <a:rPr lang="fr-FR"/>
              <a:t>Carte (informative) des principales zones à enjeux agricoles</a:t>
            </a:r>
            <a:endParaRPr lang="fr-FR">
              <a:highlight>
                <a:srgbClr val="FFFF00"/>
              </a:highlight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2" y="343650"/>
            <a:ext cx="744987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Bilan SCoT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02" y="9580"/>
            <a:ext cx="766753" cy="254851"/>
          </a:xfrm>
          <a:prstGeom prst="rect">
            <a:avLst/>
          </a:prstGeom>
          <a:ln>
            <a:noFill/>
          </a:ln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577A437-9B09-D2DB-9E0F-567CB000D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3" y="25403"/>
            <a:ext cx="1655763" cy="290513"/>
          </a:xfrm>
        </p:spPr>
        <p:txBody>
          <a:bodyPr/>
          <a:lstStyle/>
          <a:p>
            <a:r>
              <a:rPr lang="fr-FR"/>
              <a:t>Bureau du 14 février 2024</a:t>
            </a:r>
          </a:p>
        </p:txBody>
      </p:sp>
      <p:pic>
        <p:nvPicPr>
          <p:cNvPr id="22" name="Image 21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A821750-A966-7B77-B862-1720518850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639" y="1059081"/>
            <a:ext cx="5760000" cy="56826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7" name="Image 2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9588DF26-D06B-463C-87D9-7D3994C8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3" y="5813372"/>
            <a:ext cx="2619375" cy="9209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Bouton d'action : Retour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53D461B-CFFF-9734-56AA-C24A7AD996A8}"/>
              </a:ext>
            </a:extLst>
          </p:cNvPr>
          <p:cNvSpPr/>
          <p:nvPr/>
        </p:nvSpPr>
        <p:spPr>
          <a:xfrm rot="16200000">
            <a:off x="8343429" y="986629"/>
            <a:ext cx="281585" cy="525352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3361B5-6394-7836-0DF4-09247F60FEE3}"/>
              </a:ext>
            </a:extLst>
          </p:cNvPr>
          <p:cNvSpPr txBox="1"/>
          <p:nvPr/>
        </p:nvSpPr>
        <p:spPr>
          <a:xfrm>
            <a:off x="8221542" y="1390100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37486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7" y="554208"/>
            <a:ext cx="7492805" cy="504872"/>
          </a:xfrm>
        </p:spPr>
        <p:txBody>
          <a:bodyPr/>
          <a:lstStyle/>
          <a:p>
            <a:pPr algn="just"/>
            <a:r>
              <a:rPr lang="fr-FR"/>
              <a:t>Carte des espaces ouverts de plateaux et de côteaux</a:t>
            </a:r>
            <a:endParaRPr lang="fr-FR">
              <a:highlight>
                <a:srgbClr val="FFFF00"/>
              </a:highlight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2" y="343650"/>
            <a:ext cx="744987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Bilan SCoT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02" y="9580"/>
            <a:ext cx="766753" cy="254851"/>
          </a:xfrm>
          <a:prstGeom prst="rect">
            <a:avLst/>
          </a:prstGeom>
          <a:ln>
            <a:noFill/>
          </a:ln>
        </p:spPr>
      </p:pic>
      <p:pic>
        <p:nvPicPr>
          <p:cNvPr id="6" name="Espace réservé du contenu 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3184FED1-5767-7766-0905-BA0D18F1C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024" y="1035186"/>
            <a:ext cx="5760000" cy="5704668"/>
          </a:xfrm>
          <a:ln w="3175">
            <a:solidFill>
              <a:schemeClr val="tx1"/>
            </a:solidFill>
          </a:ln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577A437-9B09-D2DB-9E0F-567CB000D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3" y="25403"/>
            <a:ext cx="1655763" cy="290513"/>
          </a:xfrm>
        </p:spPr>
        <p:txBody>
          <a:bodyPr/>
          <a:lstStyle/>
          <a:p>
            <a:r>
              <a:rPr lang="fr-FR"/>
              <a:t>Bureau du 14 février 2024</a:t>
            </a:r>
          </a:p>
        </p:txBody>
      </p:sp>
      <p:pic>
        <p:nvPicPr>
          <p:cNvPr id="7" name="Espace réservé du contenu 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C334A779-97BC-06F2-2275-8486890971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679" y="5176484"/>
            <a:ext cx="2278380" cy="15610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Bouton d'action : Retour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F5665F9-8FBD-B762-7BBA-3A4AC14BFDF0}"/>
              </a:ext>
            </a:extLst>
          </p:cNvPr>
          <p:cNvSpPr/>
          <p:nvPr/>
        </p:nvSpPr>
        <p:spPr>
          <a:xfrm rot="16200000">
            <a:off x="8343429" y="1006951"/>
            <a:ext cx="281585" cy="525352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2AB546-70E1-405A-9A8A-06AB4A618EFD}"/>
              </a:ext>
            </a:extLst>
          </p:cNvPr>
          <p:cNvSpPr txBox="1"/>
          <p:nvPr/>
        </p:nvSpPr>
        <p:spPr>
          <a:xfrm>
            <a:off x="8221542" y="1410422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99274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38AA6FE-1D0F-1702-8C4C-9D566E74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865" y="1091512"/>
            <a:ext cx="3031701" cy="516103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78A646-2BD7-F85B-4F8C-CE8FFA187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Extraits du SCoT de la </a:t>
            </a:r>
            <a:r>
              <a:rPr lang="fr-FR" err="1"/>
              <a:t>GReG</a:t>
            </a:r>
            <a:r>
              <a:rPr lang="fr-FR"/>
              <a:t> </a:t>
            </a:r>
            <a:r>
              <a:rPr lang="fr-FR" b="0"/>
              <a:t>– document d’orientations et d’objectifs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B7F8C0-5520-D84C-6FE1-B17FBE2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00" y="320402"/>
            <a:ext cx="7297600" cy="347847"/>
          </a:xfrm>
        </p:spPr>
        <p:txBody>
          <a:bodyPr/>
          <a:lstStyle/>
          <a:p>
            <a:r>
              <a:rPr lang="fr-FR" sz="1400" b="0"/>
              <a:t>Carte de la trame verte et bleue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814CDD-E2E9-C13E-14F0-BC2DA60E2F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62" y="943583"/>
            <a:ext cx="5127703" cy="5246124"/>
          </a:xfrm>
          <a:prstGeom prst="rect">
            <a:avLst/>
          </a:prstGeom>
        </p:spPr>
      </p:pic>
      <p:sp>
        <p:nvSpPr>
          <p:cNvPr id="7" name="Bouton d'action : Retour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7259CA8-68DE-C19C-C338-01E6B4D4A846}"/>
              </a:ext>
            </a:extLst>
          </p:cNvPr>
          <p:cNvSpPr/>
          <p:nvPr/>
        </p:nvSpPr>
        <p:spPr>
          <a:xfrm rot="16200000">
            <a:off x="8342695" y="714677"/>
            <a:ext cx="359924" cy="457813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D87EA-9E44-F7EC-2EAD-1C2DEDDD2489}"/>
              </a:ext>
            </a:extLst>
          </p:cNvPr>
          <p:cNvSpPr txBox="1"/>
          <p:nvPr/>
        </p:nvSpPr>
        <p:spPr>
          <a:xfrm>
            <a:off x="8247551" y="1123547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5ADCE9E-F627-9F1A-F555-CBEA2BDE95F5}"/>
              </a:ext>
            </a:extLst>
          </p:cNvPr>
          <p:cNvGrpSpPr/>
          <p:nvPr/>
        </p:nvGrpSpPr>
        <p:grpSpPr>
          <a:xfrm>
            <a:off x="309812" y="4071229"/>
            <a:ext cx="2687475" cy="2221447"/>
            <a:chOff x="309809" y="4071228"/>
            <a:chExt cx="2687475" cy="222144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3C0A2B9-0B68-133B-9D46-52A19F351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160" y="4391128"/>
              <a:ext cx="2023810" cy="189862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A1D46CF-3F0D-37AA-3F78-48CF9ACF4922}"/>
                </a:ext>
              </a:extLst>
            </p:cNvPr>
            <p:cNvSpPr txBox="1"/>
            <p:nvPr/>
          </p:nvSpPr>
          <p:spPr>
            <a:xfrm>
              <a:off x="374966" y="4094712"/>
              <a:ext cx="8374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Réservoirs statutaires</a:t>
              </a:r>
            </a:p>
            <a:p>
              <a:pPr algn="r"/>
              <a:r>
                <a:rPr lang="fr-FR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68 909 ha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441A874-EF6C-D234-8DBF-776A506B02F8}"/>
                </a:ext>
              </a:extLst>
            </p:cNvPr>
            <p:cNvSpPr txBox="1"/>
            <p:nvPr/>
          </p:nvSpPr>
          <p:spPr>
            <a:xfrm>
              <a:off x="1135798" y="5201941"/>
              <a:ext cx="973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373 151 ha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EABEA3C-CE7F-633A-1561-CFC758944D61}"/>
                </a:ext>
              </a:extLst>
            </p:cNvPr>
            <p:cNvSpPr txBox="1"/>
            <p:nvPr/>
          </p:nvSpPr>
          <p:spPr>
            <a:xfrm>
              <a:off x="1031792" y="4071228"/>
              <a:ext cx="19654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Réservoirs complémentaires</a:t>
              </a:r>
            </a:p>
            <a:p>
              <a:pPr algn="ctr"/>
              <a:r>
                <a:rPr lang="fr-FR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13 256 ha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B1F5622-5D48-1532-46DE-36F6942AEA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9489" y="4607059"/>
              <a:ext cx="230017" cy="27533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0880CFCA-442E-CCFE-A34A-313C75E879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49095" y="4271283"/>
              <a:ext cx="74399" cy="3284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Organigramme : Données stockées 18">
              <a:extLst>
                <a:ext uri="{FF2B5EF4-FFF2-40B4-BE49-F238E27FC236}">
                  <a16:creationId xmlns:a16="http://schemas.microsoft.com/office/drawing/2014/main" id="{ADEFA60D-F60C-1CB7-D0F1-99F9B81228E3}"/>
                </a:ext>
              </a:extLst>
            </p:cNvPr>
            <p:cNvSpPr/>
            <p:nvPr/>
          </p:nvSpPr>
          <p:spPr>
            <a:xfrm rot="657017">
              <a:off x="618418" y="4992089"/>
              <a:ext cx="302197" cy="365190"/>
            </a:xfrm>
            <a:prstGeom prst="flowChartOnlineStorage">
              <a:avLst/>
            </a:prstGeom>
            <a:solidFill>
              <a:srgbClr val="87B6E1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3BD0BD9-6351-69D0-F9E3-D0DE15C18D48}"/>
                </a:ext>
              </a:extLst>
            </p:cNvPr>
            <p:cNvSpPr txBox="1"/>
            <p:nvPr/>
          </p:nvSpPr>
          <p:spPr>
            <a:xfrm>
              <a:off x="309809" y="5707900"/>
              <a:ext cx="1044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Zones humides</a:t>
              </a:r>
            </a:p>
            <a:p>
              <a:endParaRPr lang="fr-FR" sz="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fr-FR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env. 21000 ha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5A2F4D34-6510-7115-139E-42B52DE605A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7001" y="5210609"/>
              <a:ext cx="86107" cy="5119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7133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7" y="554208"/>
            <a:ext cx="7492805" cy="504872"/>
          </a:xfrm>
        </p:spPr>
        <p:txBody>
          <a:bodyPr/>
          <a:lstStyle/>
          <a:p>
            <a:pPr algn="just"/>
            <a:r>
              <a:rPr lang="fr-FR"/>
              <a:t>Aquifères à préserver prioritairement</a:t>
            </a:r>
            <a:endParaRPr lang="fr-FR">
              <a:highlight>
                <a:srgbClr val="FFFF00"/>
              </a:highlight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2" y="343650"/>
            <a:ext cx="744987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Bilan SCoT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02" y="9580"/>
            <a:ext cx="766753" cy="254851"/>
          </a:xfrm>
          <a:prstGeom prst="rect">
            <a:avLst/>
          </a:prstGeom>
          <a:ln>
            <a:noFill/>
          </a:ln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577A437-9B09-D2DB-9E0F-567CB000D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3" y="25403"/>
            <a:ext cx="1655763" cy="290513"/>
          </a:xfrm>
        </p:spPr>
        <p:txBody>
          <a:bodyPr/>
          <a:lstStyle/>
          <a:p>
            <a:r>
              <a:rPr lang="fr-FR"/>
              <a:t>Bureau du 14 février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4FB16-63EE-B42D-7727-CB9AC7067BA5}"/>
              </a:ext>
            </a:extLst>
          </p:cNvPr>
          <p:cNvSpPr/>
          <p:nvPr/>
        </p:nvSpPr>
        <p:spPr>
          <a:xfrm>
            <a:off x="2707471" y="4284005"/>
            <a:ext cx="509640" cy="13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9A5223B-A1B9-3C7D-8963-55FB5E7B1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008" y="985267"/>
            <a:ext cx="6185984" cy="5881684"/>
          </a:xfrm>
          <a:prstGeom prst="rect">
            <a:avLst/>
          </a:prstGeom>
        </p:spPr>
      </p:pic>
      <p:sp>
        <p:nvSpPr>
          <p:cNvPr id="3" name="Bouton d'action : Retour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66FCCD0-DE45-723A-5919-158CEF66AEB2}"/>
              </a:ext>
            </a:extLst>
          </p:cNvPr>
          <p:cNvSpPr/>
          <p:nvPr/>
        </p:nvSpPr>
        <p:spPr>
          <a:xfrm rot="16200000">
            <a:off x="8343431" y="1013723"/>
            <a:ext cx="281585" cy="525352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18DB41-527C-4988-D390-7C4FBC4C6D54}"/>
              </a:ext>
            </a:extLst>
          </p:cNvPr>
          <p:cNvSpPr txBox="1"/>
          <p:nvPr/>
        </p:nvSpPr>
        <p:spPr>
          <a:xfrm>
            <a:off x="8221544" y="141719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20605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523BFAA-0956-46D5-8348-7C820F10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7" y="554208"/>
            <a:ext cx="7492805" cy="504872"/>
          </a:xfrm>
        </p:spPr>
        <p:txBody>
          <a:bodyPr/>
          <a:lstStyle/>
          <a:p>
            <a:pPr algn="just"/>
            <a:r>
              <a:rPr lang="fr-FR"/>
              <a:t>Carte des captages ayant des périmètres de protection</a:t>
            </a:r>
            <a:endParaRPr lang="fr-FR">
              <a:highlight>
                <a:srgbClr val="FFFF00"/>
              </a:highlight>
            </a:endParaRPr>
          </a:p>
        </p:txBody>
      </p:sp>
      <p:sp>
        <p:nvSpPr>
          <p:cNvPr id="2" name="ZoneTexte 13">
            <a:extLst>
              <a:ext uri="{FF2B5EF4-FFF2-40B4-BE49-F238E27FC236}">
                <a16:creationId xmlns:a16="http://schemas.microsoft.com/office/drawing/2014/main" id="{9B6B12B7-693E-610E-D8DA-38A2E972C397}"/>
              </a:ext>
            </a:extLst>
          </p:cNvPr>
          <p:cNvSpPr txBox="1"/>
          <p:nvPr/>
        </p:nvSpPr>
        <p:spPr>
          <a:xfrm>
            <a:off x="8221542" y="343650"/>
            <a:ext cx="744987" cy="641619"/>
          </a:xfrm>
          <a:prstGeom prst="rect">
            <a:avLst/>
          </a:prstGeom>
          <a:noFill/>
        </p:spPr>
        <p:txBody>
          <a:bodyPr wrap="square" numCol="1" rtlCol="0">
            <a:prstTxWarp prst="textDeflateInflateDeflat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ln>
                  <a:solidFill>
                    <a:srgbClr val="961B2E"/>
                  </a:solidFill>
                </a:ln>
                <a:solidFill>
                  <a:srgbClr val="961B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Bilan SCoT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A9716B-E33C-CF49-0FD0-28116E90A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02" y="9580"/>
            <a:ext cx="766753" cy="254851"/>
          </a:xfrm>
          <a:prstGeom prst="rect">
            <a:avLst/>
          </a:prstGeom>
          <a:ln>
            <a:noFill/>
          </a:ln>
        </p:spPr>
      </p:pic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577A437-9B09-D2DB-9E0F-567CB000D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953" y="25403"/>
            <a:ext cx="1655763" cy="290513"/>
          </a:xfrm>
        </p:spPr>
        <p:txBody>
          <a:bodyPr/>
          <a:lstStyle/>
          <a:p>
            <a:r>
              <a:rPr lang="fr-FR"/>
              <a:t>Bureau du 14 février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4FB16-63EE-B42D-7727-CB9AC7067BA5}"/>
              </a:ext>
            </a:extLst>
          </p:cNvPr>
          <p:cNvSpPr/>
          <p:nvPr/>
        </p:nvSpPr>
        <p:spPr>
          <a:xfrm>
            <a:off x="2707471" y="4284005"/>
            <a:ext cx="509640" cy="13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A45597B-32A8-35F0-6EDE-7A1B70158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042" y="2054641"/>
            <a:ext cx="4826679" cy="4589245"/>
          </a:xfrm>
          <a:prstGeom prst="rect">
            <a:avLst/>
          </a:prstGeom>
        </p:spPr>
      </p:pic>
      <p:pic>
        <p:nvPicPr>
          <p:cNvPr id="11" name="Image 10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36CB1FF5-B281-7EA3-6D0D-70ABAE5AEF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8" y="1134380"/>
            <a:ext cx="4735287" cy="4502349"/>
          </a:xfrm>
          <a:prstGeom prst="rect">
            <a:avLst/>
          </a:prstGeom>
        </p:spPr>
      </p:pic>
      <p:sp>
        <p:nvSpPr>
          <p:cNvPr id="3" name="Bouton d'action : Retour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B2117C6-D483-C0FB-D11E-7FB9B1060A89}"/>
              </a:ext>
            </a:extLst>
          </p:cNvPr>
          <p:cNvSpPr/>
          <p:nvPr/>
        </p:nvSpPr>
        <p:spPr>
          <a:xfrm rot="16200000">
            <a:off x="8343429" y="993373"/>
            <a:ext cx="281585" cy="525352"/>
          </a:xfrm>
          <a:prstGeom prst="actionButtonRetur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srgbClr val="222221"/>
              </a:solidFill>
              <a:latin typeface="Open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79CA78-DE42-E4BF-7E6E-8A020D8D0203}"/>
              </a:ext>
            </a:extLst>
          </p:cNvPr>
          <p:cNvSpPr txBox="1"/>
          <p:nvPr/>
        </p:nvSpPr>
        <p:spPr>
          <a:xfrm>
            <a:off x="8221542" y="1396844"/>
            <a:ext cx="562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45387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9DB3EB-CFEE-EEA9-1A09-131220AA11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601" y="260651"/>
            <a:ext cx="607976" cy="461615"/>
          </a:xfrm>
        </p:spPr>
        <p:txBody>
          <a:bodyPr/>
          <a:lstStyle/>
          <a:p>
            <a:r>
              <a:rPr lang="fr-FR"/>
              <a:t>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36B342-3820-C216-2B12-9724840B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3"/>
            <a:ext cx="7662088" cy="461615"/>
          </a:xfrm>
        </p:spPr>
        <p:txBody>
          <a:bodyPr/>
          <a:lstStyle/>
          <a:p>
            <a:r>
              <a:rPr lang="fr-FR" sz="1100" b="0" spc="-60"/>
              <a:t>préservation et de valorisation des ressources et de la biodiversité</a:t>
            </a:r>
            <a:br>
              <a:rPr lang="fr-FR" sz="1100" b="0"/>
            </a:br>
            <a:r>
              <a:rPr lang="fr-FR"/>
              <a:t>Eléments saillants du bilan de 2018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D18C72-E80C-285D-C683-9E3B65C4F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Bilan de la mise en œuvre du SCoT de la grande région de Grenoble 2013-2024</a:t>
            </a: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2CC18ECC-A90E-9F14-E898-2BEBD2BED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486" y="1448204"/>
            <a:ext cx="2199027" cy="29523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6B23B7-3365-D31C-1FE6-4DF22938E555}"/>
              </a:ext>
            </a:extLst>
          </p:cNvPr>
          <p:cNvSpPr/>
          <p:nvPr/>
        </p:nvSpPr>
        <p:spPr>
          <a:xfrm>
            <a:off x="6546486" y="939314"/>
            <a:ext cx="2199027" cy="5088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D3BB6-8562-6FB3-325E-D50F46D152C2}"/>
              </a:ext>
            </a:extLst>
          </p:cNvPr>
          <p:cNvSpPr/>
          <p:nvPr/>
        </p:nvSpPr>
        <p:spPr>
          <a:xfrm>
            <a:off x="6546486" y="5594985"/>
            <a:ext cx="2199027" cy="6888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5E9726-6C45-6A11-213B-3ACFC6D36FF5}"/>
              </a:ext>
            </a:extLst>
          </p:cNvPr>
          <p:cNvSpPr/>
          <p:nvPr/>
        </p:nvSpPr>
        <p:spPr>
          <a:xfrm>
            <a:off x="6546486" y="4420372"/>
            <a:ext cx="2199027" cy="1589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A2CCDE-B3F7-AA95-02E8-B982AF4B8C19}"/>
              </a:ext>
            </a:extLst>
          </p:cNvPr>
          <p:cNvSpPr txBox="1"/>
          <p:nvPr/>
        </p:nvSpPr>
        <p:spPr>
          <a:xfrm>
            <a:off x="6546486" y="4579320"/>
            <a:ext cx="219902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100">
                <a:solidFill>
                  <a:srgbClr val="0079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Consulter le bilan 2018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éléments se rapportant à </a:t>
            </a:r>
            <a:r>
              <a:rPr lang="fr-FR" sz="1100" spc="-2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septième question évaluative </a:t>
            </a: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figurent pages 73 à 78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>
                <a:solidFill>
                  <a:srgbClr val="22222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rapport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C4F01D-3A9A-7602-2006-9945C5E09ACE}"/>
              </a:ext>
            </a:extLst>
          </p:cNvPr>
          <p:cNvSpPr txBox="1"/>
          <p:nvPr/>
        </p:nvSpPr>
        <p:spPr>
          <a:xfrm>
            <a:off x="757097" y="3320793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spc="-2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Préservation de la biodiversité et de la Trame verte et bleue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0DC12A-6680-5FCD-B172-1A3E35D7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1" y="3266203"/>
            <a:ext cx="552084" cy="70982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C2F7E6C-14B2-A893-6AB7-65C8EA3DC744}"/>
              </a:ext>
            </a:extLst>
          </p:cNvPr>
          <p:cNvSpPr txBox="1"/>
          <p:nvPr/>
        </p:nvSpPr>
        <p:spPr>
          <a:xfrm>
            <a:off x="748211" y="3745772"/>
            <a:ext cx="493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Une Trame verte et bleue globalement bien comprise, respectée et déclinée dans les documents locaux d’urbanisme.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989D6D4-EE83-8609-A17D-FC8FC479E95B}"/>
              </a:ext>
            </a:extLst>
          </p:cNvPr>
          <p:cNvSpPr txBox="1"/>
          <p:nvPr/>
        </p:nvSpPr>
        <p:spPr>
          <a:xfrm>
            <a:off x="748213" y="4207438"/>
            <a:ext cx="56166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Plusieurs contrats verts et bleus ont concouru à remettre en bon état les corridors écologiques.</a:t>
            </a:r>
          </a:p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Une marche à monter pour répondre aux enjeux de limitation de l’érosion permanente de la biodiversité.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ED8016-2B5A-DE37-EC8B-64675DEEC339}"/>
              </a:ext>
            </a:extLst>
          </p:cNvPr>
          <p:cNvSpPr txBox="1"/>
          <p:nvPr/>
        </p:nvSpPr>
        <p:spPr>
          <a:xfrm>
            <a:off x="1209677" y="5156737"/>
            <a:ext cx="5162525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1100" i="1" spc="-2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Maillon intermédiaire entre le Schéma régional de cohérence écologique (SRCE) et les documents locaux d’urbanisme, le SCoT a joué un rôle prépondérant pour établir la connaissance sur la Trame verte et bleue, la faire connaître et établir des règles adéquates et cohérentes sur un large territoire. Il a joué un rôle plus modeste dans la remise en bon état des corridors écologiques, relevant de modalités d’actions et de gestion qui sont moins du ressort des documents d’urbanisme.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4B37D1B-21B9-6441-5DE6-AEBD89544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65" y="5125588"/>
            <a:ext cx="466768" cy="48864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0594DB51-75B6-E582-66B8-57D39A2239DB}"/>
              </a:ext>
            </a:extLst>
          </p:cNvPr>
          <p:cNvSpPr txBox="1"/>
          <p:nvPr/>
        </p:nvSpPr>
        <p:spPr>
          <a:xfrm>
            <a:off x="610757" y="955508"/>
            <a:ext cx="56166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Préservation des espaces naturels, agricoles et forestiers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8A037B5-A2EE-8E75-256A-44C36C4B7F5F}"/>
              </a:ext>
            </a:extLst>
          </p:cNvPr>
          <p:cNvSpPr txBox="1"/>
          <p:nvPr/>
        </p:nvSpPr>
        <p:spPr>
          <a:xfrm>
            <a:off x="603392" y="1355791"/>
            <a:ext cx="48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Une efficacité reconnue de la carte pour la préservation des espaces naturel, agricoles et forestiers, qui a permis de limiter l’artificialisation des sols en dehors des espaces potentiels de développement </a:t>
            </a:r>
            <a:r>
              <a:rPr lang="fr-FR" sz="1100">
                <a:solidFill>
                  <a:srgbClr val="222221">
                    <a:lumMod val="75000"/>
                    <a:lumOff val="25000"/>
                  </a:srgbClr>
                </a:solidFill>
                <a:latin typeface="Open Sans"/>
                <a:ea typeface="ＭＳ Ｐゴシック" pitchFamily="34" charset="-128"/>
              </a:rPr>
              <a:t>(cf. question évaluative 6)</a:t>
            </a: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61174D4-0DF2-EA4C-D806-C01790381B41}"/>
              </a:ext>
            </a:extLst>
          </p:cNvPr>
          <p:cNvSpPr txBox="1"/>
          <p:nvPr/>
        </p:nvSpPr>
        <p:spPr>
          <a:xfrm>
            <a:off x="603394" y="2215483"/>
            <a:ext cx="561662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 respect global des limites à l’urbanisation.</a:t>
            </a:r>
          </a:p>
          <a:p>
            <a:pPr marL="284393" indent="-284393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>
                <a:solidFill>
                  <a:srgbClr val="3F3E3E"/>
                </a:solidFill>
                <a:latin typeface="Open Sans"/>
                <a:ea typeface="ＭＳ Ｐゴシック" pitchFamily="34" charset="-128"/>
              </a:rPr>
              <a:t>Une meilleure prise en compte des objectifs lié au fonctionnement quotidien des exploitations, mais qui tendait à amalgamer conditions de viabilité des exploitations et protection stricte des terres.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4E32B27-3D35-7F5C-0BBF-89897E4974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527" y="861589"/>
            <a:ext cx="691919" cy="10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8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4|0.8"/>
</p:tagLst>
</file>

<file path=ppt/theme/theme1.xml><?xml version="1.0" encoding="utf-8"?>
<a:theme xmlns:a="http://schemas.openxmlformats.org/drawingml/2006/main" name="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1-08_Element-pour-BS-17novembre" id="{1A9F9DAE-9864-4A6A-9087-8BB5CD5A2AE9}" vid="{A2DD7318-C1AC-4A32-9087-BA1F7BDB573A}"/>
    </a:ext>
  </a:extLst>
</a:theme>
</file>

<file path=ppt/theme/theme2.xml><?xml version="1.0" encoding="utf-8"?>
<a:theme xmlns:a="http://schemas.openxmlformats.org/drawingml/2006/main" name="2_Thème_SC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quette_SCoT.potx" id="{96BFC717-3510-42DF-98D7-1F95D746BF0D}" vid="{09581EC0-B861-4ED0-8397-FD0E830B0EA4}"/>
    </a:ext>
  </a:extLst>
</a:theme>
</file>

<file path=ppt/theme/theme3.xml><?xml version="1.0" encoding="utf-8"?>
<a:theme xmlns:a="http://schemas.openxmlformats.org/drawingml/2006/main" name="3_Pages courantes">
  <a:themeElements>
    <a:clrScheme name="Nuancier-Agence">
      <a:dk1>
        <a:srgbClr val="222221"/>
      </a:dk1>
      <a:lt1>
        <a:sysClr val="window" lastClr="FFFFFF"/>
      </a:lt1>
      <a:dk2>
        <a:srgbClr val="3F3E3E"/>
      </a:dk2>
      <a:lt2>
        <a:srgbClr val="FFFFFF"/>
      </a:lt2>
      <a:accent1>
        <a:srgbClr val="007996"/>
      </a:accent1>
      <a:accent2>
        <a:srgbClr val="EC6608"/>
      </a:accent2>
      <a:accent3>
        <a:srgbClr val="DBCB1F"/>
      </a:accent3>
      <a:accent4>
        <a:srgbClr val="DC477C"/>
      </a:accent4>
      <a:accent5>
        <a:srgbClr val="6AB647"/>
      </a:accent5>
      <a:accent6>
        <a:srgbClr val="765D4B"/>
      </a:accent6>
      <a:hlink>
        <a:srgbClr val="0070C0"/>
      </a:hlink>
      <a:folHlink>
        <a:srgbClr val="800080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pwp_4-3.pptx" id="{7A5D9053-E4E4-4936-B6A0-26039F6D0A28}" vid="{BECE5D05-031A-45E2-9C94-71B8005A4881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06949ABE8534E91BDFD2CCBA9038D" ma:contentTypeVersion="19" ma:contentTypeDescription="Crée un document." ma:contentTypeScope="" ma:versionID="e19a760cb83336f921f805d8ec0c3b0e">
  <xsd:schema xmlns:xsd="http://www.w3.org/2001/XMLSchema" xmlns:xs="http://www.w3.org/2001/XMLSchema" xmlns:p="http://schemas.microsoft.com/office/2006/metadata/properties" xmlns:ns2="27e620d1-be66-46c0-84cd-ffe28ed10830" xmlns:ns3="12977207-2aaa-40f5-8978-f595b6f0ed5f" targetNamespace="http://schemas.microsoft.com/office/2006/metadata/properties" ma:root="true" ma:fieldsID="364994d03d621576674a8660b1b42681" ns2:_="" ns3:_="">
    <xsd:import namespace="27e620d1-be66-46c0-84cd-ffe28ed10830"/>
    <xsd:import namespace="12977207-2aaa-40f5-8978-f595b6f0ed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Valid_x00e9_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20d1-be66-46c0-84cd-ffe28ed108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alid_x00e9_" ma:index="17" nillable="true" ma:displayName="Statut" ma:default="1" ma:format="Dropdown" ma:internalName="Valid_x00e9_">
      <xsd:simpleType>
        <xsd:restriction base="dms:Text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9c85d75-9522-41cf-90da-547c6e4d60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77207-2aaa-40f5-8978-f595b6f0e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ab9ceb-3991-4a57-be82-35445d54f194}" ma:internalName="TaxCatchAll" ma:showField="CatchAllData" ma:web="12977207-2aaa-40f5-8978-f595b6f0e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e620d1-be66-46c0-84cd-ffe28ed10830">
      <Terms xmlns="http://schemas.microsoft.com/office/infopath/2007/PartnerControls"/>
    </lcf76f155ced4ddcb4097134ff3c332f>
    <TaxCatchAll xmlns="12977207-2aaa-40f5-8978-f595b6f0ed5f" xsi:nil="true"/>
    <SharedWithUsers xmlns="12977207-2aaa-40f5-8978-f595b6f0ed5f">
      <UserInfo>
        <DisplayName>Benoit Parent</DisplayName>
        <AccountId>854</AccountId>
        <AccountType/>
      </UserInfo>
      <UserInfo>
        <DisplayName>Olivier Alexandre</DisplayName>
        <AccountId>14</AccountId>
        <AccountType/>
      </UserInfo>
      <UserInfo>
        <DisplayName>Mathieu PERRIN</DisplayName>
        <AccountId>1850</AccountId>
        <AccountType/>
      </UserInfo>
      <UserInfo>
        <DisplayName>Cécile Benech</DisplayName>
        <AccountId>15</AccountId>
        <AccountType/>
      </UserInfo>
    </SharedWithUsers>
    <Valid_x00e9_ xmlns="27e620d1-be66-46c0-84cd-ffe28ed10830">1</Valid_x00e9_>
  </documentManagement>
</p:properties>
</file>

<file path=customXml/itemProps1.xml><?xml version="1.0" encoding="utf-8"?>
<ds:datastoreItem xmlns:ds="http://schemas.openxmlformats.org/officeDocument/2006/customXml" ds:itemID="{C4BF59C6-0E9C-4314-AB17-74979D4B0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620d1-be66-46c0-84cd-ffe28ed10830"/>
    <ds:schemaRef ds:uri="12977207-2aaa-40f5-8978-f595b6f0e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3EA092-4E9D-4F55-8D98-C9FC293300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17756-E1C3-4A4F-A37C-8BBC7310BBE6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2977207-2aaa-40f5-8978-f595b6f0ed5f"/>
    <ds:schemaRef ds:uri="http://schemas.openxmlformats.org/package/2006/metadata/core-properties"/>
    <ds:schemaRef ds:uri="27e620d1-be66-46c0-84cd-ffe28ed108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2020-11-08_Element-pour-BS-17novembre</Template>
  <TotalTime>11</TotalTime>
  <Words>3113</Words>
  <Application>Microsoft Office PowerPoint</Application>
  <PresentationFormat>Affichage à l'écran (4:3)</PresentationFormat>
  <Paragraphs>307</Paragraphs>
  <Slides>25</Slides>
  <Notes>10</Notes>
  <HiddenSlides>17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40" baseType="lpstr">
      <vt:lpstr>ＭＳ Ｐゴシック</vt:lpstr>
      <vt:lpstr>Arial</vt:lpstr>
      <vt:lpstr>Arial Narrow</vt:lpstr>
      <vt:lpstr>Arial Nova</vt:lpstr>
      <vt:lpstr>Calibri</vt:lpstr>
      <vt:lpstr>Calibri Light</vt:lpstr>
      <vt:lpstr>Eurostile</vt:lpstr>
      <vt:lpstr>Helvetica</vt:lpstr>
      <vt:lpstr>Helvetica Neue</vt:lpstr>
      <vt:lpstr>Monda</vt:lpstr>
      <vt:lpstr>Open Sans</vt:lpstr>
      <vt:lpstr>Wingdings</vt:lpstr>
      <vt:lpstr>Thème_SCoT</vt:lpstr>
      <vt:lpstr>2_Thème_SCoT</vt:lpstr>
      <vt:lpstr>3_Pages courantes</vt:lpstr>
      <vt:lpstr>Bilan du SCoT</vt:lpstr>
      <vt:lpstr> Biodiversité, ressources : contenus du SCoT de la Greg </vt:lpstr>
      <vt:lpstr>Limites pour la préservation des espaces naturels, agricoles et forestiers</vt:lpstr>
      <vt:lpstr>Carte (informative) des principales zones à enjeux agricoles</vt:lpstr>
      <vt:lpstr>Carte des espaces ouverts de plateaux et de côteaux</vt:lpstr>
      <vt:lpstr>Carte de la trame verte et bleue</vt:lpstr>
      <vt:lpstr>Aquifères à préserver prioritairement</vt:lpstr>
      <vt:lpstr>Carte des captages ayant des périmètres de protection</vt:lpstr>
      <vt:lpstr>préservation et de valorisation des ressources et de la biodiversité Eléments saillants du bilan de 2018</vt:lpstr>
      <vt:lpstr>préservation et de valorisation des ressources et de la biodiversité Eléments saillants du bilan de 2018</vt:lpstr>
      <vt:lpstr>préservation et de valorisation des ressources et de la biodiversité Principaux enseignements du bilan 2023</vt:lpstr>
      <vt:lpstr>Atteintes portées aux espaces agricoles, naturels et forestiers</vt:lpstr>
      <vt:lpstr>Atteintes portées aux continuités écologiques entre 2010 et 2020</vt:lpstr>
      <vt:lpstr>Atteintes portées aux continuités écologiques entre 2010 et 2020</vt:lpstr>
      <vt:lpstr>Evolutions des réservoirs de biodiversité entre 2012 et 2023 et atteintes </vt:lpstr>
      <vt:lpstr>préservation et de valorisation des ressources et de la biodiversité Principaux enseignements du bilan 2023</vt:lpstr>
      <vt:lpstr>évolution des captages prioritaires et zones vulnérables aux nitrates et à l’eutrophisation entre 2018 et 2024</vt:lpstr>
      <vt:lpstr>Etat de la protection des captages – données ARS 2023</vt:lpstr>
      <vt:lpstr>Etat de la protection des captages – données ARS 2023</vt:lpstr>
      <vt:lpstr>Carte de la sensibilité de l’AEP au changement climatique - 2020</vt:lpstr>
      <vt:lpstr>L’enjeu de l’intégration des zones de sauvegarde de la ressource en eau </vt:lpstr>
      <vt:lpstr>L’enjeu de l’intégration des zones de sauvegarde pour l’alimentation en eau potable </vt:lpstr>
      <vt:lpstr>Présentation PowerPoint</vt:lpstr>
      <vt:lpstr>  Biodiversité - Ressources 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Alexandre</dc:creator>
  <cp:lastModifiedBy>Nathalie Fumex</cp:lastModifiedBy>
  <cp:revision>3</cp:revision>
  <cp:lastPrinted>2024-02-15T08:11:11Z</cp:lastPrinted>
  <dcterms:created xsi:type="dcterms:W3CDTF">2021-11-15T09:39:57Z</dcterms:created>
  <dcterms:modified xsi:type="dcterms:W3CDTF">2025-02-10T15:26:18Z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alidé">
    <vt:lpwstr>1</vt:lpwstr>
  </property>
  <property fmtid="{D5CDD505-2E9C-101B-9397-08002B2CF9AE}" pid="3" name="CUSTOM_THEMES">
    <vt:lpwstr>15;#Agriculture / Alimentation|1b33464e-7991-4079-ad61-f89109f69873;#16;#Animation|a8078f8b-e54d-4822-8c22-cf0decae2cc1;#17;#Climat / Energie|a198546d-ad87-40c2-bbaf-43e02a488047;#18;#Commerces|6a98a671-3cb7-4007-9960-ebe5d376ae54;#19;#Communication|a7dcabce-e9e8-4061-a223-ab9b4ea7b4a4;#20;#Economie|5a113c23-13f7-41aa-997d-6da387060cda;#21;#Environnement / Biodiversité|6e3723bd-3cd3-4efc-ab94-73e492a632fc;#22;#Foncier|ebd6608e-8713-4509-9b74-debb7a8e6406;#23;#Habitat|c23ce33b-115a-4d85-afcb-cdca6952cf11;#24;#Mobilité|a892fc95-c240-466e-bdab-88d5594cbec5;#25;#Montagne|e4279b5b-079b-456b-b6a6-3aee1e5a2ac9;#26;#Observation|0e5ce8cc-6b1b-4a6b-bebe-35845bea6059;#27;#Patrimoine|460cb6e7-1b35-4ce7-ac3a-cad6163e03a8;#28;#Paysage|97afb5e7-fb8f-48e5-8c3d-a64e09d6ea87;#29;#Planification|4a83ec03-d4e2-423c-a978-b3efe6fca434;#30;#Prospective|66fcebc9-2625-4074-b3e9-543b844712b8;#62;#Cohésion sociale|d9bba894-25d1-4b81-b4cf-f6765c0044bd</vt:lpwstr>
  </property>
  <property fmtid="{D5CDD505-2E9C-101B-9397-08002B2CF9AE}" pid="4" name="CUSTOM_COMMANDITAIRES">
    <vt:lpwstr>14;#EP SCoT GReG|8744c20b-e038-4ec9-8294-34874f249e96</vt:lpwstr>
  </property>
  <property fmtid="{D5CDD505-2E9C-101B-9397-08002B2CF9AE}" pid="5" name="CUSTOM_ECHELLETERRITORIALE">
    <vt:lpwstr>32;#Inter EPCI|4f831d74-43b7-4647-b2ef-9a3d1c79752b</vt:lpwstr>
  </property>
  <property fmtid="{D5CDD505-2E9C-101B-9397-08002B2CF9AE}" pid="6" name="CUSTOM_MembresInformes">
    <vt:lpwstr>7;#CC Coeur de Chartreuse|e7505009-dbec-44ad-9f1d-a9c8fc44e38f;#8;#CCMV|f72d93b5-c2ca-423a-828f-f664997e8f1c;#9;#Communes|92d46c63-ccd6-4bc2-8fb2-d53ef9d2f692;#10;#ADEME|04da6847-de02-4523-aa5a-07f5a592caa6;#11;#Département de l'Isère|1f4e27d4-4fc1-45b7-a958-873ef1320c0f;#12;#EPFL D|9fb0fd5b-90d4-458d-9564-961f7e20508c;#13;#EPORA|e6afdeb6-eb5e-430e-8432-addc4fb07944;#46;#ARS|6fab2e84-e841-46f7-be86-1aeeb7a3a6fd;#86;#CC de la Matheysine|277a56ad-6cc2-4e10-816b-c47e1e5d5746</vt:lpwstr>
  </property>
  <property fmtid="{D5CDD505-2E9C-101B-9397-08002B2CF9AE}" pid="7" name="MediaServiceImageTags">
    <vt:lpwstr/>
  </property>
  <property fmtid="{D5CDD505-2E9C-101B-9397-08002B2CF9AE}" pid="8" name="CUSTOM_Livrable">
    <vt:lpwstr/>
  </property>
  <property fmtid="{D5CDD505-2E9C-101B-9397-08002B2CF9AE}" pid="9" name="CUSTOM_NUMAFFHISTO">
    <vt:lpwstr>31;#20043005|21d3f3ab-044b-4a88-bfd7-5229efa14ffc;#69;#22043006|f76b62e5-de5d-4f77-b07b-9d58e792c575;#52;#21043008|bfdfc1c3-ff41-4c23-aeee-03f0b9e7915c;#94;#23043005|8b770af3-1b4b-4c91-be9a-d4ef23e81b0d</vt:lpwstr>
  </property>
  <property fmtid="{D5CDD505-2E9C-101B-9397-08002B2CF9AE}" pid="10" name="ContentTypeId">
    <vt:lpwstr>0x0101005A606949ABE8534E91BDFD2CCBA9038D</vt:lpwstr>
  </property>
  <property fmtid="{D5CDD505-2E9C-101B-9397-08002B2CF9AE}" pid="11" name="CUSTOM_NumAffaire">
    <vt:lpwstr>98;#24043002|92447f15-8122-4694-b4ca-e99fbc83db8f</vt:lpwstr>
  </property>
  <property fmtid="{D5CDD505-2E9C-101B-9397-08002B2CF9AE}" pid="12" name="CUSTOM_AUTRESPARTENAIRESINTERESS">
    <vt:lpwstr>3;#Bièvre Isère Communauté|0ebc01fe-12b3-4368-8332-2eec92628c4e;#2;#CAPV|5b2fe059-728e-4361-ba4a-798c519d24e1;#1;#CC Bièvre Est|27aa4db3-25df-4c17-9976-fdf0bbd19c1e;#11;#Département de l'Isère|1f4e27d4-4fc1-45b7-a958-873ef1320c0f;#12;#EPFL D|9fb0fd5b-90d4-458d-9564-961f7e20508c;#13;#EPORA|e6afdeb6-eb5e-430e-8432-addc4fb07944;#4;#Etat / DDT|43cce202-3bde-480e-bc7b-5120ddfc7feb;#5;#Grenoble Alpes Métropole|1e5bbf92-20c8-4d64-8020-36607b767579;#58;#SMVIC|3b8baf41-4a82-4f35-aa61-4fe0a76d6686;#6;#Le Grésivaudan|50cad8f5-0cea-441e-b278-200860a74492</vt:lpwstr>
  </property>
</Properties>
</file>