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40" r:id="rId5"/>
    <p:sldMasterId id="2147483743" r:id="rId6"/>
    <p:sldMasterId id="2147483754" r:id="rId7"/>
    <p:sldMasterId id="2147483763" r:id="rId8"/>
    <p:sldMasterId id="2147483767" r:id="rId9"/>
    <p:sldMasterId id="2147483780" r:id="rId10"/>
    <p:sldMasterId id="2147483784" r:id="rId11"/>
    <p:sldMasterId id="2147483805" r:id="rId12"/>
    <p:sldMasterId id="2147483816" r:id="rId13"/>
    <p:sldMasterId id="2147483827" r:id="rId14"/>
    <p:sldMasterId id="2147483906" r:id="rId15"/>
    <p:sldMasterId id="2147483917" r:id="rId16"/>
    <p:sldMasterId id="2147483927" r:id="rId17"/>
  </p:sldMasterIdLst>
  <p:notesMasterIdLst>
    <p:notesMasterId r:id="rId37"/>
  </p:notesMasterIdLst>
  <p:handoutMasterIdLst>
    <p:handoutMasterId r:id="rId38"/>
  </p:handoutMasterIdLst>
  <p:sldIdLst>
    <p:sldId id="294" r:id="rId18"/>
    <p:sldId id="2506" r:id="rId19"/>
    <p:sldId id="2529" r:id="rId20"/>
    <p:sldId id="2578" r:id="rId21"/>
    <p:sldId id="2404" r:id="rId22"/>
    <p:sldId id="2552" r:id="rId23"/>
    <p:sldId id="2553" r:id="rId24"/>
    <p:sldId id="2498" r:id="rId25"/>
    <p:sldId id="2499" r:id="rId26"/>
    <p:sldId id="2480" r:id="rId27"/>
    <p:sldId id="2555" r:id="rId28"/>
    <p:sldId id="2556" r:id="rId29"/>
    <p:sldId id="2557" r:id="rId30"/>
    <p:sldId id="2558" r:id="rId31"/>
    <p:sldId id="2559" r:id="rId32"/>
    <p:sldId id="2560" r:id="rId33"/>
    <p:sldId id="2562" r:id="rId34"/>
    <p:sldId id="310" r:id="rId35"/>
    <p:sldId id="311" r:id="rId36"/>
  </p:sldIdLst>
  <p:sldSz cx="9144000" cy="6858000" type="screen4x3"/>
  <p:notesSz cx="6792913" cy="9925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F70704-9019-A523-4F48-9B8B5A4A0AAF}" name="Cécile Benech" initials="CB" userId="S::cecile.benech@scot-region-grenoble.org::e02ccdc7-44ae-4753-b918-04a41d639423" providerId="AD"/>
  <p188:author id="{9E9FC935-FFB6-D59F-449D-829C3ED72DC1}" name="Adèle BARILLON" initials="AB" userId="S::adele.barillon@scot-region-grenoble.org::5bcf54cd-8969-4cf0-956a-82dd09fc559e" providerId="AD"/>
  <p188:author id="{4B4E964C-47F5-9AFD-E64D-A6BD4293BCB0}" name="Mathieu PERRIN" initials="MP" userId="S::mathieu.perrin@scot-region-grenoble.org::1753dd1e-1482-43d6-a0bf-eb055e0315ff" providerId="AD"/>
  <p188:author id="{5BFB3A67-194F-FA68-2F80-53D81DFA207F}" name="Benoit Parent" initials="BP" userId="S::benoit.parent@scot-region-grenoble.org::798d61f1-35e4-4a90-97a7-3a9f706976db" providerId="AD"/>
  <p188:author id="{7068A0B1-87AF-7520-A5C0-1F7076F318D2}" name="Lucas Jouny" initials="LJ" userId="S::lucas.jouny@aurg.asso.fr::cbdef939-48c9-4e77-bf47-38506c2647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51E"/>
    <a:srgbClr val="FFFFFF"/>
    <a:srgbClr val="DAE3F3"/>
    <a:srgbClr val="475DA4"/>
    <a:srgbClr val="616161"/>
    <a:srgbClr val="CCECFF"/>
    <a:srgbClr val="961B2E"/>
    <a:srgbClr val="FF33CC"/>
    <a:srgbClr val="F2F2F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41FAE-8285-4597-AA02-7B6AC49257B4}" v="4" dt="2024-03-14T22:16:46.1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786" y="7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urg38b.sharepoint.com/sites/SCoTGReG/Documents%20partages/Bilan_evaluation/Bilan_eval_2024/Elts_preparatoires/Commerce/SCoT_Indicateurs-2018_maj-202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scotregiongrenobleorg-my.sharepoint.com/personal/olivier_alexandre_scot-region-grenoble_org/Documents/Bureau%20Olivier/OLIVIER/COMMERCE%20et%20ZACOM/CDAC%20&amp;%20Co/CDAC/Bilan%20des%20CDA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aurg38b.sharepoint.com/sites/SCoTGReG/Documents%20partages/Bilan_evaluation/Bilan_eval_2024/Elts_preparatoires/Commerce/Sirene_extrait/Commerce_polarites_insee_extrait_sirene_2023_v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scotregiongrenobleorg-my.sharepoint.com/personal/olivier_alexandre_scot-region-grenoble_org/Documents/Bureau%20Olivier/OLIVIER/COMMERCE%20et%20ZACOM/CDAC%20&amp;%20Co/CDAC/Bilan%20des%20CDAC.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cotregiongrenobleorg-my.sharepoint.com/personal/olivier_alexandre_scot-region-grenoble_org/Documents/Bureau%20Olivier/OLIVIER/COMMERCE%20et%20ZACOM/CDAC%20&amp;%20Co/CDAC/Bilan%20des%20CDAC.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cotregiongrenobleorg-my.sharepoint.com/personal/olivier_alexandre_scot-region-grenoble_org/Documents/Bureau%20Olivier/OLIVIER/COMMERCE%20et%20ZACOM/CDAC%20&amp;%20Co/CDAC/Bilan%20des%20CDAC.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cotregiongrenobleorg-my.sharepoint.com/personal/olivier_alexandre_scot-region-grenoble_org/Documents/Bureau%20Olivier/OLIVIER/COMMERCE%20et%20ZACOM/CDAC%20&amp;%20Co/CDAC/Bilan%20des%20CD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668139037365639E-2"/>
          <c:y val="4.9674201950343576E-2"/>
          <c:w val="0.84770454940776085"/>
          <c:h val="0.66989863214090839"/>
        </c:manualLayout>
      </c:layout>
      <c:scatterChart>
        <c:scatterStyle val="lineMarker"/>
        <c:varyColors val="0"/>
        <c:ser>
          <c:idx val="0"/>
          <c:order val="0"/>
          <c:tx>
            <c:strRef>
              <c:f>'[SCoT_Indicateurs-2018_maj-2024.xlsx]demo'!$AO$33</c:f>
              <c:strCache>
                <c:ptCount val="1"/>
                <c:pt idx="0">
                  <c:v>Population</c:v>
                </c:pt>
              </c:strCache>
            </c:strRef>
          </c:tx>
          <c:spPr>
            <a:ln w="19050" cap="rnd">
              <a:solidFill>
                <a:schemeClr val="accent1"/>
              </a:solidFill>
              <a:round/>
            </a:ln>
            <a:effectLst/>
          </c:spPr>
          <c:marker>
            <c:symbol val="none"/>
          </c:marker>
          <c:dLbls>
            <c:dLbl>
              <c:idx val="4"/>
              <c:layout>
                <c:manualLayout>
                  <c:x val="-8.8761357602910249E-3"/>
                  <c:y val="-1.5195280711770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181-4748-BB43-FCD29EA5394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'[SCoT_Indicateurs-2018_maj-2024.xlsx]demo'!$AP$32:$AU$32</c:f>
              <c:numCache>
                <c:formatCode>General</c:formatCode>
                <c:ptCount val="6"/>
                <c:pt idx="0">
                  <c:v>2009</c:v>
                </c:pt>
                <c:pt idx="1">
                  <c:v>2012</c:v>
                </c:pt>
                <c:pt idx="2">
                  <c:v>2014</c:v>
                </c:pt>
                <c:pt idx="3">
                  <c:v>2018</c:v>
                </c:pt>
                <c:pt idx="4">
                  <c:v>2020</c:v>
                </c:pt>
                <c:pt idx="5">
                  <c:v>2023</c:v>
                </c:pt>
              </c:numCache>
            </c:numRef>
          </c:xVal>
          <c:yVal>
            <c:numRef>
              <c:f>'[SCoT_Indicateurs-2018_maj-2024.xlsx]demo'!$AP$33:$AU$33</c:f>
              <c:numCache>
                <c:formatCode>General</c:formatCode>
                <c:ptCount val="6"/>
                <c:pt idx="0" formatCode="0%">
                  <c:v>1</c:v>
                </c:pt>
                <c:pt idx="2" formatCode="0%">
                  <c:v>1.0329342406928927</c:v>
                </c:pt>
                <c:pt idx="4" formatCode="0%">
                  <c:v>1.0486485976496529</c:v>
                </c:pt>
              </c:numCache>
            </c:numRef>
          </c:yVal>
          <c:smooth val="0"/>
          <c:extLst>
            <c:ext xmlns:c16="http://schemas.microsoft.com/office/drawing/2014/chart" uri="{C3380CC4-5D6E-409C-BE32-E72D297353CC}">
              <c16:uniqueId val="{00000000-9181-4748-BB43-FCD29EA53940}"/>
            </c:ext>
          </c:extLst>
        </c:ser>
        <c:ser>
          <c:idx val="1"/>
          <c:order val="1"/>
          <c:tx>
            <c:strRef>
              <c:f>'[SCoT_Indicateurs-2018_maj-2024.xlsx]demo'!$AO$34</c:f>
              <c:strCache>
                <c:ptCount val="1"/>
                <c:pt idx="0">
                  <c:v>Emploi total</c:v>
                </c:pt>
              </c:strCache>
            </c:strRef>
          </c:tx>
          <c:spPr>
            <a:ln w="19050"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9181-4748-BB43-FCD29EA53940}"/>
                </c:ext>
              </c:extLst>
            </c:dLbl>
            <c:dLbl>
              <c:idx val="4"/>
              <c:layout>
                <c:manualLayout>
                  <c:x val="-5.2215921574275135E-3"/>
                  <c:y val="-9.066712893147628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181-4748-BB43-FCD29EA5394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'[SCoT_Indicateurs-2018_maj-2024.xlsx]demo'!$AP$32:$AU$32</c:f>
              <c:numCache>
                <c:formatCode>General</c:formatCode>
                <c:ptCount val="6"/>
                <c:pt idx="0">
                  <c:v>2009</c:v>
                </c:pt>
                <c:pt idx="1">
                  <c:v>2012</c:v>
                </c:pt>
                <c:pt idx="2">
                  <c:v>2014</c:v>
                </c:pt>
                <c:pt idx="3">
                  <c:v>2018</c:v>
                </c:pt>
                <c:pt idx="4">
                  <c:v>2020</c:v>
                </c:pt>
                <c:pt idx="5">
                  <c:v>2023</c:v>
                </c:pt>
              </c:numCache>
            </c:numRef>
          </c:xVal>
          <c:yVal>
            <c:numRef>
              <c:f>'[SCoT_Indicateurs-2018_maj-2024.xlsx]demo'!$AP$34:$AU$34</c:f>
              <c:numCache>
                <c:formatCode>General</c:formatCode>
                <c:ptCount val="6"/>
                <c:pt idx="0" formatCode="0%">
                  <c:v>1</c:v>
                </c:pt>
                <c:pt idx="2" formatCode="0%">
                  <c:v>1.0091749101138248</c:v>
                </c:pt>
                <c:pt idx="4" formatCode="0%">
                  <c:v>1.0306606556257258</c:v>
                </c:pt>
              </c:numCache>
            </c:numRef>
          </c:yVal>
          <c:smooth val="0"/>
          <c:extLst xmlns:c15="http://schemas.microsoft.com/office/drawing/2012/chart">
            <c:ext xmlns:c16="http://schemas.microsoft.com/office/drawing/2014/chart" uri="{C3380CC4-5D6E-409C-BE32-E72D297353CC}">
              <c16:uniqueId val="{00000002-9181-4748-BB43-FCD29EA53940}"/>
            </c:ext>
          </c:extLst>
        </c:ser>
        <c:ser>
          <c:idx val="2"/>
          <c:order val="2"/>
          <c:tx>
            <c:strRef>
              <c:f>'[SCoT_Indicateurs-2018_maj-2024.xlsx]demo'!$AO$35</c:f>
              <c:strCache>
                <c:ptCount val="1"/>
                <c:pt idx="0">
                  <c:v>Emploi salarié total</c:v>
                </c:pt>
              </c:strCache>
            </c:strRef>
          </c:tx>
          <c:spPr>
            <a:ln w="19050"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9181-4748-BB43-FCD29EA53940}"/>
                </c:ext>
              </c:extLst>
            </c:dLbl>
            <c:dLbl>
              <c:idx val="4"/>
              <c:layout>
                <c:manualLayout>
                  <c:x val="-8.8761357602910249E-3"/>
                  <c:y val="6.07559997596557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181-4748-BB43-FCD29EA5394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'[SCoT_Indicateurs-2018_maj-2024.xlsx]demo'!$AP$32:$AU$32</c:f>
              <c:numCache>
                <c:formatCode>General</c:formatCode>
                <c:ptCount val="6"/>
                <c:pt idx="0">
                  <c:v>2009</c:v>
                </c:pt>
                <c:pt idx="1">
                  <c:v>2012</c:v>
                </c:pt>
                <c:pt idx="2">
                  <c:v>2014</c:v>
                </c:pt>
                <c:pt idx="3">
                  <c:v>2018</c:v>
                </c:pt>
                <c:pt idx="4">
                  <c:v>2020</c:v>
                </c:pt>
                <c:pt idx="5">
                  <c:v>2023</c:v>
                </c:pt>
              </c:numCache>
            </c:numRef>
          </c:xVal>
          <c:yVal>
            <c:numRef>
              <c:f>'[SCoT_Indicateurs-2018_maj-2024.xlsx]demo'!$AP$35:$AU$35</c:f>
              <c:numCache>
                <c:formatCode>General</c:formatCode>
                <c:ptCount val="6"/>
                <c:pt idx="0" formatCode="0%">
                  <c:v>1</c:v>
                </c:pt>
                <c:pt idx="2" formatCode="0%">
                  <c:v>0.9992049377549953</c:v>
                </c:pt>
                <c:pt idx="4" formatCode="0%">
                  <c:v>1.0129302228266555</c:v>
                </c:pt>
              </c:numCache>
            </c:numRef>
          </c:yVal>
          <c:smooth val="0"/>
          <c:extLst>
            <c:ext xmlns:c16="http://schemas.microsoft.com/office/drawing/2014/chart" uri="{C3380CC4-5D6E-409C-BE32-E72D297353CC}">
              <c16:uniqueId val="{00000004-9181-4748-BB43-FCD29EA53940}"/>
            </c:ext>
          </c:extLst>
        </c:ser>
        <c:ser>
          <c:idx val="3"/>
          <c:order val="3"/>
          <c:tx>
            <c:strRef>
              <c:f>'[SCoT_Indicateurs-2018_maj-2024.xlsx]demo'!$AO$36</c:f>
              <c:strCache>
                <c:ptCount val="1"/>
                <c:pt idx="0">
                  <c:v>Emploi salarié dans le commerce</c:v>
                </c:pt>
              </c:strCache>
            </c:strRef>
          </c:tx>
          <c:spPr>
            <a:ln w="19050"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9181-4748-BB43-FCD29EA53940}"/>
                </c:ext>
              </c:extLst>
            </c:dLbl>
            <c:dLbl>
              <c:idx val="2"/>
              <c:delete val="1"/>
              <c:extLst>
                <c:ext xmlns:c15="http://schemas.microsoft.com/office/drawing/2012/chart" uri="{CE6537A1-D6FC-4f65-9D91-7224C49458BB}"/>
                <c:ext xmlns:c16="http://schemas.microsoft.com/office/drawing/2014/chart" uri="{C3380CC4-5D6E-409C-BE32-E72D297353CC}">
                  <c16:uniqueId val="{00000006-9181-4748-BB43-FCD29EA53940}"/>
                </c:ext>
              </c:extLst>
            </c:dLbl>
            <c:dLbl>
              <c:idx val="4"/>
              <c:delete val="1"/>
              <c:extLst>
                <c:ext xmlns:c15="http://schemas.microsoft.com/office/drawing/2012/chart" uri="{CE6537A1-D6FC-4f65-9D91-7224C49458BB}"/>
                <c:ext xmlns:c16="http://schemas.microsoft.com/office/drawing/2014/chart" uri="{C3380CC4-5D6E-409C-BE32-E72D297353CC}">
                  <c16:uniqueId val="{00000007-9181-4748-BB43-FCD29EA5394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'[SCoT_Indicateurs-2018_maj-2024.xlsx]demo'!$AP$32:$AU$32</c:f>
              <c:numCache>
                <c:formatCode>General</c:formatCode>
                <c:ptCount val="6"/>
                <c:pt idx="0">
                  <c:v>2009</c:v>
                </c:pt>
                <c:pt idx="1">
                  <c:v>2012</c:v>
                </c:pt>
                <c:pt idx="2">
                  <c:v>2014</c:v>
                </c:pt>
                <c:pt idx="3">
                  <c:v>2018</c:v>
                </c:pt>
                <c:pt idx="4">
                  <c:v>2020</c:v>
                </c:pt>
                <c:pt idx="5">
                  <c:v>2023</c:v>
                </c:pt>
              </c:numCache>
            </c:numRef>
          </c:xVal>
          <c:yVal>
            <c:numRef>
              <c:f>'[SCoT_Indicateurs-2018_maj-2024.xlsx]demo'!$AP$36:$AU$36</c:f>
              <c:numCache>
                <c:formatCode>General</c:formatCode>
                <c:ptCount val="6"/>
                <c:pt idx="0" formatCode="0%">
                  <c:v>1</c:v>
                </c:pt>
                <c:pt idx="2" formatCode="0%">
                  <c:v>1.0260144103147517</c:v>
                </c:pt>
                <c:pt idx="4" formatCode="0%">
                  <c:v>1.0284758851311753</c:v>
                </c:pt>
              </c:numCache>
            </c:numRef>
          </c:yVal>
          <c:smooth val="0"/>
          <c:extLst>
            <c:ext xmlns:c16="http://schemas.microsoft.com/office/drawing/2014/chart" uri="{C3380CC4-5D6E-409C-BE32-E72D297353CC}">
              <c16:uniqueId val="{00000008-9181-4748-BB43-FCD29EA53940}"/>
            </c:ext>
          </c:extLst>
        </c:ser>
        <c:ser>
          <c:idx val="4"/>
          <c:order val="4"/>
          <c:tx>
            <c:strRef>
              <c:f>'[SCoT_Indicateurs-2018_maj-2024.xlsx]demo'!$AO$37</c:f>
              <c:strCache>
                <c:ptCount val="1"/>
                <c:pt idx="0">
                  <c:v>GMS (hors auto et restau) 
dont extension GrandPlace (11.450 m²)</c:v>
                </c:pt>
              </c:strCache>
            </c:strRef>
          </c:tx>
          <c:spPr>
            <a:ln w="19050" cap="rnd">
              <a:solidFill>
                <a:schemeClr val="accent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9181-4748-BB43-FCD29EA5394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'[SCoT_Indicateurs-2018_maj-2024.xlsx]demo'!$AP$32:$AU$32</c:f>
              <c:numCache>
                <c:formatCode>General</c:formatCode>
                <c:ptCount val="6"/>
                <c:pt idx="0">
                  <c:v>2009</c:v>
                </c:pt>
                <c:pt idx="1">
                  <c:v>2012</c:v>
                </c:pt>
                <c:pt idx="2">
                  <c:v>2014</c:v>
                </c:pt>
                <c:pt idx="3">
                  <c:v>2018</c:v>
                </c:pt>
                <c:pt idx="4">
                  <c:v>2020</c:v>
                </c:pt>
                <c:pt idx="5">
                  <c:v>2023</c:v>
                </c:pt>
              </c:numCache>
            </c:numRef>
          </c:xVal>
          <c:yVal>
            <c:numRef>
              <c:f>'[SCoT_Indicateurs-2018_maj-2024.xlsx]demo'!$AP$37:$AU$37</c:f>
              <c:numCache>
                <c:formatCode>0%</c:formatCode>
                <c:ptCount val="6"/>
                <c:pt idx="0">
                  <c:v>1</c:v>
                </c:pt>
                <c:pt idx="1">
                  <c:v>1.0506110876234878</c:v>
                </c:pt>
                <c:pt idx="3">
                  <c:v>1.2983779318048709</c:v>
                </c:pt>
                <c:pt idx="5">
                  <c:v>1.3406091094915424</c:v>
                </c:pt>
              </c:numCache>
            </c:numRef>
          </c:yVal>
          <c:smooth val="0"/>
          <c:extLst xmlns:c15="http://schemas.microsoft.com/office/drawing/2012/chart">
            <c:ext xmlns:c16="http://schemas.microsoft.com/office/drawing/2014/chart" uri="{C3380CC4-5D6E-409C-BE32-E72D297353CC}">
              <c16:uniqueId val="{0000000A-9181-4748-BB43-FCD29EA53940}"/>
            </c:ext>
          </c:extLst>
        </c:ser>
        <c:ser>
          <c:idx val="5"/>
          <c:order val="5"/>
          <c:tx>
            <c:strRef>
              <c:f>'[SCoT_Indicateurs-2018_maj-2024.xlsx]demo'!$AO$38</c:f>
              <c:strCache>
                <c:ptCount val="1"/>
                <c:pt idx="0">
                  <c:v>GMS (hors auto et restau) 
sans extension GrandPlace (11.450 m²)</c:v>
                </c:pt>
              </c:strCache>
            </c:strRef>
          </c:tx>
          <c:spPr>
            <a:ln w="19050" cap="rnd">
              <a:solidFill>
                <a:schemeClr val="accent5"/>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9181-4748-BB43-FCD29EA53940}"/>
                </c:ext>
              </c:extLst>
            </c:dLbl>
            <c:dLbl>
              <c:idx val="1"/>
              <c:delete val="1"/>
              <c:extLst>
                <c:ext xmlns:c15="http://schemas.microsoft.com/office/drawing/2012/chart" uri="{CE6537A1-D6FC-4f65-9D91-7224C49458BB}"/>
                <c:ext xmlns:c16="http://schemas.microsoft.com/office/drawing/2014/chart" uri="{C3380CC4-5D6E-409C-BE32-E72D297353CC}">
                  <c16:uniqueId val="{0000000C-9181-4748-BB43-FCD29EA53940}"/>
                </c:ext>
              </c:extLst>
            </c:dLbl>
            <c:dLbl>
              <c:idx val="3"/>
              <c:delete val="1"/>
              <c:extLst>
                <c:ext xmlns:c15="http://schemas.microsoft.com/office/drawing/2012/chart" uri="{CE6537A1-D6FC-4f65-9D91-7224C49458BB}"/>
                <c:ext xmlns:c16="http://schemas.microsoft.com/office/drawing/2014/chart" uri="{C3380CC4-5D6E-409C-BE32-E72D297353CC}">
                  <c16:uniqueId val="{0000000D-9181-4748-BB43-FCD29EA53940}"/>
                </c:ext>
              </c:extLst>
            </c:dLbl>
            <c:dLbl>
              <c:idx val="5"/>
              <c:layout>
                <c:manualLayout>
                  <c:x val="-2.7587163277472199E-2"/>
                  <c:y val="-4.55984036790251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181-4748-BB43-FCD29EA5394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'[SCoT_Indicateurs-2018_maj-2024.xlsx]demo'!$AP$32:$AU$32</c:f>
              <c:numCache>
                <c:formatCode>General</c:formatCode>
                <c:ptCount val="6"/>
                <c:pt idx="0">
                  <c:v>2009</c:v>
                </c:pt>
                <c:pt idx="1">
                  <c:v>2012</c:v>
                </c:pt>
                <c:pt idx="2">
                  <c:v>2014</c:v>
                </c:pt>
                <c:pt idx="3">
                  <c:v>2018</c:v>
                </c:pt>
                <c:pt idx="4">
                  <c:v>2020</c:v>
                </c:pt>
                <c:pt idx="5">
                  <c:v>2023</c:v>
                </c:pt>
              </c:numCache>
            </c:numRef>
          </c:xVal>
          <c:yVal>
            <c:numRef>
              <c:f>'[SCoT_Indicateurs-2018_maj-2024.xlsx]demo'!$AP$38:$AU$38</c:f>
              <c:numCache>
                <c:formatCode>0%</c:formatCode>
                <c:ptCount val="6"/>
                <c:pt idx="0">
                  <c:v>1</c:v>
                </c:pt>
                <c:pt idx="1">
                  <c:v>1.0506110876234878</c:v>
                </c:pt>
                <c:pt idx="3">
                  <c:v>1.2983779318048709</c:v>
                </c:pt>
                <c:pt idx="5">
                  <c:v>1.3184036087332587</c:v>
                </c:pt>
              </c:numCache>
            </c:numRef>
          </c:yVal>
          <c:smooth val="0"/>
          <c:extLst>
            <c:ext xmlns:c16="http://schemas.microsoft.com/office/drawing/2014/chart" uri="{C3380CC4-5D6E-409C-BE32-E72D297353CC}">
              <c16:uniqueId val="{0000000F-9181-4748-BB43-FCD29EA53940}"/>
            </c:ext>
          </c:extLst>
        </c:ser>
        <c:dLbls>
          <c:dLblPos val="t"/>
          <c:showLegendKey val="0"/>
          <c:showVal val="1"/>
          <c:showCatName val="0"/>
          <c:showSerName val="0"/>
          <c:showPercent val="0"/>
          <c:showBubbleSize val="0"/>
        </c:dLbls>
        <c:axId val="584615711"/>
        <c:axId val="1584359135"/>
        <c:extLst/>
      </c:scatterChart>
      <c:valAx>
        <c:axId val="584615711"/>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584359135"/>
        <c:crosses val="autoZero"/>
        <c:crossBetween val="midCat"/>
      </c:valAx>
      <c:valAx>
        <c:axId val="1584359135"/>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84615711"/>
        <c:crosses val="autoZero"/>
        <c:crossBetween val="midCat"/>
      </c:valAx>
      <c:spPr>
        <a:noFill/>
        <a:ln>
          <a:noFill/>
        </a:ln>
        <a:effectLst/>
      </c:spPr>
    </c:plotArea>
    <c:legend>
      <c:legendPos val="b"/>
      <c:layout>
        <c:manualLayout>
          <c:xMode val="edge"/>
          <c:yMode val="edge"/>
          <c:x val="2.3400026864052868E-2"/>
          <c:y val="0.80881575917454085"/>
          <c:w val="0.9722362253824085"/>
          <c:h val="0.181748860189429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'[Bilan des CDAC.xlsx]Feuil6'!$A$50</c:f>
              <c:strCache>
                <c:ptCount val="1"/>
                <c:pt idx="0">
                  <c:v>Surfaces demandées</c:v>
                </c:pt>
              </c:strCache>
            </c:strRef>
          </c:tx>
          <c:spPr>
            <a:solidFill>
              <a:srgbClr val="FFC000"/>
            </a:solidFill>
            <a:ln>
              <a:noFill/>
            </a:ln>
            <a:effectLst/>
          </c:spPr>
          <c:invertIfNegative val="0"/>
          <c:cat>
            <c:numRef>
              <c:f>'[Bilan des CDAC.xlsx]Feuil6'!$B$49:$L$49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'[Bilan des CDAC.xlsx]Feuil6'!$B$50:$L$50</c:f>
              <c:numCache>
                <c:formatCode>General</c:formatCode>
                <c:ptCount val="11"/>
                <c:pt idx="0">
                  <c:v>5487.5</c:v>
                </c:pt>
                <c:pt idx="1">
                  <c:v>66142.8</c:v>
                </c:pt>
                <c:pt idx="2">
                  <c:v>33855.5</c:v>
                </c:pt>
                <c:pt idx="3">
                  <c:v>14494</c:v>
                </c:pt>
                <c:pt idx="4">
                  <c:v>415</c:v>
                </c:pt>
                <c:pt idx="5">
                  <c:v>13356</c:v>
                </c:pt>
                <c:pt idx="6">
                  <c:v>9084</c:v>
                </c:pt>
                <c:pt idx="7">
                  <c:v>7556</c:v>
                </c:pt>
                <c:pt idx="8">
                  <c:v>14724</c:v>
                </c:pt>
                <c:pt idx="9">
                  <c:v>5952</c:v>
                </c:pt>
                <c:pt idx="10">
                  <c:v>14387</c:v>
                </c:pt>
              </c:numCache>
            </c:numRef>
          </c:val>
          <c:extLst>
            <c:ext xmlns:c16="http://schemas.microsoft.com/office/drawing/2014/chart" uri="{C3380CC4-5D6E-409C-BE32-E72D297353CC}">
              <c16:uniqueId val="{00000000-747E-4054-A813-6E53FD35A9B7}"/>
            </c:ext>
          </c:extLst>
        </c:ser>
        <c:ser>
          <c:idx val="1"/>
          <c:order val="1"/>
          <c:tx>
            <c:strRef>
              <c:f>'[Bilan des CDAC.xlsx]Feuil6'!$A$51</c:f>
              <c:strCache>
                <c:ptCount val="1"/>
                <c:pt idx="0">
                  <c:v>Surfaces autorisées</c:v>
                </c:pt>
              </c:strCache>
            </c:strRef>
          </c:tx>
          <c:spPr>
            <a:solidFill>
              <a:schemeClr val="accent2"/>
            </a:solidFill>
            <a:ln>
              <a:noFill/>
            </a:ln>
            <a:effectLst/>
          </c:spPr>
          <c:invertIfNegative val="0"/>
          <c:cat>
            <c:numRef>
              <c:f>'[Bilan des CDAC.xlsx]Feuil6'!$B$49:$L$49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'[Bilan des CDAC.xlsx]Feuil6'!$B$51:$L$51</c:f>
              <c:numCache>
                <c:formatCode>General</c:formatCode>
                <c:ptCount val="11"/>
                <c:pt idx="0">
                  <c:v>5487.5</c:v>
                </c:pt>
                <c:pt idx="1">
                  <c:v>46300</c:v>
                </c:pt>
                <c:pt idx="2">
                  <c:v>31749.5</c:v>
                </c:pt>
                <c:pt idx="3">
                  <c:v>11454</c:v>
                </c:pt>
                <c:pt idx="4">
                  <c:v>0</c:v>
                </c:pt>
                <c:pt idx="5">
                  <c:v>13014</c:v>
                </c:pt>
                <c:pt idx="6">
                  <c:v>5789</c:v>
                </c:pt>
                <c:pt idx="7">
                  <c:v>4448</c:v>
                </c:pt>
                <c:pt idx="8">
                  <c:v>2822</c:v>
                </c:pt>
                <c:pt idx="9">
                  <c:v>4957</c:v>
                </c:pt>
                <c:pt idx="10">
                  <c:v>11297</c:v>
                </c:pt>
              </c:numCache>
            </c:numRef>
          </c:val>
          <c:extLst>
            <c:ext xmlns:c16="http://schemas.microsoft.com/office/drawing/2014/chart" uri="{C3380CC4-5D6E-409C-BE32-E72D297353CC}">
              <c16:uniqueId val="{00000001-747E-4054-A813-6E53FD35A9B7}"/>
            </c:ext>
          </c:extLst>
        </c:ser>
        <c:dLbls>
          <c:showLegendKey val="0"/>
          <c:showVal val="0"/>
          <c:showCatName val="0"/>
          <c:showSerName val="0"/>
          <c:showPercent val="0"/>
          <c:showBubbleSize val="0"/>
        </c:dLbls>
        <c:gapWidth val="219"/>
        <c:overlap val="-27"/>
        <c:axId val="521416063"/>
        <c:axId val="521417727"/>
      </c:barChart>
      <c:catAx>
        <c:axId val="52141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fr-FR"/>
          </a:p>
        </c:txPr>
        <c:crossAx val="521417727"/>
        <c:crosses val="autoZero"/>
        <c:auto val="1"/>
        <c:lblAlgn val="ctr"/>
        <c:lblOffset val="100"/>
        <c:noMultiLvlLbl val="0"/>
      </c:catAx>
      <c:valAx>
        <c:axId val="521417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fr-FR"/>
          </a:p>
        </c:txPr>
        <c:crossAx val="521416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Traitements!$S$2</c:f>
              <c:strCache>
                <c:ptCount val="1"/>
                <c:pt idx="0">
                  <c:v>évo 2015-2023</c:v>
                </c:pt>
              </c:strCache>
            </c:strRef>
          </c:tx>
          <c:spPr>
            <a:solidFill>
              <a:schemeClr val="accent1"/>
            </a:solidFill>
            <a:ln>
              <a:noFill/>
            </a:ln>
            <a:effectLst/>
          </c:spPr>
          <c:invertIfNegative val="0"/>
          <c:dPt>
            <c:idx val="0"/>
            <c:invertIfNegative val="0"/>
            <c:bubble3D val="0"/>
            <c:spPr>
              <a:solidFill>
                <a:srgbClr val="5DAEFF"/>
              </a:solidFill>
              <a:ln>
                <a:noFill/>
              </a:ln>
              <a:effectLst/>
            </c:spPr>
            <c:extLst>
              <c:ext xmlns:c16="http://schemas.microsoft.com/office/drawing/2014/chart" uri="{C3380CC4-5D6E-409C-BE32-E72D297353CC}">
                <c16:uniqueId val="{00000001-87E5-43EA-89BC-663B5D8AAA2D}"/>
              </c:ext>
            </c:extLst>
          </c:dPt>
          <c:dPt>
            <c:idx val="1"/>
            <c:invertIfNegative val="0"/>
            <c:bubble3D val="0"/>
            <c:spPr>
              <a:solidFill>
                <a:srgbClr val="5DAEFF"/>
              </a:solidFill>
              <a:ln>
                <a:noFill/>
              </a:ln>
              <a:effectLst/>
            </c:spPr>
            <c:extLst>
              <c:ext xmlns:c16="http://schemas.microsoft.com/office/drawing/2014/chart" uri="{C3380CC4-5D6E-409C-BE32-E72D297353CC}">
                <c16:uniqueId val="{00000003-87E5-43EA-89BC-663B5D8AAA2D}"/>
              </c:ext>
            </c:extLst>
          </c:dPt>
          <c:dPt>
            <c:idx val="2"/>
            <c:invertIfNegative val="0"/>
            <c:bubble3D val="0"/>
            <c:spPr>
              <a:solidFill>
                <a:srgbClr val="5DAEFF"/>
              </a:solidFill>
              <a:ln>
                <a:noFill/>
              </a:ln>
              <a:effectLst/>
            </c:spPr>
            <c:extLst>
              <c:ext xmlns:c16="http://schemas.microsoft.com/office/drawing/2014/chart" uri="{C3380CC4-5D6E-409C-BE32-E72D297353CC}">
                <c16:uniqueId val="{00000005-87E5-43EA-89BC-663B5D8AAA2D}"/>
              </c:ext>
            </c:extLst>
          </c:dPt>
          <c:dPt>
            <c:idx val="3"/>
            <c:invertIfNegative val="0"/>
            <c:bubble3D val="0"/>
            <c:spPr>
              <a:solidFill>
                <a:srgbClr val="5DAEFF"/>
              </a:solidFill>
              <a:ln>
                <a:noFill/>
              </a:ln>
              <a:effectLst/>
            </c:spPr>
            <c:extLst>
              <c:ext xmlns:c16="http://schemas.microsoft.com/office/drawing/2014/chart" uri="{C3380CC4-5D6E-409C-BE32-E72D297353CC}">
                <c16:uniqueId val="{00000007-87E5-43EA-89BC-663B5D8AAA2D}"/>
              </c:ext>
            </c:extLst>
          </c:dPt>
          <c:dPt>
            <c:idx val="4"/>
            <c:invertIfNegative val="0"/>
            <c:bubble3D val="0"/>
            <c:spPr>
              <a:solidFill>
                <a:srgbClr val="5DAEFF"/>
              </a:solidFill>
              <a:ln>
                <a:noFill/>
              </a:ln>
              <a:effectLst/>
            </c:spPr>
            <c:extLst>
              <c:ext xmlns:c16="http://schemas.microsoft.com/office/drawing/2014/chart" uri="{C3380CC4-5D6E-409C-BE32-E72D297353CC}">
                <c16:uniqueId val="{00000009-87E5-43EA-89BC-663B5D8AAA2D}"/>
              </c:ext>
            </c:extLst>
          </c:dPt>
          <c:dPt>
            <c:idx val="5"/>
            <c:invertIfNegative val="0"/>
            <c:bubble3D val="0"/>
            <c:spPr>
              <a:solidFill>
                <a:srgbClr val="5DAEFF"/>
              </a:solidFill>
              <a:ln>
                <a:noFill/>
              </a:ln>
              <a:effectLst/>
            </c:spPr>
            <c:extLst>
              <c:ext xmlns:c16="http://schemas.microsoft.com/office/drawing/2014/chart" uri="{C3380CC4-5D6E-409C-BE32-E72D297353CC}">
                <c16:uniqueId val="{0000000B-87E5-43EA-89BC-663B5D8AAA2D}"/>
              </c:ext>
            </c:extLst>
          </c:dPt>
          <c:dPt>
            <c:idx val="6"/>
            <c:invertIfNegative val="0"/>
            <c:bubble3D val="0"/>
            <c:spPr>
              <a:solidFill>
                <a:srgbClr val="5DAEFF"/>
              </a:solidFill>
              <a:ln>
                <a:noFill/>
              </a:ln>
              <a:effectLst/>
            </c:spPr>
            <c:extLst>
              <c:ext xmlns:c16="http://schemas.microsoft.com/office/drawing/2014/chart" uri="{C3380CC4-5D6E-409C-BE32-E72D297353CC}">
                <c16:uniqueId val="{0000000D-87E5-43EA-89BC-663B5D8AAA2D}"/>
              </c:ext>
            </c:extLst>
          </c:dPt>
          <c:dPt>
            <c:idx val="7"/>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F-87E5-43EA-89BC-663B5D8AAA2D}"/>
              </c:ext>
            </c:extLst>
          </c:dPt>
          <c:dPt>
            <c:idx val="8"/>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1-87E5-43EA-89BC-663B5D8AAA2D}"/>
              </c:ext>
            </c:extLst>
          </c:dPt>
          <c:dPt>
            <c:idx val="9"/>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3-87E5-43EA-89BC-663B5D8AAA2D}"/>
              </c:ext>
            </c:extLst>
          </c:dPt>
          <c:dPt>
            <c:idx val="1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5-87E5-43EA-89BC-663B5D8AAA2D}"/>
              </c:ext>
            </c:extLst>
          </c:dPt>
          <c:dPt>
            <c:idx val="1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87E5-43EA-89BC-663B5D8AAA2D}"/>
              </c:ext>
            </c:extLst>
          </c:dPt>
          <c:dPt>
            <c:idx val="1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9-87E5-43EA-89BC-663B5D8AAA2D}"/>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B-87E5-43EA-89BC-663B5D8AAA2D}"/>
              </c:ext>
            </c:extLst>
          </c:dPt>
          <c:dPt>
            <c:idx val="1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D-87E5-43EA-89BC-663B5D8AAA2D}"/>
              </c:ext>
            </c:extLst>
          </c:dPt>
          <c:dPt>
            <c:idx val="1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F-87E5-43EA-89BC-663B5D8AAA2D}"/>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1-87E5-43EA-89BC-663B5D8AAA2D}"/>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3-87E5-43EA-89BC-663B5D8AAA2D}"/>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87E5-43EA-89BC-663B5D8AAA2D}"/>
              </c:ext>
            </c:extLst>
          </c:dPt>
          <c:dPt>
            <c:idx val="1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7-87E5-43EA-89BC-663B5D8AAA2D}"/>
              </c:ext>
            </c:extLst>
          </c:dPt>
          <c:dPt>
            <c:idx val="2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9-87E5-43EA-89BC-663B5D8AAA2D}"/>
              </c:ext>
            </c:extLst>
          </c:dPt>
          <c:dPt>
            <c:idx val="21"/>
            <c:invertIfNegative val="0"/>
            <c:bubble3D val="0"/>
            <c:spPr>
              <a:solidFill>
                <a:srgbClr val="92D050"/>
              </a:solidFill>
              <a:ln>
                <a:noFill/>
              </a:ln>
              <a:effectLst/>
            </c:spPr>
            <c:extLst>
              <c:ext xmlns:c16="http://schemas.microsoft.com/office/drawing/2014/chart" uri="{C3380CC4-5D6E-409C-BE32-E72D297353CC}">
                <c16:uniqueId val="{0000002B-87E5-43EA-89BC-663B5D8AAA2D}"/>
              </c:ext>
            </c:extLst>
          </c:dPt>
          <c:dPt>
            <c:idx val="22"/>
            <c:invertIfNegative val="0"/>
            <c:bubble3D val="0"/>
            <c:spPr>
              <a:solidFill>
                <a:srgbClr val="92D050"/>
              </a:solidFill>
              <a:ln>
                <a:noFill/>
              </a:ln>
              <a:effectLst/>
            </c:spPr>
            <c:extLst>
              <c:ext xmlns:c16="http://schemas.microsoft.com/office/drawing/2014/chart" uri="{C3380CC4-5D6E-409C-BE32-E72D297353CC}">
                <c16:uniqueId val="{0000002D-87E5-43EA-89BC-663B5D8AAA2D}"/>
              </c:ext>
            </c:extLst>
          </c:dPt>
          <c:dPt>
            <c:idx val="23"/>
            <c:invertIfNegative val="0"/>
            <c:bubble3D val="0"/>
            <c:spPr>
              <a:solidFill>
                <a:srgbClr val="92D050"/>
              </a:solidFill>
              <a:ln>
                <a:noFill/>
              </a:ln>
              <a:effectLst/>
            </c:spPr>
            <c:extLst>
              <c:ext xmlns:c16="http://schemas.microsoft.com/office/drawing/2014/chart" uri="{C3380CC4-5D6E-409C-BE32-E72D297353CC}">
                <c16:uniqueId val="{0000002F-87E5-43EA-89BC-663B5D8AAA2D}"/>
              </c:ext>
            </c:extLst>
          </c:dPt>
          <c:dPt>
            <c:idx val="24"/>
            <c:invertIfNegative val="0"/>
            <c:bubble3D val="0"/>
            <c:spPr>
              <a:solidFill>
                <a:srgbClr val="92D050"/>
              </a:solidFill>
              <a:ln>
                <a:noFill/>
              </a:ln>
              <a:effectLst/>
            </c:spPr>
            <c:extLst>
              <c:ext xmlns:c16="http://schemas.microsoft.com/office/drawing/2014/chart" uri="{C3380CC4-5D6E-409C-BE32-E72D297353CC}">
                <c16:uniqueId val="{00000031-87E5-43EA-89BC-663B5D8AAA2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Traitements!$R$3:$R$33</c:f>
              <c:strCache>
                <c:ptCount val="25"/>
                <c:pt idx="0">
                  <c:v>CROLLES</c:v>
                </c:pt>
                <c:pt idx="1">
                  <c:v>SEYSSINET-PARISET</c:v>
                </c:pt>
                <c:pt idx="2">
                  <c:v>LA COTE-SAINT-ANDRE</c:v>
                </c:pt>
                <c:pt idx="3">
                  <c:v>EYBENS</c:v>
                </c:pt>
                <c:pt idx="4">
                  <c:v>CLAIX</c:v>
                </c:pt>
                <c:pt idx="5">
                  <c:v>VOREPPE</c:v>
                </c:pt>
                <c:pt idx="6">
                  <c:v>ST-ET ST-GEOIRS</c:v>
                </c:pt>
                <c:pt idx="7">
                  <c:v>ST-JEAN-DE-BOURNAY</c:v>
                </c:pt>
                <c:pt idx="8">
                  <c:v>ECHIROLLES</c:v>
                </c:pt>
                <c:pt idx="9">
                  <c:v>DOMENE</c:v>
                </c:pt>
                <c:pt idx="10">
                  <c:v>GIERES</c:v>
                </c:pt>
                <c:pt idx="11">
                  <c:v>VIF</c:v>
                </c:pt>
                <c:pt idx="12">
                  <c:v>MOIRANS</c:v>
                </c:pt>
                <c:pt idx="13">
                  <c:v>RIVES</c:v>
                </c:pt>
                <c:pt idx="14">
                  <c:v>LE PONT-DE-CLAIX</c:v>
                </c:pt>
                <c:pt idx="15">
                  <c:v>VILLARD-BONNOT</c:v>
                </c:pt>
                <c:pt idx="16">
                  <c:v>TULLINS</c:v>
                </c:pt>
                <c:pt idx="17">
                  <c:v>PONTCHARRA</c:v>
                </c:pt>
                <c:pt idx="18">
                  <c:v>ST-MARCELLIN</c:v>
                </c:pt>
                <c:pt idx="19">
                  <c:v>GRENOBLE</c:v>
                </c:pt>
                <c:pt idx="20">
                  <c:v>VIZILLE</c:v>
                </c:pt>
                <c:pt idx="21">
                  <c:v>VOIRON</c:v>
                </c:pt>
                <c:pt idx="22">
                  <c:v>VINAY</c:v>
                </c:pt>
                <c:pt idx="23">
                  <c:v>MENS</c:v>
                </c:pt>
                <c:pt idx="24">
                  <c:v>ALLEVARD</c:v>
                </c:pt>
              </c:strCache>
            </c:strRef>
          </c:cat>
          <c:val>
            <c:numRef>
              <c:f>Traitements!$S$3:$S$33</c:f>
              <c:numCache>
                <c:formatCode>0.0%</c:formatCode>
                <c:ptCount val="25"/>
                <c:pt idx="0">
                  <c:v>-2.7507527533926934E-2</c:v>
                </c:pt>
                <c:pt idx="1">
                  <c:v>-2.4771851535739797E-2</c:v>
                </c:pt>
                <c:pt idx="2">
                  <c:v>-2.0328415570742053E-2</c:v>
                </c:pt>
                <c:pt idx="3">
                  <c:v>-1.9084377637015315E-2</c:v>
                </c:pt>
                <c:pt idx="4">
                  <c:v>-1.3083718633998487E-2</c:v>
                </c:pt>
                <c:pt idx="5">
                  <c:v>-1.2749793113973285E-2</c:v>
                </c:pt>
                <c:pt idx="6">
                  <c:v>-1.0368572985093971E-2</c:v>
                </c:pt>
                <c:pt idx="7">
                  <c:v>-7.7045917611939796E-3</c:v>
                </c:pt>
                <c:pt idx="8">
                  <c:v>-3.1202845375758459E-3</c:v>
                </c:pt>
                <c:pt idx="9">
                  <c:v>3.3390932784373994E-3</c:v>
                </c:pt>
                <c:pt idx="10">
                  <c:v>4.5563040525389287E-3</c:v>
                </c:pt>
                <c:pt idx="11">
                  <c:v>1.0055559210159659E-2</c:v>
                </c:pt>
                <c:pt idx="12">
                  <c:v>1.0262051243444814E-2</c:v>
                </c:pt>
                <c:pt idx="13">
                  <c:v>1.1332620208123201E-2</c:v>
                </c:pt>
                <c:pt idx="14">
                  <c:v>1.2463391529204726E-2</c:v>
                </c:pt>
                <c:pt idx="15">
                  <c:v>1.6282606452217019E-2</c:v>
                </c:pt>
                <c:pt idx="16">
                  <c:v>2.1359457377654989E-2</c:v>
                </c:pt>
                <c:pt idx="17">
                  <c:v>2.3486200350181008E-2</c:v>
                </c:pt>
                <c:pt idx="18">
                  <c:v>2.7007416621491531E-2</c:v>
                </c:pt>
                <c:pt idx="19">
                  <c:v>2.9809258365700808E-2</c:v>
                </c:pt>
                <c:pt idx="20">
                  <c:v>3.0472712321431894E-2</c:v>
                </c:pt>
                <c:pt idx="21">
                  <c:v>4.3228674894259633E-2</c:v>
                </c:pt>
                <c:pt idx="22">
                  <c:v>4.6546475308169244E-2</c:v>
                </c:pt>
                <c:pt idx="23">
                  <c:v>5.8586408344572405E-2</c:v>
                </c:pt>
                <c:pt idx="24">
                  <c:v>6.2859482211960804E-2</c:v>
                </c:pt>
              </c:numCache>
            </c:numRef>
          </c:val>
          <c:extLst>
            <c:ext xmlns:c16="http://schemas.microsoft.com/office/drawing/2014/chart" uri="{C3380CC4-5D6E-409C-BE32-E72D297353CC}">
              <c16:uniqueId val="{00000032-87E5-43EA-89BC-663B5D8AAA2D}"/>
            </c:ext>
          </c:extLst>
        </c:ser>
        <c:dLbls>
          <c:dLblPos val="outEnd"/>
          <c:showLegendKey val="0"/>
          <c:showVal val="1"/>
          <c:showCatName val="0"/>
          <c:showSerName val="0"/>
          <c:showPercent val="0"/>
          <c:showBubbleSize val="0"/>
        </c:dLbls>
        <c:gapWidth val="80"/>
        <c:axId val="814216576"/>
        <c:axId val="947238928"/>
      </c:barChart>
      <c:catAx>
        <c:axId val="81421657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947238928"/>
        <c:crosses val="autoZero"/>
        <c:auto val="1"/>
        <c:lblAlgn val="ctr"/>
        <c:lblOffset val="100"/>
        <c:noMultiLvlLbl val="0"/>
      </c:catAx>
      <c:valAx>
        <c:axId val="947238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81421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u="sng"/>
              <a:t>Période 2019-2023</a:t>
            </a:r>
          </a:p>
        </c:rich>
      </c:tx>
      <c:layout>
        <c:manualLayout>
          <c:xMode val="edge"/>
          <c:yMode val="edge"/>
          <c:x val="0.28889743568793114"/>
          <c:y val="1.66648150205532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255-49DB-A7F6-9C6D94A19C82}"/>
              </c:ext>
            </c:extLst>
          </c:dPt>
          <c:dPt>
            <c:idx val="1"/>
            <c:bubble3D val="0"/>
            <c:spPr>
              <a:solidFill>
                <a:srgbClr val="EC6608">
                  <a:lumMod val="60000"/>
                  <a:lumOff val="4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255-49DB-A7F6-9C6D94A19C82}"/>
              </c:ext>
            </c:extLst>
          </c:dPt>
          <c:dPt>
            <c:idx val="2"/>
            <c:bubble3D val="0"/>
            <c:spPr>
              <a:solidFill>
                <a:srgbClr val="7E629F"/>
              </a:solidFill>
              <a:ln w="25400">
                <a:solidFill>
                  <a:schemeClr val="lt1"/>
                </a:solidFill>
              </a:ln>
              <a:effectLst/>
              <a:sp3d contourW="25400">
                <a:contourClr>
                  <a:schemeClr val="lt1"/>
                </a:contourClr>
              </a:sp3d>
            </c:spPr>
            <c:extLst>
              <c:ext xmlns:c16="http://schemas.microsoft.com/office/drawing/2014/chart" uri="{C3380CC4-5D6E-409C-BE32-E72D297353CC}">
                <c16:uniqueId val="{00000005-1255-49DB-A7F6-9C6D94A19C82}"/>
              </c:ext>
            </c:extLst>
          </c:dPt>
          <c:dPt>
            <c:idx val="3"/>
            <c:bubble3D val="0"/>
            <c:spPr>
              <a:solidFill>
                <a:srgbClr val="3F3E3E">
                  <a:lumMod val="40000"/>
                  <a:lumOff val="6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1255-49DB-A7F6-9C6D94A19C8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1255-49DB-A7F6-9C6D94A19C82}"/>
                </c:ext>
              </c:extLst>
            </c:dLbl>
            <c:dLbl>
              <c:idx val="2"/>
              <c:layout>
                <c:manualLayout>
                  <c:x val="0.18273617928166694"/>
                  <c:y val="-0.1261095394947675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55-49DB-A7F6-9C6D94A19C82}"/>
                </c:ext>
              </c:extLst>
            </c:dLbl>
            <c:dLbl>
              <c:idx val="3"/>
              <c:layout>
                <c:manualLayout>
                  <c:x val="1.8022528433945705E-2"/>
                  <c:y val="1.0532954214056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55-49DB-A7F6-9C6D94A19C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des CDAC.xlsx]Feuil6'!$G$79:$J$79</c:f>
              <c:strCache>
                <c:ptCount val="4"/>
                <c:pt idx="0">
                  <c:v>Zacom 1</c:v>
                </c:pt>
                <c:pt idx="1">
                  <c:v>Zacom 2</c:v>
                </c:pt>
                <c:pt idx="2">
                  <c:v>Zacom 3</c:v>
                </c:pt>
                <c:pt idx="3">
                  <c:v>Hors Zacom</c:v>
                </c:pt>
              </c:strCache>
            </c:strRef>
          </c:cat>
          <c:val>
            <c:numRef>
              <c:f>'[Bilan des CDAC.xlsx]Feuil6'!$G$80:$J$80</c:f>
              <c:numCache>
                <c:formatCode>General</c:formatCode>
                <c:ptCount val="4"/>
                <c:pt idx="0">
                  <c:v>9</c:v>
                </c:pt>
                <c:pt idx="1">
                  <c:v>5</c:v>
                </c:pt>
                <c:pt idx="2">
                  <c:v>14</c:v>
                </c:pt>
                <c:pt idx="3">
                  <c:v>4</c:v>
                </c:pt>
              </c:numCache>
            </c:numRef>
          </c:val>
          <c:extLst>
            <c:ext xmlns:c16="http://schemas.microsoft.com/office/drawing/2014/chart" uri="{C3380CC4-5D6E-409C-BE32-E72D297353CC}">
              <c16:uniqueId val="{00000008-1255-49DB-A7F6-9C6D94A19C8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sng" strike="noStrike" kern="1200" spc="0" baseline="0">
                <a:solidFill>
                  <a:schemeClr val="tx1">
                    <a:lumMod val="65000"/>
                    <a:lumOff val="35000"/>
                  </a:schemeClr>
                </a:solidFill>
                <a:latin typeface="+mn-lt"/>
                <a:ea typeface="+mn-ea"/>
                <a:cs typeface="+mn-cs"/>
              </a:defRPr>
            </a:pPr>
            <a:r>
              <a:rPr lang="fr-FR" sz="1200" u="sng" baseline="0"/>
              <a:t>Période 2013-2018</a:t>
            </a:r>
          </a:p>
        </c:rich>
      </c:tx>
      <c:layout>
        <c:manualLayout>
          <c:xMode val="edge"/>
          <c:yMode val="edge"/>
          <c:x val="0.29350035823673309"/>
          <c:y val="1.666481502055327E-2"/>
        </c:manualLayout>
      </c:layout>
      <c:overlay val="0"/>
      <c:spPr>
        <a:noFill/>
        <a:ln>
          <a:noFill/>
        </a:ln>
        <a:effectLst/>
      </c:spPr>
      <c:txPr>
        <a:bodyPr rot="0" spcFirstLastPara="1" vertOverflow="ellipsis" vert="horz" wrap="square" anchor="ctr" anchorCtr="1"/>
        <a:lstStyle/>
        <a:p>
          <a:pPr>
            <a:defRPr sz="1200" b="0" i="0" u="sng"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811-4324-BE04-168A60A29A1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811-4324-BE04-168A60A29A17}"/>
              </c:ext>
            </c:extLst>
          </c:dPt>
          <c:dPt>
            <c:idx val="2"/>
            <c:bubble3D val="0"/>
            <c:spPr>
              <a:solidFill>
                <a:srgbClr val="EC6608">
                  <a:lumMod val="60000"/>
                  <a:lumOff val="4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6811-4324-BE04-168A60A29A1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811-4324-BE04-168A60A29A17}"/>
              </c:ext>
            </c:extLst>
          </c:dPt>
          <c:dPt>
            <c:idx val="4"/>
            <c:bubble3D val="0"/>
            <c:spPr>
              <a:solidFill>
                <a:srgbClr val="3F3E3E">
                  <a:lumMod val="40000"/>
                  <a:lumOff val="6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6811-4324-BE04-168A60A29A1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811-4324-BE04-168A60A29A17}"/>
                </c:ext>
              </c:extLst>
            </c:dLbl>
            <c:dLbl>
              <c:idx val="3"/>
              <c:layout>
                <c:manualLayout>
                  <c:x val="0.15698848282600975"/>
                  <c:y val="-6.776893135748238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11-4324-BE04-168A60A29A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des CDAC.xlsx]Feuil6'!$G$64:$K$64</c:f>
              <c:strCache>
                <c:ptCount val="5"/>
                <c:pt idx="0">
                  <c:v>Zacom 1</c:v>
                </c:pt>
                <c:pt idx="2">
                  <c:v>Zacom 2</c:v>
                </c:pt>
                <c:pt idx="3">
                  <c:v>Zacom 3</c:v>
                </c:pt>
                <c:pt idx="4">
                  <c:v>Hors Zacom</c:v>
                </c:pt>
              </c:strCache>
            </c:strRef>
          </c:cat>
          <c:val>
            <c:numRef>
              <c:f>'[Bilan des CDAC.xlsx]Feuil6'!$G$65:$K$65</c:f>
              <c:numCache>
                <c:formatCode>General</c:formatCode>
                <c:ptCount val="5"/>
                <c:pt idx="0">
                  <c:v>16</c:v>
                </c:pt>
                <c:pt idx="2">
                  <c:v>14</c:v>
                </c:pt>
                <c:pt idx="3">
                  <c:v>24</c:v>
                </c:pt>
                <c:pt idx="4">
                  <c:v>3</c:v>
                </c:pt>
              </c:numCache>
            </c:numRef>
          </c:val>
          <c:extLst>
            <c:ext xmlns:c16="http://schemas.microsoft.com/office/drawing/2014/chart" uri="{C3380CC4-5D6E-409C-BE32-E72D297353CC}">
              <c16:uniqueId val="{0000000A-6811-4324-BE04-168A60A29A17}"/>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200" u="sng" err="1"/>
              <a:t>Période</a:t>
            </a:r>
            <a:r>
              <a:rPr lang="en-US" sz="1200" u="sng"/>
              <a:t> </a:t>
            </a:r>
            <a:r>
              <a:rPr lang="en-US" sz="1200" u="sng" baseline="0"/>
              <a:t>2019 et 2023</a:t>
            </a:r>
          </a:p>
          <a:p>
            <a:pPr>
              <a:defRPr u="sng"/>
            </a:pPr>
            <a:r>
              <a:rPr lang="en-US" sz="1200" i="1" u="none" baseline="0"/>
              <a:t>Sur 27 000m² </a:t>
            </a:r>
            <a:r>
              <a:rPr lang="en-US" sz="1200" i="1" u="none" baseline="0" err="1"/>
              <a:t>autorisés</a:t>
            </a:r>
            <a:endParaRPr lang="en-US" sz="1200" i="1" u="none"/>
          </a:p>
        </c:rich>
      </c:tx>
      <c:layout>
        <c:manualLayout>
          <c:xMode val="edge"/>
          <c:yMode val="edge"/>
          <c:x val="0.21273940280638906"/>
          <c:y val="1.2676923302173805E-3"/>
        </c:manualLayout>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BD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113-41A9-B5C4-F5F3BC241743}"/>
              </c:ext>
            </c:extLst>
          </c:dPt>
          <c:dPt>
            <c:idx val="1"/>
            <c:bubble3D val="0"/>
            <c:spPr>
              <a:solidFill>
                <a:srgbClr val="F79F64"/>
              </a:solidFill>
              <a:ln w="25400">
                <a:solidFill>
                  <a:schemeClr val="lt1"/>
                </a:solidFill>
              </a:ln>
              <a:effectLst/>
              <a:sp3d contourW="25400">
                <a:contourClr>
                  <a:schemeClr val="lt1"/>
                </a:contourClr>
              </a:sp3d>
            </c:spPr>
            <c:extLst>
              <c:ext xmlns:c16="http://schemas.microsoft.com/office/drawing/2014/chart" uri="{C3380CC4-5D6E-409C-BE32-E72D297353CC}">
                <c16:uniqueId val="{00000003-6113-41A9-B5C4-F5F3BC241743}"/>
              </c:ext>
            </c:extLst>
          </c:dPt>
          <c:dPt>
            <c:idx val="2"/>
            <c:bubble3D val="0"/>
            <c:spPr>
              <a:solidFill>
                <a:srgbClr val="7C609D"/>
              </a:solidFill>
              <a:ln w="25400">
                <a:solidFill>
                  <a:schemeClr val="lt1"/>
                </a:solidFill>
              </a:ln>
              <a:effectLst/>
              <a:sp3d contourW="25400">
                <a:contourClr>
                  <a:schemeClr val="lt1"/>
                </a:contourClr>
              </a:sp3d>
            </c:spPr>
            <c:extLst>
              <c:ext xmlns:c16="http://schemas.microsoft.com/office/drawing/2014/chart" uri="{C3380CC4-5D6E-409C-BE32-E72D297353CC}">
                <c16:uniqueId val="{00000005-6113-41A9-B5C4-F5F3BC241743}"/>
              </c:ext>
            </c:extLst>
          </c:dPt>
          <c:dPt>
            <c:idx val="3"/>
            <c:bubble3D val="0"/>
            <c:spPr>
              <a:solidFill>
                <a:sysClr val="window" lastClr="FFFFFF">
                  <a:lumMod val="75000"/>
                </a:sys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6113-41A9-B5C4-F5F3BC241743}"/>
              </c:ext>
            </c:extLst>
          </c:dPt>
          <c:dLbls>
            <c:dLbl>
              <c:idx val="0"/>
              <c:layout>
                <c:manualLayout>
                  <c:x val="2.2213673870759762E-4"/>
                  <c:y val="5.9668156398134855E-3"/>
                </c:manualLayout>
              </c:layout>
              <c:tx>
                <c:rich>
                  <a:bodyPr/>
                  <a:lstStyle/>
                  <a:p>
                    <a:r>
                      <a:rPr lang="en-US" sz="1400" b="1" i="0" baseline="0"/>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113-41A9-B5C4-F5F3BC241743}"/>
                </c:ext>
              </c:extLst>
            </c:dLbl>
            <c:dLbl>
              <c:idx val="1"/>
              <c:tx>
                <c:rich>
                  <a:bodyPr/>
                  <a:lstStyle/>
                  <a:p>
                    <a:r>
                      <a:rPr lang="en-US" sz="1400" b="1" i="0" baseline="0"/>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113-41A9-B5C4-F5F3BC241743}"/>
                </c:ext>
              </c:extLst>
            </c:dLbl>
            <c:dLbl>
              <c:idx val="2"/>
              <c:layout>
                <c:manualLayout>
                  <c:x val="2.7007523151283547E-2"/>
                  <c:y val="-2.3747625000806908E-2"/>
                </c:manualLayout>
              </c:layout>
              <c:tx>
                <c:rich>
                  <a:bodyPr/>
                  <a:lstStyle/>
                  <a:p>
                    <a:r>
                      <a:rPr lang="en-US" sz="1400" b="1" i="0" baseline="0"/>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113-41A9-B5C4-F5F3BC241743}"/>
                </c:ext>
              </c:extLst>
            </c:dLbl>
            <c:dLbl>
              <c:idx val="3"/>
              <c:tx>
                <c:rich>
                  <a:bodyPr/>
                  <a:lstStyle/>
                  <a:p>
                    <a:r>
                      <a:rPr lang="en-US" sz="1400" b="1" i="0" baseline="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113-41A9-B5C4-F5F3BC2417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des CDAC.xlsx]Feuil6'!$A$157:$A$160</c:f>
              <c:strCache>
                <c:ptCount val="4"/>
                <c:pt idx="0">
                  <c:v>Zacom 1</c:v>
                </c:pt>
                <c:pt idx="1">
                  <c:v>Zacom 2</c:v>
                </c:pt>
                <c:pt idx="2">
                  <c:v>Zacom 3</c:v>
                </c:pt>
                <c:pt idx="3">
                  <c:v>Hors Zacom</c:v>
                </c:pt>
              </c:strCache>
            </c:strRef>
          </c:cat>
          <c:val>
            <c:numRef>
              <c:f>'[Bilan des CDAC.xlsx]Feuil6'!$H$157:$H$160</c:f>
              <c:numCache>
                <c:formatCode>General</c:formatCode>
                <c:ptCount val="4"/>
                <c:pt idx="0">
                  <c:v>9265</c:v>
                </c:pt>
                <c:pt idx="1">
                  <c:v>7358</c:v>
                </c:pt>
                <c:pt idx="2">
                  <c:v>9525</c:v>
                </c:pt>
                <c:pt idx="3">
                  <c:v>764</c:v>
                </c:pt>
              </c:numCache>
            </c:numRef>
          </c:val>
          <c:extLst>
            <c:ext xmlns:c16="http://schemas.microsoft.com/office/drawing/2014/chart" uri="{C3380CC4-5D6E-409C-BE32-E72D297353CC}">
              <c16:uniqueId val="{00000008-6113-41A9-B5C4-F5F3BC241743}"/>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200" u="sng"/>
              <a:t>Période 2013 et 2018</a:t>
            </a:r>
          </a:p>
          <a:p>
            <a:pPr>
              <a:defRPr/>
            </a:pPr>
            <a:r>
              <a:rPr lang="fr-FR" sz="1200" i="1" u="none"/>
              <a:t>Sur 97 800m² autorisés</a:t>
            </a:r>
          </a:p>
        </c:rich>
      </c:tx>
      <c:layout>
        <c:manualLayout>
          <c:xMode val="edge"/>
          <c:yMode val="edge"/>
          <c:x val="0.23112942960088115"/>
          <c:y val="5.70320338904019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BD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51D8-4319-84CA-F5CA2A84F380}"/>
              </c:ext>
            </c:extLst>
          </c:dPt>
          <c:dPt>
            <c:idx val="1"/>
            <c:bubble3D val="0"/>
            <c:spPr>
              <a:solidFill>
                <a:srgbClr val="F79F64"/>
              </a:solidFill>
              <a:ln w="25400">
                <a:solidFill>
                  <a:schemeClr val="lt1"/>
                </a:solidFill>
              </a:ln>
              <a:effectLst/>
              <a:sp3d contourW="25400">
                <a:contourClr>
                  <a:schemeClr val="lt1"/>
                </a:contourClr>
              </a:sp3d>
            </c:spPr>
            <c:extLst>
              <c:ext xmlns:c16="http://schemas.microsoft.com/office/drawing/2014/chart" uri="{C3380CC4-5D6E-409C-BE32-E72D297353CC}">
                <c16:uniqueId val="{00000003-51D8-4319-84CA-F5CA2A84F380}"/>
              </c:ext>
            </c:extLst>
          </c:dPt>
          <c:dPt>
            <c:idx val="2"/>
            <c:bubble3D val="0"/>
            <c:spPr>
              <a:solidFill>
                <a:srgbClr val="7A5E9B"/>
              </a:solidFill>
              <a:ln w="25400">
                <a:solidFill>
                  <a:schemeClr val="lt1"/>
                </a:solidFill>
              </a:ln>
              <a:effectLst/>
              <a:sp3d contourW="25400">
                <a:contourClr>
                  <a:schemeClr val="lt1"/>
                </a:contourClr>
              </a:sp3d>
            </c:spPr>
            <c:extLst>
              <c:ext xmlns:c16="http://schemas.microsoft.com/office/drawing/2014/chart" uri="{C3380CC4-5D6E-409C-BE32-E72D297353CC}">
                <c16:uniqueId val="{00000005-51D8-4319-84CA-F5CA2A84F380}"/>
              </c:ext>
            </c:extLst>
          </c:dPt>
          <c:dPt>
            <c:idx val="3"/>
            <c:bubble3D val="0"/>
            <c:spPr>
              <a:solidFill>
                <a:sysClr val="window" lastClr="FFFFFF">
                  <a:lumMod val="75000"/>
                </a:sys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51D8-4319-84CA-F5CA2A84F380}"/>
              </c:ext>
            </c:extLst>
          </c:dPt>
          <c:dLbls>
            <c:dLbl>
              <c:idx val="0"/>
              <c:layout>
                <c:manualLayout>
                  <c:x val="-4.1702907697476728E-3"/>
                  <c:y val="7.352895548485233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i="0" baseline="0"/>
                      <a:t>57%</a:t>
                    </a:r>
                  </a:p>
                  <a:p>
                    <a:pPr>
                      <a:defRPr sz="1400" b="1"/>
                    </a:pPr>
                    <a:endParaRPr lang="en-US" sz="1400" b="1" i="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1D8-4319-84CA-F5CA2A84F38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i="0" baseline="0"/>
                      <a:t>8%</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1D8-4319-84CA-F5CA2A84F380}"/>
                </c:ext>
              </c:extLst>
            </c:dLbl>
            <c:dLbl>
              <c:idx val="2"/>
              <c:layout>
                <c:manualLayout>
                  <c:x val="3.5616647432979161E-2"/>
                  <c:y val="-2.085448440734641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i="0" baseline="0"/>
                      <a:t>33%</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1D8-4319-84CA-F5CA2A84F380}"/>
                </c:ext>
              </c:extLst>
            </c:dLbl>
            <c:dLbl>
              <c:idx val="3"/>
              <c:layout>
                <c:manualLayout>
                  <c:x val="-3.4134976864265913E-2"/>
                  <c:y val="-2.0925331394502076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i="0" baseline="0"/>
                      <a:t>2%</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1D8-4319-84CA-F5CA2A84F3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des CDAC.xlsx]Feuil6'!$A$149:$A$152</c:f>
              <c:strCache>
                <c:ptCount val="4"/>
                <c:pt idx="0">
                  <c:v>Zacom 1</c:v>
                </c:pt>
                <c:pt idx="1">
                  <c:v>Zacom 2</c:v>
                </c:pt>
                <c:pt idx="2">
                  <c:v>Zacom 3</c:v>
                </c:pt>
                <c:pt idx="3">
                  <c:v>Hors Zacom</c:v>
                </c:pt>
              </c:strCache>
            </c:strRef>
          </c:cat>
          <c:val>
            <c:numRef>
              <c:f>'[Bilan des CDAC.xlsx]Feuil6'!$I$149:$I$152</c:f>
              <c:numCache>
                <c:formatCode>General</c:formatCode>
                <c:ptCount val="4"/>
                <c:pt idx="0">
                  <c:v>55792.1</c:v>
                </c:pt>
                <c:pt idx="1">
                  <c:v>8142.34</c:v>
                </c:pt>
                <c:pt idx="2">
                  <c:v>32449.65</c:v>
                </c:pt>
                <c:pt idx="3">
                  <c:v>1910</c:v>
                </c:pt>
              </c:numCache>
            </c:numRef>
          </c:val>
          <c:extLst>
            <c:ext xmlns:c16="http://schemas.microsoft.com/office/drawing/2014/chart" uri="{C3380CC4-5D6E-409C-BE32-E72D297353CC}">
              <c16:uniqueId val="{00000008-51D8-4319-84CA-F5CA2A84F38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6F0B7E-60B3-4CBB-9A9E-B433AE22C231}"/>
              </a:ext>
            </a:extLst>
          </p:cNvPr>
          <p:cNvSpPr>
            <a:spLocks noGrp="1"/>
          </p:cNvSpPr>
          <p:nvPr>
            <p:ph type="hdr" sz="quarter"/>
          </p:nvPr>
        </p:nvSpPr>
        <p:spPr>
          <a:xfrm>
            <a:off x="4" y="0"/>
            <a:ext cx="2943595" cy="497976"/>
          </a:xfrm>
          <a:prstGeom prst="rect">
            <a:avLst/>
          </a:prstGeom>
        </p:spPr>
        <p:txBody>
          <a:bodyPr vert="horz" lIns="91383" tIns="45694" rIns="91383" bIns="45694"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EE6961B-68B0-41FF-86D1-E2AF42A0B012}"/>
              </a:ext>
            </a:extLst>
          </p:cNvPr>
          <p:cNvSpPr>
            <a:spLocks noGrp="1"/>
          </p:cNvSpPr>
          <p:nvPr>
            <p:ph type="dt" sz="quarter" idx="1"/>
          </p:nvPr>
        </p:nvSpPr>
        <p:spPr>
          <a:xfrm>
            <a:off x="3847749" y="0"/>
            <a:ext cx="2943595" cy="497976"/>
          </a:xfrm>
          <a:prstGeom prst="rect">
            <a:avLst/>
          </a:prstGeom>
        </p:spPr>
        <p:txBody>
          <a:bodyPr vert="horz" lIns="91383" tIns="45694" rIns="91383" bIns="45694" rtlCol="0"/>
          <a:lstStyle>
            <a:lvl1pPr algn="r">
              <a:defRPr sz="1200"/>
            </a:lvl1pPr>
          </a:lstStyle>
          <a:p>
            <a:fld id="{E3C6F852-32C7-4C2C-B221-FFD702FA270C}" type="datetimeFigureOut">
              <a:rPr lang="fr-FR" smtClean="0"/>
              <a:t>10/02/2025</a:t>
            </a:fld>
            <a:endParaRPr lang="fr-FR"/>
          </a:p>
        </p:txBody>
      </p:sp>
      <p:sp>
        <p:nvSpPr>
          <p:cNvPr id="4" name="Espace réservé du pied de page 3">
            <a:extLst>
              <a:ext uri="{FF2B5EF4-FFF2-40B4-BE49-F238E27FC236}">
                <a16:creationId xmlns:a16="http://schemas.microsoft.com/office/drawing/2014/main" id="{1D8F5175-570F-4F8B-A750-6AF512D48781}"/>
              </a:ext>
            </a:extLst>
          </p:cNvPr>
          <p:cNvSpPr>
            <a:spLocks noGrp="1"/>
          </p:cNvSpPr>
          <p:nvPr>
            <p:ph type="ftr" sz="quarter" idx="2"/>
          </p:nvPr>
        </p:nvSpPr>
        <p:spPr>
          <a:xfrm>
            <a:off x="4" y="9427078"/>
            <a:ext cx="2943595" cy="497975"/>
          </a:xfrm>
          <a:prstGeom prst="rect">
            <a:avLst/>
          </a:prstGeom>
        </p:spPr>
        <p:txBody>
          <a:bodyPr vert="horz" lIns="91383" tIns="45694" rIns="91383" bIns="45694"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80A4292-DA0D-4F7B-9925-810C382D833F}"/>
              </a:ext>
            </a:extLst>
          </p:cNvPr>
          <p:cNvSpPr>
            <a:spLocks noGrp="1"/>
          </p:cNvSpPr>
          <p:nvPr>
            <p:ph type="sldNum" sz="quarter" idx="3"/>
          </p:nvPr>
        </p:nvSpPr>
        <p:spPr>
          <a:xfrm>
            <a:off x="3847749" y="9427078"/>
            <a:ext cx="2943595" cy="497975"/>
          </a:xfrm>
          <a:prstGeom prst="rect">
            <a:avLst/>
          </a:prstGeom>
        </p:spPr>
        <p:txBody>
          <a:bodyPr vert="horz" lIns="91383" tIns="45694" rIns="91383" bIns="45694" rtlCol="0" anchor="b"/>
          <a:lstStyle>
            <a:lvl1pPr algn="r">
              <a:defRPr sz="1200"/>
            </a:lvl1pPr>
          </a:lstStyle>
          <a:p>
            <a:fld id="{31FB49AC-2A60-4D1B-A667-DA6FB1C74508}" type="slidenum">
              <a:rPr lang="fr-FR" smtClean="0"/>
              <a:t>‹N°›</a:t>
            </a:fld>
            <a:endParaRPr lang="fr-FR"/>
          </a:p>
        </p:txBody>
      </p:sp>
    </p:spTree>
    <p:extLst>
      <p:ext uri="{BB962C8B-B14F-4D97-AF65-F5344CB8AC3E}">
        <p14:creationId xmlns:p14="http://schemas.microsoft.com/office/powerpoint/2010/main" val="278417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2943595" cy="497976"/>
          </a:xfrm>
          <a:prstGeom prst="rect">
            <a:avLst/>
          </a:prstGeom>
        </p:spPr>
        <p:txBody>
          <a:bodyPr vert="horz" lIns="91383" tIns="45694" rIns="91383" bIns="45694" rtlCol="0"/>
          <a:lstStyle>
            <a:lvl1pPr algn="l">
              <a:defRPr sz="1200"/>
            </a:lvl1pPr>
          </a:lstStyle>
          <a:p>
            <a:endParaRPr lang="fr-FR"/>
          </a:p>
        </p:txBody>
      </p:sp>
      <p:sp>
        <p:nvSpPr>
          <p:cNvPr id="3" name="Espace réservé de la date 2"/>
          <p:cNvSpPr>
            <a:spLocks noGrp="1"/>
          </p:cNvSpPr>
          <p:nvPr>
            <p:ph type="dt" idx="1"/>
          </p:nvPr>
        </p:nvSpPr>
        <p:spPr>
          <a:xfrm>
            <a:off x="3847749" y="0"/>
            <a:ext cx="2943595" cy="497976"/>
          </a:xfrm>
          <a:prstGeom prst="rect">
            <a:avLst/>
          </a:prstGeom>
        </p:spPr>
        <p:txBody>
          <a:bodyPr vert="horz" lIns="91383" tIns="45694" rIns="91383" bIns="45694" rtlCol="0"/>
          <a:lstStyle>
            <a:lvl1pPr algn="r">
              <a:defRPr sz="1200"/>
            </a:lvl1pPr>
          </a:lstStyle>
          <a:p>
            <a:fld id="{35263EF2-360A-4556-B4B1-B0180170ECA6}" type="datetimeFigureOut">
              <a:rPr lang="fr-FR" smtClean="0"/>
              <a:t>10/02/2025</a:t>
            </a:fld>
            <a:endParaRPr lang="fr-FR"/>
          </a:p>
        </p:txBody>
      </p:sp>
      <p:sp>
        <p:nvSpPr>
          <p:cNvPr id="4" name="Espace réservé de l'image des diapositives 3"/>
          <p:cNvSpPr>
            <a:spLocks noGrp="1" noRot="1" noChangeAspect="1"/>
          </p:cNvSpPr>
          <p:nvPr>
            <p:ph type="sldImg" idx="2"/>
          </p:nvPr>
        </p:nvSpPr>
        <p:spPr>
          <a:xfrm>
            <a:off x="1163638" y="1241425"/>
            <a:ext cx="4465637" cy="3349625"/>
          </a:xfrm>
          <a:prstGeom prst="rect">
            <a:avLst/>
          </a:prstGeom>
          <a:noFill/>
          <a:ln w="12700">
            <a:solidFill>
              <a:prstClr val="black"/>
            </a:solidFill>
          </a:ln>
        </p:spPr>
        <p:txBody>
          <a:bodyPr vert="horz" lIns="91383" tIns="45694" rIns="91383" bIns="45694" rtlCol="0" anchor="ctr"/>
          <a:lstStyle/>
          <a:p>
            <a:endParaRPr lang="fr-FR"/>
          </a:p>
        </p:txBody>
      </p:sp>
      <p:sp>
        <p:nvSpPr>
          <p:cNvPr id="5" name="Espace réservé des notes 4"/>
          <p:cNvSpPr>
            <a:spLocks noGrp="1"/>
          </p:cNvSpPr>
          <p:nvPr>
            <p:ph type="body" sz="quarter" idx="3"/>
          </p:nvPr>
        </p:nvSpPr>
        <p:spPr>
          <a:xfrm>
            <a:off x="679292" y="4776433"/>
            <a:ext cx="5434330" cy="3907989"/>
          </a:xfrm>
          <a:prstGeom prst="rect">
            <a:avLst/>
          </a:prstGeom>
        </p:spPr>
        <p:txBody>
          <a:bodyPr vert="horz" lIns="91383" tIns="45694" rIns="91383" bIns="456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9427078"/>
            <a:ext cx="2943595" cy="497975"/>
          </a:xfrm>
          <a:prstGeom prst="rect">
            <a:avLst/>
          </a:prstGeom>
        </p:spPr>
        <p:txBody>
          <a:bodyPr vert="horz" lIns="91383" tIns="45694" rIns="91383" bIns="4569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749" y="9427078"/>
            <a:ext cx="2943595" cy="497975"/>
          </a:xfrm>
          <a:prstGeom prst="rect">
            <a:avLst/>
          </a:prstGeom>
        </p:spPr>
        <p:txBody>
          <a:bodyPr vert="horz" lIns="91383" tIns="45694" rIns="91383" bIns="45694" rtlCol="0" anchor="b"/>
          <a:lstStyle>
            <a:lvl1pPr algn="r">
              <a:defRPr sz="1200"/>
            </a:lvl1pPr>
          </a:lstStyle>
          <a:p>
            <a:fld id="{D8B9A7D5-525A-4193-8209-3B411681BEEA}" type="slidenum">
              <a:rPr lang="fr-FR" smtClean="0"/>
              <a:t>‹N°›</a:t>
            </a:fld>
            <a:endParaRPr lang="fr-FR"/>
          </a:p>
        </p:txBody>
      </p:sp>
    </p:spTree>
    <p:extLst>
      <p:ext uri="{BB962C8B-B14F-4D97-AF65-F5344CB8AC3E}">
        <p14:creationId xmlns:p14="http://schemas.microsoft.com/office/powerpoint/2010/main" val="245413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9A7D5-525A-4193-8209-3B411681BE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98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9A7D5-525A-4193-8209-3B411681BE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54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08FB1-40AA-38CD-6612-96A1570D58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D0A9FD-4871-0A0D-8C55-7BE3E23E69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416014-2FA8-562B-0ED5-33BD5F5562D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D68D8EB-31CD-A313-62C9-F9444C25A2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9A7D5-525A-4193-8209-3B411681BE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64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n-lt"/>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268237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1437256" y="2492896"/>
            <a:ext cx="7455224" cy="1152128"/>
          </a:xfrm>
          <a:prstGeom prst="rect">
            <a:avLst/>
          </a:prstGeom>
        </p:spPr>
        <p:txBody>
          <a:bodyPr anchor="ctr"/>
          <a:lstStyle>
            <a:lvl1pPr algn="l" defTabSz="914400" rtl="0" eaLnBrk="1" fontAlgn="auto" latinLnBrk="0" hangingPunct="1">
              <a:spcBef>
                <a:spcPct val="0"/>
              </a:spcBef>
              <a:spcAft>
                <a:spcPts val="0"/>
              </a:spcAft>
              <a:buNone/>
              <a:defRPr lang="fr-FR" sz="55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1437257" y="4466539"/>
            <a:ext cx="7455223" cy="690653"/>
          </a:xfrm>
          <a:prstGeom prst="rect">
            <a:avLst/>
          </a:prstGeom>
        </p:spPr>
        <p:txBody>
          <a:bodyPr/>
          <a:lstStyle>
            <a:lvl1pPr marL="0" indent="0" algn="l" defTabSz="914400" rtl="0" eaLnBrk="1" fontAlgn="auto" latinLnBrk="0" hangingPunct="1">
              <a:spcBef>
                <a:spcPct val="0"/>
              </a:spcBef>
              <a:spcAft>
                <a:spcPts val="0"/>
              </a:spcAft>
              <a:buNone/>
              <a:defRPr lang="fr-FR" sz="16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Tree>
    <p:extLst>
      <p:ext uri="{BB962C8B-B14F-4D97-AF65-F5344CB8AC3E}">
        <p14:creationId xmlns:p14="http://schemas.microsoft.com/office/powerpoint/2010/main" val="24230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avec photo">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3492000" y="2808000"/>
            <a:ext cx="5366992" cy="1152128"/>
          </a:xfrm>
          <a:prstGeom prst="rect">
            <a:avLst/>
          </a:prstGeom>
        </p:spPr>
        <p:txBody>
          <a:bodyPr anchor="ctr"/>
          <a:lstStyle>
            <a:lvl1pPr algn="l" defTabSz="914400" rtl="0" eaLnBrk="1" fontAlgn="auto" latinLnBrk="0" hangingPunct="1">
              <a:spcBef>
                <a:spcPct val="0"/>
              </a:spcBef>
              <a:spcAft>
                <a:spcPts val="0"/>
              </a:spcAft>
              <a:buNone/>
              <a:defRPr lang="fr-FR" sz="47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3492001" y="4610555"/>
            <a:ext cx="5400480" cy="690653"/>
          </a:xfrm>
          <a:prstGeom prst="rect">
            <a:avLst/>
          </a:prstGeom>
        </p:spPr>
        <p:txBody>
          <a:bodyPr/>
          <a:lstStyle>
            <a:lvl1pPr marL="0" indent="0" algn="l" defTabSz="914400" rtl="0" eaLnBrk="1" fontAlgn="auto" latinLnBrk="0" hangingPunct="1">
              <a:spcBef>
                <a:spcPct val="0"/>
              </a:spcBef>
              <a:spcAft>
                <a:spcPts val="0"/>
              </a:spcAft>
              <a:buNone/>
              <a:defRPr lang="fr-FR" sz="14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
        <p:nvSpPr>
          <p:cNvPr id="4" name="Espace réservé pour une image  3"/>
          <p:cNvSpPr>
            <a:spLocks noGrp="1" noChangeAspect="1"/>
          </p:cNvSpPr>
          <p:nvPr>
            <p:ph type="pic" sz="quarter" idx="17" hasCustomPrompt="1"/>
          </p:nvPr>
        </p:nvSpPr>
        <p:spPr>
          <a:xfrm>
            <a:off x="3563888" y="1726200"/>
            <a:ext cx="900000" cy="900000"/>
          </a:xfrm>
          <a:prstGeom prst="rect">
            <a:avLst/>
          </a:prstGeom>
        </p:spPr>
        <p:txBody>
          <a:bodyPr anchor="ctr"/>
          <a:lstStyle>
            <a:lvl1pPr marL="0" indent="0" algn="ctr">
              <a:buNone/>
              <a:defRPr sz="1600" i="1" baseline="0"/>
            </a:lvl1pPr>
          </a:lstStyle>
          <a:p>
            <a:r>
              <a:rPr lang="fr-FR"/>
              <a:t>Insérer un </a:t>
            </a:r>
            <a:r>
              <a:rPr lang="fr-FR" err="1"/>
              <a:t>picto</a:t>
            </a:r>
            <a:r>
              <a:rPr lang="fr-FR"/>
              <a:t> ici</a:t>
            </a:r>
          </a:p>
        </p:txBody>
      </p:sp>
      <p:sp>
        <p:nvSpPr>
          <p:cNvPr id="10" name="Espace réservé pour une image  3"/>
          <p:cNvSpPr>
            <a:spLocks noGrp="1"/>
          </p:cNvSpPr>
          <p:nvPr>
            <p:ph type="pic" sz="quarter" idx="18" hasCustomPrompt="1"/>
          </p:nvPr>
        </p:nvSpPr>
        <p:spPr>
          <a:xfrm>
            <a:off x="477900" y="1543118"/>
            <a:ext cx="2437198" cy="5004000"/>
          </a:xfrm>
          <a:prstGeom prst="rect">
            <a:avLst/>
          </a:prstGeom>
        </p:spPr>
        <p:txBody>
          <a:bodyPr anchor="ctr"/>
          <a:lstStyle>
            <a:lvl1pPr marL="0" indent="0" algn="ctr">
              <a:buNone/>
              <a:defRPr sz="2000" i="1"/>
            </a:lvl1pPr>
          </a:lstStyle>
          <a:p>
            <a:r>
              <a:rPr lang="fr-FR"/>
              <a:t>Insérer une image ici</a:t>
            </a:r>
          </a:p>
        </p:txBody>
      </p:sp>
      <p:pic>
        <p:nvPicPr>
          <p:cNvPr id="12" name="Image 11">
            <a:extLst>
              <a:ext uri="{FF2B5EF4-FFF2-40B4-BE49-F238E27FC236}">
                <a16:creationId xmlns:a16="http://schemas.microsoft.com/office/drawing/2014/main" id="{D081949E-AA5E-7D56-DE85-22116E31DF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900" y="324479"/>
            <a:ext cx="2437198" cy="1218599"/>
          </a:xfrm>
          <a:prstGeom prst="rect">
            <a:avLst/>
          </a:prstGeom>
        </p:spPr>
      </p:pic>
    </p:spTree>
    <p:extLst>
      <p:ext uri="{BB962C8B-B14F-4D97-AF65-F5344CB8AC3E}">
        <p14:creationId xmlns:p14="http://schemas.microsoft.com/office/powerpoint/2010/main" val="15636913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473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56794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642795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62099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352722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1225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8132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97900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hasCustomPrompt="1"/>
          </p:nvPr>
        </p:nvSpPr>
        <p:spPr>
          <a:xfrm>
            <a:off x="0" y="1872370"/>
            <a:ext cx="6705600" cy="2446800"/>
          </a:xfrm>
        </p:spPr>
        <p:txBody>
          <a:bodyPr anchor="ctr" anchorCtr="0"/>
          <a:lstStyle>
            <a:lvl1pPr>
              <a:defRPr sz="4500">
                <a:solidFill>
                  <a:schemeClr val="bg1"/>
                </a:solidFill>
                <a:latin typeface="+mn-lt"/>
              </a:defRPr>
            </a:lvl1pPr>
          </a:lstStyle>
          <a:p>
            <a:pPr algn="r"/>
            <a:br>
              <a:rPr lang="fr-FR" sz="4800">
                <a:solidFill>
                  <a:schemeClr val="bg1"/>
                </a:solidFill>
                <a:latin typeface="Eurostile"/>
                <a:cs typeface="Eurostile"/>
              </a:rPr>
            </a:br>
            <a:endParaRPr lang="fr-FR" sz="4800">
              <a:solidFill>
                <a:schemeClr val="bg1"/>
              </a:solidFill>
              <a:latin typeface="Eurostile"/>
              <a:cs typeface="Eurostile"/>
            </a:endParaRP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0" name="Google Shape;13;p1">
            <a:extLst>
              <a:ext uri="{FF2B5EF4-FFF2-40B4-BE49-F238E27FC236}">
                <a16:creationId xmlns:a16="http://schemas.microsoft.com/office/drawing/2014/main" id="{EC62F053-5DA1-46B2-A42A-C380EACE2D7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1000" b="0" i="0" u="none" strike="noStrike" kern="1200" cap="none" spc="0" normalizeH="0" baseline="0" noProof="0">
                <a:ln>
                  <a:noFill/>
                </a:ln>
                <a:solidFill>
                  <a:prstClr val="black"/>
                </a:solidFill>
                <a:effectLst/>
                <a:uLnTx/>
                <a:uFillTx/>
                <a:latin typeface="Monda"/>
                <a:ea typeface="Monda"/>
                <a:cs typeface="Monda"/>
                <a:sym typeface="Monda"/>
              </a:rPr>
              <a:t>Bureau syndical du 13 mars 2024</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159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872718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259732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spTree>
    <p:extLst>
      <p:ext uri="{BB962C8B-B14F-4D97-AF65-F5344CB8AC3E}">
        <p14:creationId xmlns:p14="http://schemas.microsoft.com/office/powerpoint/2010/main" val="2206496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1437256" y="2492896"/>
            <a:ext cx="7455224" cy="1152128"/>
          </a:xfrm>
          <a:prstGeom prst="rect">
            <a:avLst/>
          </a:prstGeom>
        </p:spPr>
        <p:txBody>
          <a:bodyPr anchor="ctr"/>
          <a:lstStyle>
            <a:lvl1pPr algn="l" defTabSz="914400" rtl="0" eaLnBrk="1" fontAlgn="auto" latinLnBrk="0" hangingPunct="1">
              <a:spcBef>
                <a:spcPct val="0"/>
              </a:spcBef>
              <a:spcAft>
                <a:spcPts val="0"/>
              </a:spcAft>
              <a:buNone/>
              <a:defRPr lang="fr-FR" sz="55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1437257" y="4466539"/>
            <a:ext cx="7455223" cy="690653"/>
          </a:xfrm>
          <a:prstGeom prst="rect">
            <a:avLst/>
          </a:prstGeom>
        </p:spPr>
        <p:txBody>
          <a:bodyPr/>
          <a:lstStyle>
            <a:lvl1pPr marL="0" indent="0" algn="l" defTabSz="914400" rtl="0" eaLnBrk="1" fontAlgn="auto" latinLnBrk="0" hangingPunct="1">
              <a:spcBef>
                <a:spcPct val="0"/>
              </a:spcBef>
              <a:spcAft>
                <a:spcPts val="0"/>
              </a:spcAft>
              <a:buNone/>
              <a:defRPr lang="fr-FR" sz="16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Tree>
    <p:extLst>
      <p:ext uri="{BB962C8B-B14F-4D97-AF65-F5344CB8AC3E}">
        <p14:creationId xmlns:p14="http://schemas.microsoft.com/office/powerpoint/2010/main" val="162529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avec photo">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3492000" y="2808000"/>
            <a:ext cx="5366992" cy="1152128"/>
          </a:xfrm>
          <a:prstGeom prst="rect">
            <a:avLst/>
          </a:prstGeom>
        </p:spPr>
        <p:txBody>
          <a:bodyPr anchor="ctr"/>
          <a:lstStyle>
            <a:lvl1pPr algn="l" defTabSz="914400" rtl="0" eaLnBrk="1" fontAlgn="auto" latinLnBrk="0" hangingPunct="1">
              <a:spcBef>
                <a:spcPct val="0"/>
              </a:spcBef>
              <a:spcAft>
                <a:spcPts val="0"/>
              </a:spcAft>
              <a:buNone/>
              <a:defRPr lang="fr-FR" sz="47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3492001" y="4610555"/>
            <a:ext cx="5400480" cy="690653"/>
          </a:xfrm>
          <a:prstGeom prst="rect">
            <a:avLst/>
          </a:prstGeom>
        </p:spPr>
        <p:txBody>
          <a:bodyPr/>
          <a:lstStyle>
            <a:lvl1pPr marL="0" indent="0" algn="l" defTabSz="914400" rtl="0" eaLnBrk="1" fontAlgn="auto" latinLnBrk="0" hangingPunct="1">
              <a:spcBef>
                <a:spcPct val="0"/>
              </a:spcBef>
              <a:spcAft>
                <a:spcPts val="0"/>
              </a:spcAft>
              <a:buNone/>
              <a:defRPr lang="fr-FR" sz="14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
        <p:nvSpPr>
          <p:cNvPr id="4" name="Espace réservé pour une image  3"/>
          <p:cNvSpPr>
            <a:spLocks noGrp="1"/>
          </p:cNvSpPr>
          <p:nvPr>
            <p:ph type="pic" sz="quarter" idx="17" hasCustomPrompt="1"/>
          </p:nvPr>
        </p:nvSpPr>
        <p:spPr>
          <a:xfrm>
            <a:off x="3563888" y="1151999"/>
            <a:ext cx="1979999" cy="925283"/>
          </a:xfrm>
          <a:prstGeom prst="rect">
            <a:avLst/>
          </a:prstGeom>
        </p:spPr>
        <p:txBody>
          <a:bodyPr anchor="ctr"/>
          <a:lstStyle>
            <a:lvl1pPr marL="0" indent="0" algn="ctr">
              <a:buNone/>
              <a:defRPr sz="2000" i="1" baseline="0"/>
            </a:lvl1pPr>
          </a:lstStyle>
          <a:p>
            <a:r>
              <a:rPr lang="fr-FR"/>
              <a:t>Insérer un </a:t>
            </a:r>
            <a:r>
              <a:rPr lang="fr-FR" err="1"/>
              <a:t>picto</a:t>
            </a:r>
            <a:r>
              <a:rPr lang="fr-FR"/>
              <a:t> ici</a:t>
            </a:r>
          </a:p>
        </p:txBody>
      </p:sp>
      <p:sp>
        <p:nvSpPr>
          <p:cNvPr id="10" name="Espace réservé pour une image  3"/>
          <p:cNvSpPr>
            <a:spLocks noGrp="1"/>
          </p:cNvSpPr>
          <p:nvPr>
            <p:ph type="pic" sz="quarter" idx="18" hasCustomPrompt="1"/>
          </p:nvPr>
        </p:nvSpPr>
        <p:spPr>
          <a:xfrm>
            <a:off x="476999" y="1544400"/>
            <a:ext cx="2437200" cy="5004000"/>
          </a:xfrm>
          <a:prstGeom prst="rect">
            <a:avLst/>
          </a:prstGeom>
        </p:spPr>
        <p:txBody>
          <a:bodyPr anchor="ctr"/>
          <a:lstStyle>
            <a:lvl1pPr marL="0" indent="0" algn="ctr">
              <a:buNone/>
              <a:defRPr sz="2000" i="1"/>
            </a:lvl1pPr>
          </a:lstStyle>
          <a:p>
            <a:r>
              <a:rPr lang="fr-FR"/>
              <a:t>Insérer une image ici</a:t>
            </a:r>
          </a:p>
        </p:txBody>
      </p:sp>
    </p:spTree>
    <p:extLst>
      <p:ext uri="{BB962C8B-B14F-4D97-AF65-F5344CB8AC3E}">
        <p14:creationId xmlns:p14="http://schemas.microsoft.com/office/powerpoint/2010/main" val="1823980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1475" y="727077"/>
            <a:ext cx="7772400" cy="358773"/>
          </a:xfrm>
          <a:prstGeom prst="rect">
            <a:avLst/>
          </a:prstGeom>
        </p:spPr>
        <p:txBody>
          <a:bodyPr/>
          <a:lstStyle>
            <a:lvl1pPr algn="l">
              <a:defRPr sz="1700" b="1">
                <a:latin typeface="Eurostile" pitchFamily="34" charset="0"/>
              </a:defRPr>
            </a:lvl1pPr>
          </a:lstStyle>
          <a:p>
            <a:r>
              <a:rPr lang="fr-FR"/>
              <a:t>Modifiez le style du titre</a:t>
            </a:r>
          </a:p>
        </p:txBody>
      </p:sp>
      <p:sp>
        <p:nvSpPr>
          <p:cNvPr id="8" name="Espace réservé du contenu 2"/>
          <p:cNvSpPr>
            <a:spLocks noGrp="1"/>
          </p:cNvSpPr>
          <p:nvPr>
            <p:ph idx="1"/>
          </p:nvPr>
        </p:nvSpPr>
        <p:spPr>
          <a:xfrm>
            <a:off x="323850" y="1282700"/>
            <a:ext cx="8496300" cy="4997450"/>
          </a:xfrm>
          <a:prstGeom prst="rect">
            <a:avLst/>
          </a:prstGeom>
        </p:spPr>
        <p:txBody>
          <a:bodyPr/>
          <a:lstStyle>
            <a:lvl1pPr marL="342900" indent="-342900">
              <a:buClr>
                <a:srgbClr val="961B2E"/>
              </a:buClr>
              <a:buFont typeface="Wingdings" panose="05000000000000000000" pitchFamily="2" charset="2"/>
              <a:buChar char="§"/>
              <a:defRPr sz="1500">
                <a:latin typeface="Eurostile" pitchFamily="34" charset="0"/>
              </a:defRPr>
            </a:lvl1pPr>
            <a:lvl2pPr marL="742950" indent="-285750">
              <a:buClr>
                <a:srgbClr val="961B2E"/>
              </a:buClr>
              <a:buFont typeface="Arial" panose="020B0604020202020204" pitchFamily="34" charset="0"/>
              <a:buChar char="•"/>
              <a:defRPr sz="1500"/>
            </a:lvl2pPr>
            <a:lvl3pPr marL="1143000" indent="-228600">
              <a:buClr>
                <a:srgbClr val="961B2E"/>
              </a:buClr>
              <a:buFont typeface="Courier New" panose="02070309020205020404" pitchFamily="49" charset="0"/>
              <a:buChar char="o"/>
              <a:defRPr sz="1500"/>
            </a:lvl3pPr>
            <a:lvl4pPr>
              <a:buClr>
                <a:srgbClr val="961B2E"/>
              </a:buClr>
              <a:defRPr sz="1500"/>
            </a:lvl4pPr>
            <a:lvl5pPr>
              <a:buClr>
                <a:srgbClr val="961B2E"/>
              </a:buClr>
              <a:defRPr sz="15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4294967295"/>
          </p:nvPr>
        </p:nvSpPr>
        <p:spPr>
          <a:xfrm>
            <a:off x="5754846" y="276021"/>
            <a:ext cx="1932277" cy="365125"/>
          </a:xfrm>
          <a:prstGeom prst="rect">
            <a:avLst/>
          </a:prstGeom>
        </p:spPr>
        <p:txBody>
          <a:bodyPr/>
          <a:lstStyle>
            <a:lvl1pPr>
              <a:defRPr sz="1100">
                <a:solidFill>
                  <a:schemeClr val="tx1"/>
                </a:solidFill>
              </a:defRPr>
            </a:lvl1pPr>
          </a:lstStyle>
          <a:p>
            <a:pPr algn="r"/>
            <a:r>
              <a:rPr lang="fr-FR">
                <a:latin typeface="Eurostile"/>
              </a:rPr>
              <a:t>Jeudi 18 juin 2015</a:t>
            </a:r>
            <a:endParaRPr lang="fr-FR">
              <a:latin typeface="Eurostile"/>
              <a:cs typeface="Eurostile"/>
            </a:endParaRPr>
          </a:p>
        </p:txBody>
      </p:sp>
      <p:sp>
        <p:nvSpPr>
          <p:cNvPr id="9" name="Espace réservé du numéro de diapositive 5"/>
          <p:cNvSpPr>
            <a:spLocks noGrp="1"/>
          </p:cNvSpPr>
          <p:nvPr>
            <p:ph type="sldNum" sz="quarter" idx="4"/>
          </p:nvPr>
        </p:nvSpPr>
        <p:spPr>
          <a:xfrm>
            <a:off x="8600764" y="6476972"/>
            <a:ext cx="447676" cy="365125"/>
          </a:xfrm>
          <a:prstGeom prst="rect">
            <a:avLst/>
          </a:prstGeom>
        </p:spPr>
        <p:txBody>
          <a:bodyPr/>
          <a:lstStyle>
            <a:lvl1pPr>
              <a:defRPr sz="1000">
                <a:latin typeface="Eurostile" pitchFamily="34" charset="0"/>
              </a:defRPr>
            </a:lvl1pPr>
          </a:lstStyle>
          <a:p>
            <a:fld id="{50772B82-B085-4120-A9DA-8F937060862B}" type="slidenum">
              <a:rPr lang="fr-FR" smtClean="0"/>
              <a:pPr/>
              <a:t>‹N°›</a:t>
            </a:fld>
            <a:endParaRPr lang="fr-FR"/>
          </a:p>
        </p:txBody>
      </p:sp>
    </p:spTree>
    <p:extLst>
      <p:ext uri="{BB962C8B-B14F-4D97-AF65-F5344CB8AC3E}">
        <p14:creationId xmlns:p14="http://schemas.microsoft.com/office/powerpoint/2010/main" val="2206177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endParaRPr lang="fr-FR"/>
          </a:p>
        </p:txBody>
      </p:sp>
    </p:spTree>
    <p:extLst>
      <p:ext uri="{BB962C8B-B14F-4D97-AF65-F5344CB8AC3E}">
        <p14:creationId xmlns:p14="http://schemas.microsoft.com/office/powerpoint/2010/main" val="2251319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6458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088976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07419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1000" b="0" i="0" u="none" strike="noStrike" kern="1200" cap="none" spc="0" normalizeH="0" baseline="0" noProof="0">
                <a:ln>
                  <a:noFill/>
                </a:ln>
                <a:solidFill>
                  <a:prstClr val="black"/>
                </a:solidFill>
                <a:effectLst/>
                <a:uLnTx/>
                <a:uFillTx/>
                <a:latin typeface="Monda"/>
                <a:ea typeface="Monda"/>
                <a:cs typeface="Monda"/>
                <a:sym typeface="Monda"/>
              </a:rPr>
              <a:t>Bureau syndical du 13 mars 2024</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2039588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673878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16366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33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33393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084651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360284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DC49570-BC09-B44E-9724-BECE1CE38774}" type="datetimeFigureOut">
              <a:rPr lang="fr-FR" smtClean="0"/>
              <a:t>10/02/2025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4F3F9C-A820-FD40-AA34-44057EB13330}" type="slidenum">
              <a:rPr lang="fr-FR" smtClean="0"/>
              <a:t>‹N°›</a:t>
            </a:fld>
            <a:endParaRPr lang="fr-FR"/>
          </a:p>
        </p:txBody>
      </p:sp>
    </p:spTree>
    <p:extLst>
      <p:ext uri="{BB962C8B-B14F-4D97-AF65-F5344CB8AC3E}">
        <p14:creationId xmlns:p14="http://schemas.microsoft.com/office/powerpoint/2010/main" val="3959949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68B9D2E-2C7A-4478-AF31-D6E96FAB666F}" type="datetimeFigureOut">
              <a:rPr lang="fr-FR" smtClean="0"/>
              <a:t>10/02/2025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17432D-4DC1-4F60-AE58-B1AC8395F7C4}" type="slidenum">
              <a:rPr lang="fr-FR" smtClean="0"/>
              <a:t>‹N°›</a:t>
            </a:fld>
            <a:endParaRPr lang="fr-FR"/>
          </a:p>
        </p:txBody>
      </p:sp>
    </p:spTree>
    <p:extLst>
      <p:ext uri="{BB962C8B-B14F-4D97-AF65-F5344CB8AC3E}">
        <p14:creationId xmlns:p14="http://schemas.microsoft.com/office/powerpoint/2010/main" val="3296363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pic>
        <p:nvPicPr>
          <p:cNvPr id="6" name="Image 5"/>
          <p:cNvPicPr/>
          <p:nvPr userDrawn="1"/>
        </p:nvPicPr>
        <p:blipFill>
          <a:blip r:embed="rId2" cstate="screen">
            <a:extLst>
              <a:ext uri="{28A0092B-C50C-407E-A947-70E740481C1C}">
                <a14:useLocalDpi xmlns:a14="http://schemas.microsoft.com/office/drawing/2010/main"/>
              </a:ext>
            </a:extLst>
          </a:blip>
          <a:stretch>
            <a:fillRect/>
          </a:stretch>
        </p:blipFill>
        <p:spPr>
          <a:xfrm>
            <a:off x="7333192" y="6300226"/>
            <a:ext cx="1424141" cy="421555"/>
          </a:xfrm>
          <a:prstGeom prst="rect">
            <a:avLst/>
          </a:prstGeom>
        </p:spPr>
      </p:pic>
    </p:spTree>
    <p:extLst>
      <p:ext uri="{BB962C8B-B14F-4D97-AF65-F5344CB8AC3E}">
        <p14:creationId xmlns:p14="http://schemas.microsoft.com/office/powerpoint/2010/main" val="639380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54344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1000" b="0" i="0" u="none" strike="noStrike" kern="1200" cap="none" spc="0" normalizeH="0" baseline="0" noProof="0">
                <a:ln>
                  <a:noFill/>
                </a:ln>
                <a:solidFill>
                  <a:prstClr val="black"/>
                </a:solidFill>
                <a:effectLst/>
                <a:uLnTx/>
                <a:uFillTx/>
                <a:latin typeface="Monda"/>
                <a:ea typeface="Monda"/>
                <a:cs typeface="Monda"/>
                <a:sym typeface="Monda"/>
              </a:rPr>
              <a:t>Bureau syndical du 13 mars 2024</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203958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1475" y="727077"/>
            <a:ext cx="7772400" cy="358773"/>
          </a:xfrm>
          <a:prstGeom prst="rect">
            <a:avLst/>
          </a:prstGeom>
        </p:spPr>
        <p:txBody>
          <a:bodyPr/>
          <a:lstStyle>
            <a:lvl1pPr algn="l">
              <a:defRPr sz="1700" b="1">
                <a:latin typeface="Eurostile" pitchFamily="34" charset="0"/>
              </a:defRPr>
            </a:lvl1pPr>
          </a:lstStyle>
          <a:p>
            <a:r>
              <a:rPr lang="fr-FR"/>
              <a:t>Modifiez le style du titre</a:t>
            </a:r>
          </a:p>
        </p:txBody>
      </p:sp>
      <p:sp>
        <p:nvSpPr>
          <p:cNvPr id="8" name="Espace réservé du contenu 2"/>
          <p:cNvSpPr>
            <a:spLocks noGrp="1"/>
          </p:cNvSpPr>
          <p:nvPr>
            <p:ph idx="1"/>
          </p:nvPr>
        </p:nvSpPr>
        <p:spPr>
          <a:xfrm>
            <a:off x="323850" y="1282700"/>
            <a:ext cx="8496300" cy="4997450"/>
          </a:xfrm>
          <a:prstGeom prst="rect">
            <a:avLst/>
          </a:prstGeom>
        </p:spPr>
        <p:txBody>
          <a:bodyPr/>
          <a:lstStyle>
            <a:lvl1pPr marL="342900" indent="-342900">
              <a:buClr>
                <a:srgbClr val="961B2E"/>
              </a:buClr>
              <a:buFont typeface="Wingdings" panose="05000000000000000000" pitchFamily="2" charset="2"/>
              <a:buChar char="§"/>
              <a:defRPr sz="1500">
                <a:latin typeface="Eurostile" pitchFamily="34" charset="0"/>
              </a:defRPr>
            </a:lvl1pPr>
            <a:lvl2pPr marL="742950" indent="-285750">
              <a:buClr>
                <a:srgbClr val="961B2E"/>
              </a:buClr>
              <a:buFont typeface="Arial" panose="020B0604020202020204" pitchFamily="34" charset="0"/>
              <a:buChar char="•"/>
              <a:defRPr sz="1500"/>
            </a:lvl2pPr>
            <a:lvl3pPr marL="1143000" indent="-228600">
              <a:buClr>
                <a:srgbClr val="961B2E"/>
              </a:buClr>
              <a:buFont typeface="Courier New" panose="02070309020205020404" pitchFamily="49" charset="0"/>
              <a:buChar char="o"/>
              <a:defRPr sz="1500"/>
            </a:lvl3pPr>
            <a:lvl4pPr>
              <a:buClr>
                <a:srgbClr val="961B2E"/>
              </a:buClr>
              <a:defRPr sz="1500"/>
            </a:lvl4pPr>
            <a:lvl5pPr>
              <a:buClr>
                <a:srgbClr val="961B2E"/>
              </a:buClr>
              <a:defRPr sz="15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4294967295"/>
          </p:nvPr>
        </p:nvSpPr>
        <p:spPr>
          <a:xfrm>
            <a:off x="5754846" y="276021"/>
            <a:ext cx="1932277" cy="365125"/>
          </a:xfrm>
          <a:prstGeom prst="rect">
            <a:avLst/>
          </a:prstGeom>
        </p:spPr>
        <p:txBody>
          <a:bodyPr/>
          <a:lstStyle>
            <a:lvl1pPr>
              <a:defRPr sz="1100">
                <a:solidFill>
                  <a:schemeClr val="tx1"/>
                </a:solidFill>
              </a:defRPr>
            </a:lvl1pPr>
          </a:lstStyle>
          <a:p>
            <a:pPr algn="r"/>
            <a:r>
              <a:rPr lang="fr-FR">
                <a:solidFill>
                  <a:prstClr val="black"/>
                </a:solidFill>
                <a:latin typeface="Eurostile"/>
              </a:rPr>
              <a:t>Jeudi 18 juin 2015</a:t>
            </a:r>
            <a:endParaRPr lang="fr-FR">
              <a:solidFill>
                <a:prstClr val="black"/>
              </a:solidFill>
              <a:latin typeface="Eurostile"/>
              <a:cs typeface="Eurostile"/>
            </a:endParaRPr>
          </a:p>
        </p:txBody>
      </p:sp>
      <p:sp>
        <p:nvSpPr>
          <p:cNvPr id="9" name="Espace réservé du numéro de diapositive 5"/>
          <p:cNvSpPr>
            <a:spLocks noGrp="1"/>
          </p:cNvSpPr>
          <p:nvPr>
            <p:ph type="sldNum" sz="quarter" idx="4"/>
          </p:nvPr>
        </p:nvSpPr>
        <p:spPr>
          <a:xfrm>
            <a:off x="8600764" y="6476972"/>
            <a:ext cx="447676" cy="365125"/>
          </a:xfrm>
          <a:prstGeom prst="rect">
            <a:avLst/>
          </a:prstGeom>
        </p:spPr>
        <p:txBody>
          <a:bodyPr/>
          <a:lstStyle>
            <a:lvl1pPr>
              <a:defRPr sz="1000">
                <a:latin typeface="Eurostile" pitchFamily="34" charset="0"/>
              </a:defRPr>
            </a:lvl1pPr>
          </a:lstStyle>
          <a:p>
            <a:fld id="{50772B82-B085-4120-A9DA-8F937060862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281419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6" name="ZoneTexte 5"/>
          <p:cNvSpPr txBox="1"/>
          <p:nvPr userDrawn="1"/>
        </p:nvSpPr>
        <p:spPr>
          <a:xfrm>
            <a:off x="4914000" y="5230800"/>
            <a:ext cx="3906000" cy="261610"/>
          </a:xfrm>
          <a:prstGeom prst="rect">
            <a:avLst/>
          </a:prstGeom>
          <a:noFill/>
        </p:spPr>
        <p:txBody>
          <a:bodyPr wrap="square" rtlCol="0">
            <a:spAutoFit/>
          </a:bodyPr>
          <a:lstStyle/>
          <a:p>
            <a:pPr marL="0" lvl="0" indent="0" algn="l" defTabSz="914400" rtl="0" eaLnBrk="0" fontAlgn="base" latinLnBrk="0" hangingPunct="0">
              <a:spcBef>
                <a:spcPct val="0"/>
              </a:spcBef>
              <a:spcAft>
                <a:spcPct val="0"/>
              </a:spcAft>
              <a:buFont typeface="Arial" pitchFamily="34" charset="0"/>
              <a:buNone/>
            </a:pPr>
            <a:r>
              <a:rPr lang="fr-FR" sz="11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MERCI POUR VOTRE ATTENTION</a:t>
            </a:r>
          </a:p>
        </p:txBody>
      </p:sp>
      <p:pic>
        <p:nvPicPr>
          <p:cNvPr id="7" name="Image 6"/>
          <p:cNvPicPr/>
          <p:nvPr userDrawn="1"/>
        </p:nvPicPr>
        <p:blipFill>
          <a:blip r:embed="rId2" cstate="screen">
            <a:extLst>
              <a:ext uri="{28A0092B-C50C-407E-A947-70E740481C1C}">
                <a14:useLocalDpi xmlns:a14="http://schemas.microsoft.com/office/drawing/2010/main"/>
              </a:ext>
            </a:extLst>
          </a:blip>
          <a:stretch>
            <a:fillRect/>
          </a:stretch>
        </p:blipFill>
        <p:spPr>
          <a:xfrm>
            <a:off x="323528" y="5230800"/>
            <a:ext cx="3841668" cy="1137160"/>
          </a:xfrm>
          <a:prstGeom prst="rect">
            <a:avLst/>
          </a:prstGeom>
        </p:spPr>
      </p:pic>
    </p:spTree>
    <p:extLst>
      <p:ext uri="{BB962C8B-B14F-4D97-AF65-F5344CB8AC3E}">
        <p14:creationId xmlns:p14="http://schemas.microsoft.com/office/powerpoint/2010/main" val="73898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899921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080446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765085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058760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711656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28452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61521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20984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r>
              <a:rPr lang="fr-FR"/>
              <a:t>14/02/2024</a:t>
            </a: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438783"/>
            <a:ext cx="4826000" cy="120173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400">
                <a:solidFill>
                  <a:srgbClr val="404040"/>
                </a:solidFill>
                <a:latin typeface="Helvetica Neue"/>
                <a:ea typeface="Helvetica Neue"/>
                <a:cs typeface="Helvetica Neue"/>
                <a:sym typeface="Helvetica Neue"/>
              </a:rPr>
              <a:t>44 avenue Marcelin Berthelot - 38100 Grenoble</a:t>
            </a:r>
            <a:endParaRPr/>
          </a:p>
          <a:p>
            <a:pPr algn="ctr">
              <a:buClr>
                <a:srgbClr val="404040"/>
              </a:buClr>
              <a:buSzPts val="1400"/>
            </a:pPr>
            <a:r>
              <a:rPr lang="en-US" sz="1400" err="1">
                <a:solidFill>
                  <a:srgbClr val="404040"/>
                </a:solidFill>
                <a:latin typeface="Helvetica Neue"/>
                <a:ea typeface="Helvetica Neue"/>
                <a:cs typeface="Helvetica Neue"/>
                <a:sym typeface="Helvetica Neue"/>
              </a:rPr>
              <a:t>Tél</a:t>
            </a:r>
            <a:r>
              <a:rPr lang="en-US" sz="1400">
                <a:solidFill>
                  <a:srgbClr val="404040"/>
                </a:solidFill>
                <a:latin typeface="Helvetica Neue"/>
                <a:ea typeface="Helvetica Neue"/>
                <a:cs typeface="Helvetica Neue"/>
                <a:sym typeface="Helvetica Neue"/>
              </a:rPr>
              <a:t>. 04 76 28 86 39 - </a:t>
            </a:r>
            <a:r>
              <a:rPr lang="en-US" sz="1400" i="1">
                <a:solidFill>
                  <a:srgbClr val="404040"/>
                </a:solidFill>
                <a:latin typeface="Helvetica Neue"/>
                <a:ea typeface="Helvetica Neue"/>
                <a:cs typeface="Helvetica Neue"/>
                <a:sym typeface="Helvetica Neue"/>
              </a:rPr>
              <a:t>epscot@scot-region-grenoble.org</a:t>
            </a:r>
            <a:endParaRPr/>
          </a:p>
          <a:p>
            <a:pPr algn="ctr">
              <a:buClr>
                <a:srgbClr val="961B2E"/>
              </a:buClr>
              <a:buSzPts val="1600"/>
            </a:pPr>
            <a:r>
              <a:rPr lang="en-US" sz="1600" b="1">
                <a:solidFill>
                  <a:srgbClr val="961B2E"/>
                </a:solidFill>
                <a:latin typeface="Helvetica Neue"/>
                <a:ea typeface="Helvetica Neue"/>
                <a:cs typeface="Helvetica Neue"/>
                <a:sym typeface="Helvetica Neue"/>
              </a:rPr>
              <a:t>www.scot-region-grenoble.org</a:t>
            </a:r>
            <a:endParaRPr/>
          </a:p>
          <a:p>
            <a:endParaRPr sz="16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88838"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4" name="Google Shape;13;p1">
            <a:extLst>
              <a:ext uri="{FF2B5EF4-FFF2-40B4-BE49-F238E27FC236}">
                <a16:creationId xmlns:a16="http://schemas.microsoft.com/office/drawing/2014/main" id="{CCA17592-F014-41A1-ACC0-3FCDD4F65012}"/>
              </a:ext>
            </a:extLst>
          </p:cNvPr>
          <p:cNvSpPr txBox="1"/>
          <p:nvPr userDrawn="1"/>
        </p:nvSpPr>
        <p:spPr>
          <a:xfrm>
            <a:off x="6457950" y="63504"/>
            <a:ext cx="1941467" cy="198044"/>
          </a:xfrm>
          <a:prstGeom prst="rect">
            <a:avLst/>
          </a:prstGeom>
          <a:solidFill>
            <a:schemeClr val="bg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1000" b="0" i="0" u="none" strike="noStrike" kern="1200" cap="none" spc="0" normalizeH="0" baseline="0" noProof="0">
                <a:ln>
                  <a:noFill/>
                </a:ln>
                <a:solidFill>
                  <a:prstClr val="black"/>
                </a:solidFill>
                <a:effectLst/>
                <a:uLnTx/>
                <a:uFillTx/>
                <a:latin typeface="Monda"/>
                <a:ea typeface="Monda"/>
                <a:cs typeface="Monda"/>
                <a:sym typeface="Monda"/>
              </a:rPr>
              <a:t>Bureau syndical du 13 mars 2024</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06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756919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636202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982629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808287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96328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811448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20915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01064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1038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5317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fld id="{DBB943F3-EFA4-491F-898A-124BEBAD7C90}" type="datetime1">
              <a:rPr lang="fr-FR" smtClean="0"/>
              <a:t>10/02/2025</a:t>
            </a:fld>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onda"/>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1436325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823746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843158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spTree>
    <p:extLst>
      <p:ext uri="{BB962C8B-B14F-4D97-AF65-F5344CB8AC3E}">
        <p14:creationId xmlns:p14="http://schemas.microsoft.com/office/powerpoint/2010/main" val="4174332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973520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82965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898471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91932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0136844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27992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0913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fld id="{98C430C9-EE1E-4C4A-A88D-467A9C2AE725}" type="datetime1">
              <a:rPr lang="fr-FR" smtClean="0"/>
              <a:t>10/02/2025</a:t>
            </a:fld>
            <a:endParaRPr lang="fr-F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6" name="Espace réservé de la date 1">
            <a:extLst>
              <a:ext uri="{FF2B5EF4-FFF2-40B4-BE49-F238E27FC236}">
                <a16:creationId xmlns:a16="http://schemas.microsoft.com/office/drawing/2014/main" id="{E5BFA12D-43CD-422E-8B84-03B196000617}"/>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EE0C-8E4B-410E-ADC9-186366BB05F4}" type="datetimeFigureOut">
              <a:rPr lang="fr-FR" smtClean="0"/>
              <a:pPr/>
              <a:t>10/02/2025</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558765"/>
            <a:ext cx="4826000" cy="104228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200">
                <a:solidFill>
                  <a:srgbClr val="404040"/>
                </a:solidFill>
                <a:latin typeface="Helvetica Neue"/>
                <a:ea typeface="Helvetica Neue"/>
                <a:cs typeface="Helvetica Neue"/>
                <a:sym typeface="Helvetica Neue"/>
              </a:rPr>
              <a:t>44 avenue Marcelin Berthelot - 38100 Grenoble</a:t>
            </a:r>
            <a:endParaRPr sz="1600"/>
          </a:p>
          <a:p>
            <a:pPr algn="ctr">
              <a:buClr>
                <a:srgbClr val="404040"/>
              </a:buClr>
              <a:buSzPts val="1400"/>
            </a:pPr>
            <a:r>
              <a:rPr lang="en-US" sz="1200">
                <a:solidFill>
                  <a:srgbClr val="404040"/>
                </a:solidFill>
                <a:latin typeface="Helvetica Neue"/>
                <a:ea typeface="Helvetica Neue"/>
                <a:cs typeface="Helvetica Neue"/>
                <a:sym typeface="Helvetica Neue"/>
              </a:rPr>
              <a:t>Tél. 04 76 28 86 39</a:t>
            </a:r>
            <a:endParaRPr lang="fr-FR" sz="1600"/>
          </a:p>
          <a:p>
            <a:pPr algn="ctr">
              <a:buClr>
                <a:srgbClr val="404040"/>
              </a:buClr>
              <a:buSzPts val="1400"/>
            </a:pPr>
            <a:r>
              <a:rPr lang="fr-FR" sz="1200" i="1">
                <a:solidFill>
                  <a:srgbClr val="404040"/>
                </a:solidFill>
                <a:latin typeface="Helvetica Neue"/>
                <a:ea typeface="Helvetica Neue"/>
                <a:cs typeface="Helvetica Neue"/>
                <a:sym typeface="Helvetica Neue"/>
              </a:rPr>
              <a:t>epscot@scot-region-grenoble.org</a:t>
            </a:r>
            <a:endParaRPr lang="fr-FR" sz="1600"/>
          </a:p>
          <a:p>
            <a:pPr algn="ctr">
              <a:buClr>
                <a:srgbClr val="961B2E"/>
              </a:buClr>
              <a:buSzPts val="1600"/>
            </a:pPr>
            <a:r>
              <a:rPr lang="en-US" sz="1400" b="1">
                <a:solidFill>
                  <a:srgbClr val="961B2E"/>
                </a:solidFill>
                <a:latin typeface="Helvetica Neue"/>
                <a:ea typeface="Helvetica Neue"/>
                <a:cs typeface="Helvetica Neue"/>
                <a:sym typeface="Helvetica Neue"/>
              </a:rPr>
              <a:t>www.scot-region-grenoble.org</a:t>
            </a:r>
            <a:endParaRPr sz="1600"/>
          </a:p>
          <a:p>
            <a:endParaRPr sz="14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72955"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Espace réservé du texte 15">
            <a:extLst>
              <a:ext uri="{FF2B5EF4-FFF2-40B4-BE49-F238E27FC236}">
                <a16:creationId xmlns:a16="http://schemas.microsoft.com/office/drawing/2014/main" id="{8566D6C7-5560-4635-BF3B-898CB30A17E9}"/>
              </a:ext>
            </a:extLst>
          </p:cNvPr>
          <p:cNvSpPr>
            <a:spLocks noGrp="1"/>
          </p:cNvSpPr>
          <p:nvPr>
            <p:ph type="body" sz="quarter" idx="13" hasCustomPrompt="1"/>
          </p:nvPr>
        </p:nvSpPr>
        <p:spPr>
          <a:xfrm>
            <a:off x="6337300" y="25400"/>
            <a:ext cx="1854200" cy="365125"/>
          </a:xfrm>
        </p:spPr>
        <p:txBody>
          <a:bodyPr>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algn="ctr">
              <a:buClr>
                <a:schemeClr val="dk1"/>
              </a:buClr>
              <a:buSzPts val="1100"/>
            </a:pPr>
            <a:r>
              <a:rPr lang="en-US" sz="1200">
                <a:solidFill>
                  <a:schemeClr val="tx1"/>
                </a:solidFill>
                <a:latin typeface="Monda"/>
                <a:ea typeface="Monda"/>
                <a:cs typeface="Monda"/>
                <a:sym typeface="Monda"/>
              </a:rPr>
              <a:t>Bureau syndical du 13 mars 2024</a:t>
            </a:r>
            <a:endParaRPr lang="en-US" sz="1200">
              <a:solidFill>
                <a:schemeClr val="tx1"/>
              </a:solidFill>
            </a:endParaRPr>
          </a:p>
        </p:txBody>
      </p:sp>
    </p:spTree>
    <p:extLst>
      <p:ext uri="{BB962C8B-B14F-4D97-AF65-F5344CB8AC3E}">
        <p14:creationId xmlns:p14="http://schemas.microsoft.com/office/powerpoint/2010/main" val="1362269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716728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192028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049641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spTree>
    <p:extLst>
      <p:ext uri="{BB962C8B-B14F-4D97-AF65-F5344CB8AC3E}">
        <p14:creationId xmlns:p14="http://schemas.microsoft.com/office/powerpoint/2010/main" val="859037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fld id="{DBB943F3-EFA4-491F-898A-124BEBAD7C90}" type="datetime1">
              <a:rPr lang="fr-FR" smtClean="0"/>
              <a:t>10/02/2025</a:t>
            </a:fld>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onda"/>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2298560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p:nvPr>
        </p:nvSpPr>
        <p:spPr>
          <a:xfrm>
            <a:off x="0" y="1872370"/>
            <a:ext cx="6705600" cy="2446800"/>
          </a:xfrm>
        </p:spPr>
        <p:txBody>
          <a:bodyPr anchor="ctr" anchorCtr="0"/>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fld id="{2AB48FB0-E021-49A0-B568-C37ECD3376B0}" type="datetime1">
              <a:rPr lang="fr-FR" smtClean="0"/>
              <a:t>10/02/2025</a:t>
            </a:fld>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3" name="Espace réservé du texte 12">
            <a:extLst>
              <a:ext uri="{FF2B5EF4-FFF2-40B4-BE49-F238E27FC236}">
                <a16:creationId xmlns:a16="http://schemas.microsoft.com/office/drawing/2014/main" id="{3D2D84B5-BAF3-42EA-8379-9C2A8B67D4A9}"/>
              </a:ext>
            </a:extLst>
          </p:cNvPr>
          <p:cNvSpPr>
            <a:spLocks noGrp="1"/>
          </p:cNvSpPr>
          <p:nvPr>
            <p:ph type="body" sz="quarter" idx="13" hasCustomPrompt="1"/>
          </p:nvPr>
        </p:nvSpPr>
        <p:spPr>
          <a:xfrm>
            <a:off x="5727699" y="-1272"/>
            <a:ext cx="2411413"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algn="ctr">
              <a:buClr>
                <a:schemeClr val="dk1"/>
              </a:buClr>
              <a:buSzPts val="1100"/>
            </a:pPr>
            <a:r>
              <a:rPr lang="fr-FR" sz="1050">
                <a:solidFill>
                  <a:schemeClr val="tx1"/>
                </a:solidFill>
                <a:latin typeface="Monda"/>
                <a:ea typeface="Monda"/>
                <a:cs typeface="Monda"/>
                <a:sym typeface="Monda"/>
              </a:rPr>
              <a:t>Bureau syndical du 13 mars</a:t>
            </a:r>
          </a:p>
        </p:txBody>
      </p:sp>
    </p:spTree>
    <p:extLst>
      <p:ext uri="{BB962C8B-B14F-4D97-AF65-F5344CB8AC3E}">
        <p14:creationId xmlns:p14="http://schemas.microsoft.com/office/powerpoint/2010/main" val="4155001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E186B-7F38-40A9-BF21-7AB7BFC78BB7}"/>
              </a:ext>
            </a:extLst>
          </p:cNvPr>
          <p:cNvSpPr>
            <a:spLocks noGrp="1"/>
          </p:cNvSpPr>
          <p:nvPr>
            <p:ph type="title"/>
          </p:nvPr>
        </p:nvSpPr>
        <p:spPr>
          <a:xfrm>
            <a:off x="395994" y="523035"/>
            <a:ext cx="7886700" cy="504872"/>
          </a:xfrm>
        </p:spPr>
        <p:txBody>
          <a:bodyPr>
            <a:noAutofit/>
          </a:bodyPr>
          <a:lstStyle>
            <a:lvl1pPr>
              <a:defRPr sz="2000" b="1">
                <a:solidFill>
                  <a:srgbClr val="961B2E"/>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fld id="{2373F375-F3B0-4E67-9D73-F73A28085456}" type="datetime1">
              <a:rPr lang="fr-FR" smtClean="0"/>
              <a:t>10/02/2025</a:t>
            </a:fld>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7660CC7C-F812-43B1-BE3E-008FBCDB2E19}"/>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B9409394-4B6E-409A-8775-E84B542DF83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9" name="Google Shape;12;p1">
            <a:extLst>
              <a:ext uri="{FF2B5EF4-FFF2-40B4-BE49-F238E27FC236}">
                <a16:creationId xmlns:a16="http://schemas.microsoft.com/office/drawing/2014/main" id="{2FD833FE-C9B4-410C-B8A7-CB34C9BCB88A}"/>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1" name="Google Shape;308;p39">
            <a:extLst>
              <a:ext uri="{FF2B5EF4-FFF2-40B4-BE49-F238E27FC236}">
                <a16:creationId xmlns:a16="http://schemas.microsoft.com/office/drawing/2014/main" id="{57AD135F-FCF1-46FE-8B2F-BA898FE49ECB}"/>
              </a:ext>
            </a:extLst>
          </p:cNvPr>
          <p:cNvSpPr txBox="1"/>
          <p:nvPr userDrawn="1"/>
        </p:nvSpPr>
        <p:spPr>
          <a:xfrm>
            <a:off x="0" y="712798"/>
            <a:ext cx="368400" cy="157200"/>
          </a:xfrm>
          <a:prstGeom prst="rect">
            <a:avLst/>
          </a:prstGeom>
          <a:solidFill>
            <a:srgbClr val="134399"/>
          </a:solidFill>
          <a:ln>
            <a:noFill/>
          </a:ln>
          <a:effectLst>
            <a:outerShdw blurRad="63500" dist="23000" dir="5400000">
              <a:srgbClr val="808080">
                <a:alpha val="34900"/>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2" name="Espace réservé du texte 12">
            <a:extLst>
              <a:ext uri="{FF2B5EF4-FFF2-40B4-BE49-F238E27FC236}">
                <a16:creationId xmlns:a16="http://schemas.microsoft.com/office/drawing/2014/main" id="{A69C66AF-2E58-4B05-91EF-64568CD39102}"/>
              </a:ext>
            </a:extLst>
          </p:cNvPr>
          <p:cNvSpPr>
            <a:spLocks noGrp="1"/>
          </p:cNvSpPr>
          <p:nvPr>
            <p:ph type="body" sz="quarter" idx="13" hasCustomPrompt="1"/>
          </p:nvPr>
        </p:nvSpPr>
        <p:spPr>
          <a:xfrm>
            <a:off x="6211824" y="25318"/>
            <a:ext cx="2070870"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algn="ctr">
              <a:buClr>
                <a:schemeClr val="dk1"/>
              </a:buClr>
              <a:buSzPts val="1100"/>
            </a:pPr>
            <a:r>
              <a:rPr lang="fr-FR" sz="1050">
                <a:solidFill>
                  <a:schemeClr val="tx1"/>
                </a:solidFill>
                <a:latin typeface="Monda"/>
                <a:ea typeface="Monda"/>
                <a:cs typeface="Monda"/>
                <a:sym typeface="Monda"/>
              </a:rPr>
              <a:t>Bureau syndical du 13 mars 2024</a:t>
            </a:r>
          </a:p>
        </p:txBody>
      </p:sp>
    </p:spTree>
    <p:extLst>
      <p:ext uri="{BB962C8B-B14F-4D97-AF65-F5344CB8AC3E}">
        <p14:creationId xmlns:p14="http://schemas.microsoft.com/office/powerpoint/2010/main" val="2632760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54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5AA12-23A9-4719-991B-7E6BEBE307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4C1003-E84D-4133-96BB-DFDCBCD7E07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ED09AA-9F0F-4717-BF8C-8CFAC87E1FC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5AD525-DF6A-4385-978F-BB716A0871EC}"/>
              </a:ext>
            </a:extLst>
          </p:cNvPr>
          <p:cNvSpPr>
            <a:spLocks noGrp="1"/>
          </p:cNvSpPr>
          <p:nvPr>
            <p:ph type="dt" sz="half" idx="10"/>
          </p:nvPr>
        </p:nvSpPr>
        <p:spPr/>
        <p:txBody>
          <a:bodyPr/>
          <a:lstStyle/>
          <a:p>
            <a:fld id="{F320271B-9DB3-480D-BCA4-F86A31B021B2}" type="datetime1">
              <a:rPr lang="fr-FR" smtClean="0"/>
              <a:t>10/02/2025</a:t>
            </a:fld>
            <a:endParaRPr lang="fr-FR"/>
          </a:p>
        </p:txBody>
      </p:sp>
      <p:sp>
        <p:nvSpPr>
          <p:cNvPr id="6" name="Espace réservé du pied de page 5">
            <a:extLst>
              <a:ext uri="{FF2B5EF4-FFF2-40B4-BE49-F238E27FC236}">
                <a16:creationId xmlns:a16="http://schemas.microsoft.com/office/drawing/2014/main" id="{D92C48FC-09BC-4482-9CF1-3424CBAD99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B2A0D8-D4DD-47AC-8B9C-6026E946DBD2}"/>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42365727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874B7-92B3-434C-9102-81897ACBC773}"/>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23BC132-45E3-4056-82B7-ADA84C85D7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51AE77-8503-430B-B4CD-A455FBBC6C6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3C7D6B-A712-43DF-A2DC-A6D8512F26A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89A9B8-D583-41E2-99C2-804DD2204B1A}"/>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795385E-126C-41C7-A01C-BCC224202A55}"/>
              </a:ext>
            </a:extLst>
          </p:cNvPr>
          <p:cNvSpPr>
            <a:spLocks noGrp="1"/>
          </p:cNvSpPr>
          <p:nvPr>
            <p:ph type="dt" sz="half" idx="10"/>
          </p:nvPr>
        </p:nvSpPr>
        <p:spPr/>
        <p:txBody>
          <a:bodyPr/>
          <a:lstStyle/>
          <a:p>
            <a:fld id="{37B121F9-4CB5-48CD-ADC1-3F40A56D348A}" type="datetime1">
              <a:rPr lang="fr-FR" smtClean="0"/>
              <a:t>10/02/2025</a:t>
            </a:fld>
            <a:endParaRPr lang="fr-FR"/>
          </a:p>
        </p:txBody>
      </p:sp>
      <p:sp>
        <p:nvSpPr>
          <p:cNvPr id="8" name="Espace réservé du pied de page 7">
            <a:extLst>
              <a:ext uri="{FF2B5EF4-FFF2-40B4-BE49-F238E27FC236}">
                <a16:creationId xmlns:a16="http://schemas.microsoft.com/office/drawing/2014/main" id="{8AEE7AB5-6876-4CBB-A2F3-C7E1B0ABDD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5359672-FA14-4005-AC85-5C9F72357AFB}"/>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128034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659247" y="-11511"/>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fr-FR" sz="1000">
                <a:solidFill>
                  <a:schemeClr val="tx1"/>
                </a:solidFill>
                <a:latin typeface="Monda"/>
                <a:ea typeface="Monda"/>
                <a:cs typeface="Monda"/>
                <a:sym typeface="Monda"/>
              </a:rPr>
              <a:t>Bureau syndical du 13 mars 2024</a:t>
            </a: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1043110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fld id="{98C430C9-EE1E-4C4A-A88D-467A9C2AE725}" type="datetime1">
              <a:rPr lang="fr-FR" smtClean="0"/>
              <a:t>10/02/2025</a:t>
            </a:fld>
            <a:endParaRPr lang="fr-F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6" name="Espace réservé de la date 1">
            <a:extLst>
              <a:ext uri="{FF2B5EF4-FFF2-40B4-BE49-F238E27FC236}">
                <a16:creationId xmlns:a16="http://schemas.microsoft.com/office/drawing/2014/main" id="{E5BFA12D-43CD-422E-8B84-03B196000617}"/>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EE0C-8E4B-410E-ADC9-186366BB05F4}" type="datetimeFigureOut">
              <a:rPr lang="fr-FR" smtClean="0"/>
              <a:pPr/>
              <a:t>10/02/2025</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558765"/>
            <a:ext cx="4826000" cy="104228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200">
                <a:solidFill>
                  <a:srgbClr val="404040"/>
                </a:solidFill>
                <a:latin typeface="Helvetica Neue"/>
                <a:ea typeface="Helvetica Neue"/>
                <a:cs typeface="Helvetica Neue"/>
                <a:sym typeface="Helvetica Neue"/>
              </a:rPr>
              <a:t>44 avenue Marcelin Berthelot - 38100 Grenoble</a:t>
            </a:r>
            <a:endParaRPr sz="1600"/>
          </a:p>
          <a:p>
            <a:pPr algn="ctr">
              <a:buClr>
                <a:srgbClr val="404040"/>
              </a:buClr>
              <a:buSzPts val="1400"/>
            </a:pPr>
            <a:r>
              <a:rPr lang="en-US" sz="1200">
                <a:solidFill>
                  <a:srgbClr val="404040"/>
                </a:solidFill>
                <a:latin typeface="Helvetica Neue"/>
                <a:ea typeface="Helvetica Neue"/>
                <a:cs typeface="Helvetica Neue"/>
                <a:sym typeface="Helvetica Neue"/>
              </a:rPr>
              <a:t>Tél. 04 76 28 86 39</a:t>
            </a:r>
            <a:endParaRPr lang="fr-FR" sz="1600"/>
          </a:p>
          <a:p>
            <a:pPr algn="ctr">
              <a:buClr>
                <a:srgbClr val="404040"/>
              </a:buClr>
              <a:buSzPts val="1400"/>
            </a:pPr>
            <a:r>
              <a:rPr lang="fr-FR" sz="1200" i="1">
                <a:solidFill>
                  <a:srgbClr val="404040"/>
                </a:solidFill>
                <a:latin typeface="Helvetica Neue"/>
                <a:ea typeface="Helvetica Neue"/>
                <a:cs typeface="Helvetica Neue"/>
                <a:sym typeface="Helvetica Neue"/>
              </a:rPr>
              <a:t>epscot@scot-region-grenoble.org</a:t>
            </a:r>
            <a:endParaRPr lang="fr-FR" sz="1600"/>
          </a:p>
          <a:p>
            <a:pPr algn="ctr">
              <a:buClr>
                <a:srgbClr val="961B2E"/>
              </a:buClr>
              <a:buSzPts val="1600"/>
            </a:pPr>
            <a:r>
              <a:rPr lang="en-US" sz="1400" b="1">
                <a:solidFill>
                  <a:srgbClr val="961B2E"/>
                </a:solidFill>
                <a:latin typeface="Helvetica Neue"/>
                <a:ea typeface="Helvetica Neue"/>
                <a:cs typeface="Helvetica Neue"/>
                <a:sym typeface="Helvetica Neue"/>
              </a:rPr>
              <a:t>www.scot-region-grenoble.org</a:t>
            </a:r>
            <a:endParaRPr sz="1600"/>
          </a:p>
          <a:p>
            <a:endParaRPr sz="14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72955"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Espace réservé du texte 15">
            <a:extLst>
              <a:ext uri="{FF2B5EF4-FFF2-40B4-BE49-F238E27FC236}">
                <a16:creationId xmlns:a16="http://schemas.microsoft.com/office/drawing/2014/main" id="{8566D6C7-5560-4635-BF3B-898CB30A17E9}"/>
              </a:ext>
            </a:extLst>
          </p:cNvPr>
          <p:cNvSpPr>
            <a:spLocks noGrp="1"/>
          </p:cNvSpPr>
          <p:nvPr>
            <p:ph type="body" sz="quarter" idx="13" hasCustomPrompt="1"/>
          </p:nvPr>
        </p:nvSpPr>
        <p:spPr>
          <a:xfrm>
            <a:off x="6457950" y="0"/>
            <a:ext cx="1655763" cy="365125"/>
          </a:xfrm>
        </p:spPr>
        <p:txBody>
          <a:bodyPr>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algn="ctr">
              <a:buClr>
                <a:schemeClr val="dk1"/>
              </a:buClr>
              <a:buSzPts val="1100"/>
            </a:pPr>
            <a:r>
              <a:rPr lang="fr-FR" sz="1200">
                <a:solidFill>
                  <a:schemeClr val="tx1"/>
                </a:solidFill>
                <a:latin typeface="Monda"/>
                <a:ea typeface="Monda"/>
                <a:cs typeface="Monda"/>
                <a:sym typeface="Monda"/>
              </a:rPr>
              <a:t>Bureau syndical du 13 mars 2024</a:t>
            </a:r>
          </a:p>
        </p:txBody>
      </p:sp>
    </p:spTree>
    <p:extLst>
      <p:ext uri="{BB962C8B-B14F-4D97-AF65-F5344CB8AC3E}">
        <p14:creationId xmlns:p14="http://schemas.microsoft.com/office/powerpoint/2010/main" val="316184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
        <p:nvSpPr>
          <p:cNvPr id="7" name="Espace réservé du texte 12">
            <a:extLst>
              <a:ext uri="{FF2B5EF4-FFF2-40B4-BE49-F238E27FC236}">
                <a16:creationId xmlns:a16="http://schemas.microsoft.com/office/drawing/2014/main" id="{0FF17CBF-38D8-4BA0-C2BF-E77F7B8DF8C7}"/>
              </a:ext>
            </a:extLst>
          </p:cNvPr>
          <p:cNvSpPr>
            <a:spLocks noGrp="1"/>
          </p:cNvSpPr>
          <p:nvPr>
            <p:ph type="body" sz="quarter" idx="13" hasCustomPrompt="1"/>
          </p:nvPr>
        </p:nvSpPr>
        <p:spPr>
          <a:xfrm>
            <a:off x="6203447" y="25318"/>
            <a:ext cx="2079247" cy="290512"/>
          </a:xfrm>
          <a:solidFill>
            <a:schemeClr val="bg1"/>
          </a:solidFill>
        </p:spPr>
        <p:txBody>
          <a:bodyPr anchor="ctr">
            <a:noAutofit/>
          </a:bodyPr>
          <a:lstStyle>
            <a:lvl1pPr marL="0" indent="0" algn="ctr">
              <a:buNone/>
              <a:defRPr sz="1050" b="1"/>
            </a:lvl1pPr>
            <a:lvl2pPr>
              <a:defRPr sz="1200"/>
            </a:lvl2pPr>
            <a:lvl3pPr>
              <a:defRPr sz="1200"/>
            </a:lvl3pPr>
            <a:lvl4pPr>
              <a:defRPr sz="1200"/>
            </a:lvl4pPr>
            <a:lvl5pPr>
              <a:defRPr sz="1200"/>
            </a:lvl5p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1000" b="0" i="0" u="none" strike="noStrike" kern="1200" cap="none" spc="0" normalizeH="0" baseline="0" noProof="0">
                <a:ln>
                  <a:noFill/>
                </a:ln>
                <a:solidFill>
                  <a:prstClr val="black"/>
                </a:solidFill>
                <a:effectLst/>
                <a:uLnTx/>
                <a:uFillTx/>
                <a:latin typeface="Monda"/>
                <a:ea typeface="Monda"/>
                <a:cs typeface="Monda"/>
                <a:sym typeface="Monda"/>
              </a:rPr>
              <a:t>Bureau syndical du 13 mars 2024</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5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5.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8.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10.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1.xml"/><Relationship Id="rId1" Type="http://schemas.openxmlformats.org/officeDocument/2006/relationships/slideLayout" Target="../slideLayouts/slideLayout62.xml"/><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8.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7.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12.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13.xml"/><Relationship Id="rId1" Type="http://schemas.openxmlformats.org/officeDocument/2006/relationships/slideLayout" Target="../slideLayouts/slideLayout73.xml"/><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10.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8.xml"/><Relationship Id="rId1" Type="http://schemas.openxmlformats.org/officeDocument/2006/relationships/slideLayout" Target="../slideLayouts/slideLayout41.xml"/><Relationship Id="rId4"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5.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8.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9.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0D3320-A42E-4860-A8DF-BE10CEB62B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BD607A-31EC-42CB-A6AE-C65E5A4ED6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6F389-0B56-4568-8B4F-9A4DF37D2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2125B4B9-39DD-4F17-B75B-3468945C9F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FF6E80-001A-4100-B4D4-E6E34C38C2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DF981-C277-4BD7-B90D-03A39C1D235D}" type="slidenum">
              <a:rPr lang="fr-FR" smtClean="0"/>
              <a:t>‹N°›</a:t>
            </a:fld>
            <a:endParaRPr lang="fr-FR"/>
          </a:p>
        </p:txBody>
      </p:sp>
    </p:spTree>
    <p:extLst>
      <p:ext uri="{BB962C8B-B14F-4D97-AF65-F5344CB8AC3E}">
        <p14:creationId xmlns:p14="http://schemas.microsoft.com/office/powerpoint/2010/main" val="1546045574"/>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21" r:id="rId3"/>
    <p:sldLayoutId id="2147483710" r:id="rId4"/>
    <p:sldLayoutId id="2147483714" r:id="rId5"/>
    <p:sldLayoutId id="2147483846" r:id="rId6"/>
    <p:sldLayoutId id="2147483852" r:id="rId7"/>
    <p:sldLayoutId id="2147483857" r:id="rId8"/>
    <p:sldLayoutId id="2147483858" r:id="rId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3" name="Google Shape;11;p1" descr="Logo">
            <a:extLst>
              <a:ext uri="{FF2B5EF4-FFF2-40B4-BE49-F238E27FC236}">
                <a16:creationId xmlns:a16="http://schemas.microsoft.com/office/drawing/2014/main" id="{C088DA41-154C-8368-915C-A9416F00DE51}"/>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rot="16200000">
            <a:off x="8392386" y="419403"/>
            <a:ext cx="884237" cy="290512"/>
          </a:xfrm>
          <a:prstGeom prst="rect">
            <a:avLst/>
          </a:prstGeom>
          <a:noFill/>
          <a:ln>
            <a:noFill/>
          </a:ln>
        </p:spPr>
      </p:pic>
      <p:pic>
        <p:nvPicPr>
          <p:cNvPr id="15" name="Image 14">
            <a:extLst>
              <a:ext uri="{FF2B5EF4-FFF2-40B4-BE49-F238E27FC236}">
                <a16:creationId xmlns:a16="http://schemas.microsoft.com/office/drawing/2014/main" id="{7CAF93C0-A6FB-A719-BC75-7B743ED0B425}"/>
              </a:ext>
            </a:extLst>
          </p:cNvPr>
          <p:cNvPicPr>
            <a:picLocks noChangeAspect="1"/>
          </p:cNvPicPr>
          <p:nvPr userDrawn="1"/>
        </p:nvPicPr>
        <p:blipFill>
          <a:blip r:embed="rId14"/>
          <a:stretch>
            <a:fillRect/>
          </a:stretch>
        </p:blipFill>
        <p:spPr>
          <a:xfrm>
            <a:off x="8123022" y="122541"/>
            <a:ext cx="593658" cy="516224"/>
          </a:xfrm>
          <a:prstGeom prst="rect">
            <a:avLst/>
          </a:prstGeom>
        </p:spPr>
      </p:pic>
    </p:spTree>
    <p:extLst>
      <p:ext uri="{BB962C8B-B14F-4D97-AF65-F5344CB8AC3E}">
        <p14:creationId xmlns:p14="http://schemas.microsoft.com/office/powerpoint/2010/main" val="1365176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
        <p:nvSpPr>
          <p:cNvPr id="4" name="Google Shape;60;p7">
            <a:extLst>
              <a:ext uri="{FF2B5EF4-FFF2-40B4-BE49-F238E27FC236}">
                <a16:creationId xmlns:a16="http://schemas.microsoft.com/office/drawing/2014/main" id="{7E2138D8-51AF-A894-4DDD-BBCEAE1B3DFC}"/>
              </a:ext>
            </a:extLst>
          </p:cNvPr>
          <p:cNvSpPr txBox="1"/>
          <p:nvPr userDrawn="1"/>
        </p:nvSpPr>
        <p:spPr>
          <a:xfrm rot="5400000">
            <a:off x="5354636" y="3068638"/>
            <a:ext cx="6858001"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710411"/>
      </p:ext>
    </p:extLst>
  </p:cSld>
  <p:clrMap bg1="lt1" tx1="dk1" bg2="lt2" tx2="dk2" accent1="accent1" accent2="accent2" accent3="accent3" accent4="accent4" accent5="accent5" accent6="accent6" hlink="hlink" folHlink="folHlink"/>
  <p:sldLayoutIdLst>
    <p:sldLayoutId id="21474838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hqprint">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3" name="Google Shape;11;p1" descr="Logo">
            <a:extLst>
              <a:ext uri="{FF2B5EF4-FFF2-40B4-BE49-F238E27FC236}">
                <a16:creationId xmlns:a16="http://schemas.microsoft.com/office/drawing/2014/main" id="{C088DA41-154C-8368-915C-A9416F00DE51}"/>
              </a:ext>
            </a:extLst>
          </p:cNvPr>
          <p:cNvPicPr preferRelativeResize="0"/>
          <p:nvPr userDrawn="1"/>
        </p:nvPicPr>
        <p:blipFill rotWithShape="1">
          <a:blip r:embed="rId13">
            <a:alphaModFix/>
          </a:blip>
          <a:srcRect/>
          <a:stretch/>
        </p:blipFill>
        <p:spPr>
          <a:xfrm rot="16200000">
            <a:off x="8392386" y="419403"/>
            <a:ext cx="884237" cy="290512"/>
          </a:xfrm>
          <a:prstGeom prst="rect">
            <a:avLst/>
          </a:prstGeom>
          <a:noFill/>
          <a:ln>
            <a:noFill/>
          </a:ln>
        </p:spPr>
      </p:pic>
      <p:pic>
        <p:nvPicPr>
          <p:cNvPr id="15" name="Image 14">
            <a:extLst>
              <a:ext uri="{FF2B5EF4-FFF2-40B4-BE49-F238E27FC236}">
                <a16:creationId xmlns:a16="http://schemas.microsoft.com/office/drawing/2014/main" id="{7CAF93C0-A6FB-A719-BC75-7B743ED0B425}"/>
              </a:ext>
            </a:extLst>
          </p:cNvPr>
          <p:cNvPicPr>
            <a:picLocks noChangeAspect="1"/>
          </p:cNvPicPr>
          <p:nvPr userDrawn="1"/>
        </p:nvPicPr>
        <p:blipFill>
          <a:blip r:embed="rId14"/>
          <a:stretch>
            <a:fillRect/>
          </a:stretch>
        </p:blipFill>
        <p:spPr>
          <a:xfrm>
            <a:off x="8123022" y="122541"/>
            <a:ext cx="593658" cy="516224"/>
          </a:xfrm>
          <a:prstGeom prst="rect">
            <a:avLst/>
          </a:prstGeom>
        </p:spPr>
      </p:pic>
    </p:spTree>
    <p:extLst>
      <p:ext uri="{BB962C8B-B14F-4D97-AF65-F5344CB8AC3E}">
        <p14:creationId xmlns:p14="http://schemas.microsoft.com/office/powerpoint/2010/main" val="414648842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
        <p:nvSpPr>
          <p:cNvPr id="4" name="Google Shape;60;p7">
            <a:extLst>
              <a:ext uri="{FF2B5EF4-FFF2-40B4-BE49-F238E27FC236}">
                <a16:creationId xmlns:a16="http://schemas.microsoft.com/office/drawing/2014/main" id="{7E2138D8-51AF-A894-4DDD-BBCEAE1B3DFC}"/>
              </a:ext>
            </a:extLst>
          </p:cNvPr>
          <p:cNvSpPr txBox="1"/>
          <p:nvPr userDrawn="1"/>
        </p:nvSpPr>
        <p:spPr>
          <a:xfrm rot="5400000">
            <a:off x="5354636" y="3068638"/>
            <a:ext cx="6858001"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3700965"/>
      </p:ext>
    </p:extLst>
  </p:cSld>
  <p:clrMap bg1="lt1" tx1="dk1" bg2="lt2" tx2="dk2" accent1="accent1" accent2="accent2" accent3="accent3" accent4="accent4" accent5="accent5" accent6="accent6" hlink="hlink" folHlink="folHlink"/>
  <p:sldLayoutIdLst>
    <p:sldLayoutId id="21474839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0D3320-A42E-4860-A8DF-BE10CEB62B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BD607A-31EC-42CB-A6AE-C65E5A4ED6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6F389-0B56-4568-8B4F-9A4DF37D2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8AFEE8-F6FD-42FF-B663-F26AE38531FF}" type="datetime1">
              <a:rPr lang="fr-FR" smtClean="0"/>
              <a:t>10/02/2025</a:t>
            </a:fld>
            <a:endParaRPr lang="fr-FR"/>
          </a:p>
        </p:txBody>
      </p:sp>
      <p:sp>
        <p:nvSpPr>
          <p:cNvPr id="5" name="Espace réservé du pied de page 4">
            <a:extLst>
              <a:ext uri="{FF2B5EF4-FFF2-40B4-BE49-F238E27FC236}">
                <a16:creationId xmlns:a16="http://schemas.microsoft.com/office/drawing/2014/main" id="{2125B4B9-39DD-4F17-B75B-3468945C9F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FF6E80-001A-4100-B4D4-E6E34C38C2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DF981-C277-4BD7-B90D-03A39C1D235D}" type="slidenum">
              <a:rPr lang="fr-FR" smtClean="0"/>
              <a:t>‹N°›</a:t>
            </a:fld>
            <a:endParaRPr lang="fr-FR"/>
          </a:p>
        </p:txBody>
      </p:sp>
    </p:spTree>
    <p:extLst>
      <p:ext uri="{BB962C8B-B14F-4D97-AF65-F5344CB8AC3E}">
        <p14:creationId xmlns:p14="http://schemas.microsoft.com/office/powerpoint/2010/main" val="332219209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801" y="324479"/>
            <a:ext cx="2437198" cy="1218599"/>
          </a:xfrm>
          <a:prstGeom prst="rect">
            <a:avLst/>
          </a:prstGeom>
        </p:spPr>
      </p:pic>
      <p:sp>
        <p:nvSpPr>
          <p:cNvPr id="6" name="Rectangle 5"/>
          <p:cNvSpPr/>
          <p:nvPr userDrawn="1"/>
        </p:nvSpPr>
        <p:spPr>
          <a:xfrm>
            <a:off x="3563888" y="6069600"/>
            <a:ext cx="5270568" cy="486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p>
        </p:txBody>
      </p:sp>
    </p:spTree>
    <p:extLst>
      <p:ext uri="{BB962C8B-B14F-4D97-AF65-F5344CB8AC3E}">
        <p14:creationId xmlns:p14="http://schemas.microsoft.com/office/powerpoint/2010/main" val="3821794824"/>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1026" name="Picture 2">
            <a:extLst>
              <a:ext uri="{FF2B5EF4-FFF2-40B4-BE49-F238E27FC236}">
                <a16:creationId xmlns:a16="http://schemas.microsoft.com/office/drawing/2014/main" id="{C99C41E3-FD9A-1222-2C16-D28F59B9DB08}"/>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8044183" y="352846"/>
            <a:ext cx="752475"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0292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Tree>
    <p:extLst>
      <p:ext uri="{BB962C8B-B14F-4D97-AF65-F5344CB8AC3E}">
        <p14:creationId xmlns:p14="http://schemas.microsoft.com/office/powerpoint/2010/main" val="729520298"/>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8801" y="324479"/>
            <a:ext cx="2437198" cy="1218599"/>
          </a:xfrm>
          <a:prstGeom prst="rect">
            <a:avLst/>
          </a:prstGeom>
        </p:spPr>
      </p:pic>
      <p:sp>
        <p:nvSpPr>
          <p:cNvPr id="6" name="Rectangle 5"/>
          <p:cNvSpPr/>
          <p:nvPr userDrawn="1"/>
        </p:nvSpPr>
        <p:spPr>
          <a:xfrm>
            <a:off x="3203848" y="6069600"/>
            <a:ext cx="5630608" cy="486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p>
        </p:txBody>
      </p:sp>
    </p:spTree>
    <p:extLst>
      <p:ext uri="{BB962C8B-B14F-4D97-AF65-F5344CB8AC3E}">
        <p14:creationId xmlns:p14="http://schemas.microsoft.com/office/powerpoint/2010/main" val="269832268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14" name="Picture 6" descr="Logo"/>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8060924" y="462450"/>
            <a:ext cx="701476" cy="23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Espace réservé du texte 13"/>
          <p:cNvSpPr txBox="1">
            <a:spLocks/>
          </p:cNvSpPr>
          <p:nvPr userDrawn="1"/>
        </p:nvSpPr>
        <p:spPr>
          <a:xfrm>
            <a:off x="874800" y="6381328"/>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indent="0" algn="l" defTabSz="914400" rtl="0" eaLnBrk="0" fontAlgn="base" latinLnBrk="0" hangingPunct="0">
              <a:lnSpc>
                <a:spcPct val="100000"/>
              </a:lnSpc>
              <a:spcBef>
                <a:spcPct val="0"/>
              </a:spcBef>
              <a:spcAft>
                <a:spcPct val="0"/>
              </a:spcAft>
              <a:buClrTx/>
              <a:buSzTx/>
              <a:buFontTx/>
              <a:buNone/>
              <a:tabLst/>
              <a:defRPr/>
            </a:pPr>
            <a:r>
              <a:rPr lang="fr-FR"/>
              <a:t>1</a:t>
            </a:r>
            <a:r>
              <a:rPr lang="fr-FR" baseline="30000"/>
              <a:t>er</a:t>
            </a:r>
            <a:r>
              <a:rPr lang="fr-FR"/>
              <a:t> semestre 2023 – travaux du Groupe projet SCOT – Bilan / Questions</a:t>
            </a:r>
            <a:endParaRPr lang="fr-FR" i="1" cap="none"/>
          </a:p>
        </p:txBody>
      </p:sp>
    </p:spTree>
    <p:extLst>
      <p:ext uri="{BB962C8B-B14F-4D97-AF65-F5344CB8AC3E}">
        <p14:creationId xmlns:p14="http://schemas.microsoft.com/office/powerpoint/2010/main" val="30214962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Tree>
    <p:extLst>
      <p:ext uri="{BB962C8B-B14F-4D97-AF65-F5344CB8AC3E}">
        <p14:creationId xmlns:p14="http://schemas.microsoft.com/office/powerpoint/2010/main" val="6669894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60031" y="5661248"/>
            <a:ext cx="4279523" cy="1196752"/>
          </a:xfrm>
          <a:prstGeom prst="rect">
            <a:avLst/>
          </a:prstGeom>
        </p:spPr>
      </p:pic>
      <p:pic>
        <p:nvPicPr>
          <p:cNvPr id="2" name="Imag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1600" y="370800"/>
            <a:ext cx="2437198" cy="1359469"/>
          </a:xfrm>
          <a:prstGeom prst="rect">
            <a:avLst/>
          </a:prstGeom>
        </p:spPr>
      </p:pic>
      <p:sp>
        <p:nvSpPr>
          <p:cNvPr id="7" name="Rectangle 6"/>
          <p:cNvSpPr/>
          <p:nvPr userDrawn="1"/>
        </p:nvSpPr>
        <p:spPr>
          <a:xfrm>
            <a:off x="4932000" y="5108400"/>
            <a:ext cx="3902400" cy="5004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p>
        </p:txBody>
      </p:sp>
    </p:spTree>
    <p:extLst>
      <p:ext uri="{BB962C8B-B14F-4D97-AF65-F5344CB8AC3E}">
        <p14:creationId xmlns:p14="http://schemas.microsoft.com/office/powerpoint/2010/main" val="2196711342"/>
      </p:ext>
    </p:extLst>
  </p:cSld>
  <p:clrMap bg1="lt1" tx1="dk1" bg2="lt2" tx2="dk2" accent1="accent1" accent2="accent2" accent3="accent3" accent4="accent4" accent5="accent5" accent6="accent6" hlink="hlink" folHlink="folHlink"/>
  <p:sldLayoutIdLst>
    <p:sldLayoutId id="21474837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3" name="Google Shape;11;p1" descr="Logo">
            <a:extLst>
              <a:ext uri="{FF2B5EF4-FFF2-40B4-BE49-F238E27FC236}">
                <a16:creationId xmlns:a16="http://schemas.microsoft.com/office/drawing/2014/main" id="{C088DA41-154C-8368-915C-A9416F00DE51}"/>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a:off x="7906259" y="273237"/>
            <a:ext cx="884237" cy="290512"/>
          </a:xfrm>
          <a:prstGeom prst="rect">
            <a:avLst/>
          </a:prstGeom>
          <a:noFill/>
          <a:ln>
            <a:noFill/>
          </a:ln>
        </p:spPr>
      </p:pic>
    </p:spTree>
    <p:extLst>
      <p:ext uri="{BB962C8B-B14F-4D97-AF65-F5344CB8AC3E}">
        <p14:creationId xmlns:p14="http://schemas.microsoft.com/office/powerpoint/2010/main" val="29473280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chart" Target="../charts/chart3.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1.xml"/><Relationship Id="rId6" Type="http://schemas.openxmlformats.org/officeDocument/2006/relationships/slide" Target="slide13.xml"/><Relationship Id="rId5" Type="http://schemas.openxmlformats.org/officeDocument/2006/relationships/image" Target="../media/image37.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11.xml"/><Relationship Id="rId7" Type="http://schemas.openxmlformats.org/officeDocument/2006/relationships/image" Target="../media/image49.svg"/><Relationship Id="rId12" Type="http://schemas.openxmlformats.org/officeDocument/2006/relationships/image" Target="../media/image54.jpeg"/><Relationship Id="rId2" Type="http://schemas.openxmlformats.org/officeDocument/2006/relationships/image" Target="../media/image45.jpeg"/><Relationship Id="rId1" Type="http://schemas.openxmlformats.org/officeDocument/2006/relationships/slideLayout" Target="../slideLayouts/slideLayout5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5.png"/><Relationship Id="rId1" Type="http://schemas.openxmlformats.org/officeDocument/2006/relationships/slideLayout" Target="../slideLayouts/slideLayout52.xml"/><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58.png"/><Relationship Id="rId7" Type="http://schemas.openxmlformats.org/officeDocument/2006/relationships/slide" Target="slide16.xml"/><Relationship Id="rId2" Type="http://schemas.openxmlformats.org/officeDocument/2006/relationships/image" Target="../media/image57.png"/><Relationship Id="rId1" Type="http://schemas.openxmlformats.org/officeDocument/2006/relationships/slideLayout" Target="../slideLayouts/slideLayout61.xml"/><Relationship Id="rId6" Type="http://schemas.openxmlformats.org/officeDocument/2006/relationships/image" Target="../media/image59.png"/><Relationship Id="rId5" Type="http://schemas.openxmlformats.org/officeDocument/2006/relationships/image" Target="../media/image37.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 Target="slide14.xml"/><Relationship Id="rId1" Type="http://schemas.openxmlformats.org/officeDocument/2006/relationships/slideLayout" Target="../slideLayouts/slideLayout5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14.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14.xml"/><Relationship Id="rId1" Type="http://schemas.openxmlformats.org/officeDocument/2006/relationships/slideLayout" Target="../slideLayouts/slideLayout52.xml"/><Relationship Id="rId5" Type="http://schemas.openxmlformats.org/officeDocument/2006/relationships/image" Target="../media/image20.png"/><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6.xml"/><Relationship Id="rId6" Type="http://schemas.openxmlformats.org/officeDocument/2006/relationships/slide" Target="slide4.xml"/><Relationship Id="rId5" Type="http://schemas.openxmlformats.org/officeDocument/2006/relationships/image" Target="../media/image22.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76.xml"/><Relationship Id="rId6" Type="http://schemas.openxmlformats.org/officeDocument/2006/relationships/image" Target="../media/image28.png"/><Relationship Id="rId5" Type="http://schemas.openxmlformats.org/officeDocument/2006/relationships/slide" Target="slide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5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hyperlink" Target="https://aurg38b.sharepoint.com/:b:/s/SCoTGReG/EYXvvjD3Ys5Mp30k199OKUIBgWiGVlEy2MnbpPrf028O4g?e=HJEbeD" TargetMode="External"/><Relationship Id="rId2" Type="http://schemas.openxmlformats.org/officeDocument/2006/relationships/image" Target="../media/image33.png"/><Relationship Id="rId1" Type="http://schemas.openxmlformats.org/officeDocument/2006/relationships/slideLayout" Target="../slideLayouts/slideLayout61.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8.xml"/><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61.xml"/><Relationship Id="rId6" Type="http://schemas.openxmlformats.org/officeDocument/2006/relationships/slide" Target="slide9.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7.xml"/><Relationship Id="rId1" Type="http://schemas.openxmlformats.org/officeDocument/2006/relationships/slideLayout" Target="../slideLayouts/slideLayout52.xml"/><Relationship Id="rId6" Type="http://schemas.openxmlformats.org/officeDocument/2006/relationships/chart" Target="../charts/chart1.xml"/><Relationship Id="rId5" Type="http://schemas.openxmlformats.org/officeDocument/2006/relationships/image" Target="../media/image42.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 Target="slide7.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CC8B5-58CA-4668-8932-FCD18E0F34E6}"/>
              </a:ext>
            </a:extLst>
          </p:cNvPr>
          <p:cNvSpPr>
            <a:spLocks noGrp="1"/>
          </p:cNvSpPr>
          <p:nvPr>
            <p:ph type="ctrTitle"/>
          </p:nvPr>
        </p:nvSpPr>
        <p:spPr/>
        <p:txBody>
          <a:bodyPr/>
          <a:lstStyle/>
          <a:p>
            <a:r>
              <a:rPr lang="fr-FR"/>
              <a:t>Bilan du SCoT</a:t>
            </a:r>
          </a:p>
        </p:txBody>
      </p:sp>
      <p:sp>
        <p:nvSpPr>
          <p:cNvPr id="3" name="Espace réservé du contenu 2">
            <a:extLst>
              <a:ext uri="{FF2B5EF4-FFF2-40B4-BE49-F238E27FC236}">
                <a16:creationId xmlns:a16="http://schemas.microsoft.com/office/drawing/2014/main" id="{84E97582-A6AF-4333-AB52-8640CE8640BB}"/>
              </a:ext>
            </a:extLst>
          </p:cNvPr>
          <p:cNvSpPr>
            <a:spLocks noGrp="1"/>
          </p:cNvSpPr>
          <p:nvPr>
            <p:ph sz="quarter" idx="13"/>
          </p:nvPr>
        </p:nvSpPr>
        <p:spPr>
          <a:xfrm>
            <a:off x="2133601" y="4287232"/>
            <a:ext cx="5873750" cy="1932594"/>
          </a:xfrm>
        </p:spPr>
        <p:txBody>
          <a:bodyPr>
            <a:normAutofit lnSpcReduction="10000"/>
          </a:bodyPr>
          <a:lstStyle/>
          <a:p>
            <a:r>
              <a:rPr lang="fr-FR" dirty="0"/>
              <a:t>Commerce</a:t>
            </a:r>
          </a:p>
          <a:p>
            <a:endParaRPr lang="fr-FR" dirty="0"/>
          </a:p>
          <a:p>
            <a:endParaRPr lang="fr-FR" dirty="0"/>
          </a:p>
          <a:p>
            <a:r>
              <a:rPr lang="fr-FR" b="0" u="none" dirty="0">
                <a:cs typeface="Calibri"/>
              </a:rPr>
              <a:t>Pour les éléments d’ordre méthodologique,</a:t>
            </a:r>
          </a:p>
          <a:p>
            <a:r>
              <a:rPr lang="fr-FR" b="0" u="none" dirty="0">
                <a:cs typeface="Calibri"/>
              </a:rPr>
              <a:t>se reporter au dossier Organisation générale.</a:t>
            </a:r>
          </a:p>
          <a:p>
            <a:endParaRPr lang="fr-FR" dirty="0"/>
          </a:p>
        </p:txBody>
      </p:sp>
      <p:sp>
        <p:nvSpPr>
          <p:cNvPr id="4" name="Espace réservé du contenu 3">
            <a:extLst>
              <a:ext uri="{FF2B5EF4-FFF2-40B4-BE49-F238E27FC236}">
                <a16:creationId xmlns:a16="http://schemas.microsoft.com/office/drawing/2014/main" id="{1A0BB164-F9F1-4CBD-A45B-A1AEE1867983}"/>
              </a:ext>
            </a:extLst>
          </p:cNvPr>
          <p:cNvSpPr>
            <a:spLocks noGrp="1"/>
          </p:cNvSpPr>
          <p:nvPr>
            <p:ph sz="quarter" idx="14"/>
          </p:nvPr>
        </p:nvSpPr>
        <p:spPr/>
        <p:txBody>
          <a:bodyPr/>
          <a:lstStyle/>
          <a:p>
            <a:r>
              <a:rPr lang="fr-FR" dirty="0"/>
              <a:t>13 mars 2024</a:t>
            </a:r>
          </a:p>
        </p:txBody>
      </p:sp>
      <p:sp>
        <p:nvSpPr>
          <p:cNvPr id="5" name="ZoneTexte 4">
            <a:extLst>
              <a:ext uri="{FF2B5EF4-FFF2-40B4-BE49-F238E27FC236}">
                <a16:creationId xmlns:a16="http://schemas.microsoft.com/office/drawing/2014/main" id="{E7DFF051-1B09-EC11-76C8-6BA376A6CA19}"/>
              </a:ext>
            </a:extLst>
          </p:cNvPr>
          <p:cNvSpPr txBox="1"/>
          <p:nvPr/>
        </p:nvSpPr>
        <p:spPr>
          <a:xfrm>
            <a:off x="5950794" y="6462581"/>
            <a:ext cx="30810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latin typeface="Calibri" panose="020F0502020204030204"/>
                <a:ea typeface="+mn-ea"/>
                <a:cs typeface="+mn-cs"/>
              </a:rPr>
              <a:t>Avec l’appui de</a:t>
            </a:r>
          </a:p>
        </p:txBody>
      </p:sp>
      <p:pic>
        <p:nvPicPr>
          <p:cNvPr id="6" name="Image 5" descr="Une image contenant capture d’écran, Police, texte, Graphique&#10;&#10;Description générée automatiquement">
            <a:extLst>
              <a:ext uri="{FF2B5EF4-FFF2-40B4-BE49-F238E27FC236}">
                <a16:creationId xmlns:a16="http://schemas.microsoft.com/office/drawing/2014/main" id="{A6A2112C-0195-7F4A-F1DD-31AA0049A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771" y="6122419"/>
            <a:ext cx="1389786" cy="938105"/>
          </a:xfrm>
          <a:prstGeom prst="rect">
            <a:avLst/>
          </a:prstGeom>
        </p:spPr>
      </p:pic>
    </p:spTree>
    <p:extLst>
      <p:ext uri="{BB962C8B-B14F-4D97-AF65-F5344CB8AC3E}">
        <p14:creationId xmlns:p14="http://schemas.microsoft.com/office/powerpoint/2010/main" val="255473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9FE5E8AB-615B-0679-5A19-578C7CD43B71}"/>
              </a:ext>
            </a:extLst>
          </p:cNvPr>
          <p:cNvGraphicFramePr>
            <a:graphicFrameLocks/>
          </p:cNvGraphicFramePr>
          <p:nvPr/>
        </p:nvGraphicFramePr>
        <p:xfrm>
          <a:off x="552459" y="1425853"/>
          <a:ext cx="4537222" cy="477882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Evolution des polarités commerciales</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commerce</a:t>
            </a:r>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18" name="ZoneTexte 17">
            <a:extLst>
              <a:ext uri="{FF2B5EF4-FFF2-40B4-BE49-F238E27FC236}">
                <a16:creationId xmlns:a16="http://schemas.microsoft.com/office/drawing/2014/main" id="{FA969992-08E5-C946-1760-C425AA8A9A42}"/>
              </a:ext>
            </a:extLst>
          </p:cNvPr>
          <p:cNvSpPr txBox="1"/>
          <p:nvPr/>
        </p:nvSpPr>
        <p:spPr>
          <a:xfrm>
            <a:off x="5545754" y="1658497"/>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19" name="Espace réservé du contenu 3">
            <a:extLst>
              <a:ext uri="{FF2B5EF4-FFF2-40B4-BE49-F238E27FC236}">
                <a16:creationId xmlns:a16="http://schemas.microsoft.com/office/drawing/2014/main" id="{EEC5C6D9-EA57-536E-DD07-E3AE33382DFC}"/>
              </a:ext>
            </a:extLst>
          </p:cNvPr>
          <p:cNvSpPr>
            <a:spLocks noGrp="1"/>
          </p:cNvSpPr>
          <p:nvPr>
            <p:ph idx="13"/>
          </p:nvPr>
        </p:nvSpPr>
        <p:spPr>
          <a:xfrm>
            <a:off x="5677706" y="1975839"/>
            <a:ext cx="3260347" cy="3011404"/>
          </a:xfrm>
          <a:noFill/>
          <a:ln>
            <a:noFill/>
          </a:ln>
        </p:spPr>
        <p:style>
          <a:lnRef idx="2">
            <a:schemeClr val="dk1"/>
          </a:lnRef>
          <a:fillRef idx="1">
            <a:schemeClr val="lt1"/>
          </a:fillRef>
          <a:effectRef idx="0">
            <a:schemeClr val="dk1"/>
          </a:effectRef>
          <a:fontRef idx="minor">
            <a:schemeClr val="dk1"/>
          </a:fontRef>
        </p:style>
        <p:txBody>
          <a:bodyPr/>
          <a:lstStyle/>
          <a:p>
            <a:pPr marL="266700" indent="-266700" algn="just"/>
            <a:r>
              <a:rPr lang="fr-FR" sz="1100">
                <a:solidFill>
                  <a:schemeClr val="tx1"/>
                </a:solidFill>
              </a:rPr>
              <a:t>Les trois </a:t>
            </a:r>
            <a:r>
              <a:rPr lang="fr-FR" sz="1100" b="1">
                <a:solidFill>
                  <a:schemeClr val="tx1"/>
                </a:solidFill>
              </a:rPr>
              <a:t>ville-centre du SCoT</a:t>
            </a:r>
            <a:r>
              <a:rPr lang="fr-FR" sz="1100">
                <a:solidFill>
                  <a:schemeClr val="tx1"/>
                </a:solidFill>
              </a:rPr>
              <a:t> ont une dynamique positive</a:t>
            </a:r>
          </a:p>
          <a:p>
            <a:pPr marL="266700" indent="-266700" algn="just"/>
            <a:r>
              <a:rPr lang="fr-FR" sz="1100">
                <a:solidFill>
                  <a:schemeClr val="tx1"/>
                </a:solidFill>
              </a:rPr>
              <a:t>L’essentiel des pôles bénéficiant d’un dispositif de revitalisation </a:t>
            </a:r>
            <a:r>
              <a:rPr lang="fr-FR" sz="1100" b="1">
                <a:solidFill>
                  <a:schemeClr val="tx1"/>
                </a:solidFill>
              </a:rPr>
              <a:t>connaissent une dynamique positive</a:t>
            </a:r>
          </a:p>
          <a:p>
            <a:pPr marL="266700" indent="-266700" algn="just"/>
            <a:r>
              <a:rPr lang="fr-FR" sz="1100">
                <a:solidFill>
                  <a:schemeClr val="tx1"/>
                </a:solidFill>
              </a:rPr>
              <a:t>Le faible nombre de pôle stable montre une </a:t>
            </a:r>
            <a:r>
              <a:rPr lang="fr-FR" sz="1100" b="1">
                <a:solidFill>
                  <a:schemeClr val="tx1"/>
                </a:solidFill>
              </a:rPr>
              <a:t>dynamique d’évolution marquée </a:t>
            </a:r>
            <a:r>
              <a:rPr lang="fr-FR" sz="1100">
                <a:solidFill>
                  <a:schemeClr val="tx1"/>
                </a:solidFill>
              </a:rPr>
              <a:t>sur la période</a:t>
            </a:r>
          </a:p>
          <a:p>
            <a:pPr marL="266700" indent="-266700" algn="just"/>
            <a:r>
              <a:rPr lang="fr-FR" sz="1100">
                <a:solidFill>
                  <a:schemeClr val="tx1"/>
                </a:solidFill>
              </a:rPr>
              <a:t>Le nombre de </a:t>
            </a:r>
            <a:r>
              <a:rPr lang="fr-FR" sz="1100" b="1">
                <a:solidFill>
                  <a:schemeClr val="tx1"/>
                </a:solidFill>
              </a:rPr>
              <a:t>pôles intermédiaires (50 à 100 commerces) s’est développé </a:t>
            </a:r>
            <a:r>
              <a:rPr lang="fr-FR" sz="1100">
                <a:solidFill>
                  <a:schemeClr val="tx1"/>
                </a:solidFill>
              </a:rPr>
              <a:t>: ils sont passés de 4 à 9 entre 2015 et 2023. Dans ce groupe, La Côte St-André fait exception (perte d’établissements)</a:t>
            </a:r>
          </a:p>
          <a:p>
            <a:pPr marL="266700" indent="-266700" algn="just"/>
            <a:r>
              <a:rPr lang="fr-FR" sz="1100">
                <a:solidFill>
                  <a:schemeClr val="tx1"/>
                </a:solidFill>
              </a:rPr>
              <a:t>Les plus petits pôles (moins de 25 commerces) </a:t>
            </a:r>
            <a:r>
              <a:rPr lang="fr-FR" sz="1100" b="1">
                <a:solidFill>
                  <a:schemeClr val="tx1"/>
                </a:solidFill>
              </a:rPr>
              <a:t>apparaissent plus fragiles</a:t>
            </a:r>
          </a:p>
          <a:p>
            <a:pPr marL="266700" indent="-266700" algn="just"/>
            <a:endParaRPr lang="fr-FR" sz="1100">
              <a:solidFill>
                <a:schemeClr val="tx1"/>
              </a:solidFill>
              <a:highlight>
                <a:srgbClr val="FFFF00"/>
              </a:highlight>
            </a:endParaRPr>
          </a:p>
          <a:p>
            <a:pPr marL="0" indent="0" algn="just">
              <a:buNone/>
            </a:pPr>
            <a:endParaRPr lang="fr-FR" sz="1100">
              <a:solidFill>
                <a:schemeClr val="tx1"/>
              </a:solidFill>
              <a:highlight>
                <a:srgbClr val="FFFF00"/>
              </a:highlight>
            </a:endParaRPr>
          </a:p>
          <a:p>
            <a:pPr marL="266700" indent="-266700" algn="just"/>
            <a:endParaRPr lang="fr-FR" sz="1100">
              <a:solidFill>
                <a:schemeClr val="tx1"/>
              </a:solidFill>
              <a:highlight>
                <a:srgbClr val="FFFF00"/>
              </a:highlight>
            </a:endParaRPr>
          </a:p>
        </p:txBody>
      </p:sp>
      <p:cxnSp>
        <p:nvCxnSpPr>
          <p:cNvPr id="25" name="Connecteur droit 24">
            <a:extLst>
              <a:ext uri="{FF2B5EF4-FFF2-40B4-BE49-F238E27FC236}">
                <a16:creationId xmlns:a16="http://schemas.microsoft.com/office/drawing/2014/main" id="{E9E6D3F3-3371-3F0F-4749-F366AB4D763C}"/>
              </a:ext>
            </a:extLst>
          </p:cNvPr>
          <p:cNvCxnSpPr>
            <a:cxnSpLocks/>
          </p:cNvCxnSpPr>
          <p:nvPr/>
        </p:nvCxnSpPr>
        <p:spPr bwMode="auto">
          <a:xfrm>
            <a:off x="5627537" y="2816432"/>
            <a:ext cx="0" cy="2638242"/>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 name="Connecteur droit 3">
            <a:extLst>
              <a:ext uri="{FF2B5EF4-FFF2-40B4-BE49-F238E27FC236}">
                <a16:creationId xmlns:a16="http://schemas.microsoft.com/office/drawing/2014/main" id="{F67646D3-5E4E-0E83-F8E7-6837E29C0EDA}"/>
              </a:ext>
            </a:extLst>
          </p:cNvPr>
          <p:cNvCxnSpPr>
            <a:cxnSpLocks/>
          </p:cNvCxnSpPr>
          <p:nvPr/>
        </p:nvCxnSpPr>
        <p:spPr bwMode="auto">
          <a:xfrm>
            <a:off x="2139521" y="4002661"/>
            <a:ext cx="2938717" cy="0"/>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p:spPr>
      </p:cxnSp>
      <p:cxnSp>
        <p:nvCxnSpPr>
          <p:cNvPr id="9" name="Connecteur droit 8">
            <a:extLst>
              <a:ext uri="{FF2B5EF4-FFF2-40B4-BE49-F238E27FC236}">
                <a16:creationId xmlns:a16="http://schemas.microsoft.com/office/drawing/2014/main" id="{6E4524BE-F5C4-25A3-2620-7673ACF36D3A}"/>
              </a:ext>
            </a:extLst>
          </p:cNvPr>
          <p:cNvCxnSpPr>
            <a:cxnSpLocks/>
          </p:cNvCxnSpPr>
          <p:nvPr/>
        </p:nvCxnSpPr>
        <p:spPr bwMode="auto">
          <a:xfrm>
            <a:off x="2108273" y="4690622"/>
            <a:ext cx="2788325" cy="0"/>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p:spPr>
      </p:cxnSp>
      <p:sp>
        <p:nvSpPr>
          <p:cNvPr id="31" name="ZoneTexte 30">
            <a:extLst>
              <a:ext uri="{FF2B5EF4-FFF2-40B4-BE49-F238E27FC236}">
                <a16:creationId xmlns:a16="http://schemas.microsoft.com/office/drawing/2014/main" id="{2A5C3801-77B6-5D31-A7BD-F5957897DA01}"/>
              </a:ext>
            </a:extLst>
          </p:cNvPr>
          <p:cNvSpPr txBox="1"/>
          <p:nvPr/>
        </p:nvSpPr>
        <p:spPr>
          <a:xfrm>
            <a:off x="542757" y="892156"/>
            <a:ext cx="7362934"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100" b="1" i="0" u="none" strike="noStrike" kern="1200" spc="0" baseline="0">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defRPr>
            </a:pPr>
            <a:r>
              <a:rPr kumimoji="0" lang="fr-FR" sz="11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Evolution du nombre d'établissements commerciaux entre 2015 et 2023 dans les 25 polarités </a:t>
            </a:r>
            <a:r>
              <a:rPr kumimoji="0" lang="fr-FR" sz="1100" b="1" i="0" u="none" strike="noStrike" kern="1200" cap="none" spc="0" normalizeH="0" baseline="0" noProof="0">
                <a:ln>
                  <a:noFill/>
                </a:ln>
                <a:solidFill>
                  <a:srgbClr val="007996"/>
                </a:solidFill>
                <a:effectLst/>
                <a:uLnTx/>
                <a:uFillTx/>
                <a:latin typeface="Open Sans"/>
                <a:ea typeface="Open Sans"/>
                <a:cs typeface="Open Sans"/>
              </a:rPr>
              <a:t>de plus de 20 commerces en 2012 </a:t>
            </a:r>
            <a:r>
              <a:rPr kumimoji="0" lang="fr-FR" sz="1100" b="1" i="0" u="sng" strike="noStrike" kern="1200" cap="none" spc="0" normalizeH="0" baseline="0" noProof="0">
                <a:ln>
                  <a:noFill/>
                </a:ln>
                <a:solidFill>
                  <a:srgbClr val="007996"/>
                </a:solidFill>
                <a:effectLst/>
                <a:uLnTx/>
                <a:uFillTx/>
                <a:latin typeface="Open Sans"/>
                <a:ea typeface="Open Sans"/>
                <a:cs typeface="Open Sans"/>
              </a:rPr>
              <a:t>hors GMS</a:t>
            </a:r>
            <a:br>
              <a:rPr kumimoji="0" lang="fr-FR" sz="11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10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(Insee, Sirène 2023, inventaires commerciaux AURG 2023)</a:t>
            </a:r>
          </a:p>
        </p:txBody>
      </p:sp>
      <p:sp>
        <p:nvSpPr>
          <p:cNvPr id="32" name="ZoneTexte 1">
            <a:extLst>
              <a:ext uri="{FF2B5EF4-FFF2-40B4-BE49-F238E27FC236}">
                <a16:creationId xmlns:a16="http://schemas.microsoft.com/office/drawing/2014/main" id="{92622DFE-D7CE-EB67-7407-9E99D3AFE20C}"/>
              </a:ext>
            </a:extLst>
          </p:cNvPr>
          <p:cNvSpPr txBox="1"/>
          <p:nvPr/>
        </p:nvSpPr>
        <p:spPr>
          <a:xfrm rot="16200000">
            <a:off x="4003843" y="4834782"/>
            <a:ext cx="223045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700" b="0" i="1" u="none" strike="noStrike" kern="1200" cap="none" spc="0" normalizeH="0" baseline="0" noProof="0">
                <a:ln>
                  <a:noFill/>
                </a:ln>
                <a:solidFill>
                  <a:srgbClr val="3F3E3E">
                    <a:lumMod val="60000"/>
                    <a:lumOff val="40000"/>
                  </a:srgbClr>
                </a:solidFill>
                <a:effectLst/>
                <a:uLnTx/>
                <a:uFillTx/>
                <a:latin typeface="Open Sans" panose="020B0606030504020204" pitchFamily="34" charset="0"/>
                <a:ea typeface="Open Sans" panose="020B0606030504020204" pitchFamily="34" charset="0"/>
                <a:cs typeface="Open Sans" panose="020B0606030504020204" pitchFamily="34" charset="0"/>
              </a:rPr>
              <a:t>Source : AURG 2023, INSEE Sirène 2015 et 2023</a:t>
            </a:r>
          </a:p>
        </p:txBody>
      </p:sp>
      <p:sp>
        <p:nvSpPr>
          <p:cNvPr id="33" name="ZoneTexte 1">
            <a:extLst>
              <a:ext uri="{FF2B5EF4-FFF2-40B4-BE49-F238E27FC236}">
                <a16:creationId xmlns:a16="http://schemas.microsoft.com/office/drawing/2014/main" id="{9DCE5B76-D5D6-D436-4A8B-34E96E56A1D5}"/>
              </a:ext>
            </a:extLst>
          </p:cNvPr>
          <p:cNvSpPr txBox="1"/>
          <p:nvPr/>
        </p:nvSpPr>
        <p:spPr>
          <a:xfrm>
            <a:off x="3194812" y="5102271"/>
            <a:ext cx="160982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3F3E3E">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7 Pôles en perte d’</a:t>
            </a:r>
            <a:r>
              <a:rPr kumimoji="0" lang="fr-FR" sz="900" b="1" i="0" u="none" strike="noStrike" kern="1200" cap="none" spc="0" normalizeH="0" baseline="0" noProof="0" err="1">
                <a:ln>
                  <a:noFill/>
                </a:ln>
                <a:solidFill>
                  <a:srgbClr val="3F3E3E">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étab</a:t>
            </a:r>
            <a:r>
              <a:rPr kumimoji="0" lang="fr-FR" sz="900" b="1" i="0" u="none" strike="noStrike" kern="1200" cap="none" spc="0" normalizeH="0" baseline="0" noProof="0">
                <a:ln>
                  <a:noFill/>
                </a:ln>
                <a:solidFill>
                  <a:srgbClr val="3F3E3E">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34" name="ZoneTexte 1">
            <a:extLst>
              <a:ext uri="{FF2B5EF4-FFF2-40B4-BE49-F238E27FC236}">
                <a16:creationId xmlns:a16="http://schemas.microsoft.com/office/drawing/2014/main" id="{934D76BC-AF86-4809-68C5-4982062F5B5B}"/>
              </a:ext>
            </a:extLst>
          </p:cNvPr>
          <p:cNvSpPr txBox="1"/>
          <p:nvPr/>
        </p:nvSpPr>
        <p:spPr>
          <a:xfrm>
            <a:off x="3450227" y="4225440"/>
            <a:ext cx="160982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3F3E3E">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4 Pôles stables</a:t>
            </a:r>
          </a:p>
        </p:txBody>
      </p:sp>
      <p:sp>
        <p:nvSpPr>
          <p:cNvPr id="35" name="ZoneTexte 1">
            <a:extLst>
              <a:ext uri="{FF2B5EF4-FFF2-40B4-BE49-F238E27FC236}">
                <a16:creationId xmlns:a16="http://schemas.microsoft.com/office/drawing/2014/main" id="{E06D0D80-AB0A-77CB-E113-34B314C7B3EC}"/>
              </a:ext>
            </a:extLst>
          </p:cNvPr>
          <p:cNvSpPr txBox="1"/>
          <p:nvPr/>
        </p:nvSpPr>
        <p:spPr>
          <a:xfrm>
            <a:off x="1846818" y="2325780"/>
            <a:ext cx="9486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3F3E3E">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14 Pôles en gain d’</a:t>
            </a:r>
            <a:r>
              <a:rPr kumimoji="0" lang="fr-FR" sz="900" b="1" i="0" u="none" strike="noStrike" kern="1200" cap="none" spc="0" normalizeH="0" baseline="0" noProof="0" err="1">
                <a:ln>
                  <a:noFill/>
                </a:ln>
                <a:solidFill>
                  <a:srgbClr val="3F3E3E">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étab</a:t>
            </a:r>
            <a:r>
              <a:rPr kumimoji="0" lang="fr-FR" sz="900" b="1" i="0" u="none" strike="noStrike" kern="1200" cap="none" spc="0" normalizeH="0" baseline="0" noProof="0">
                <a:ln>
                  <a:noFill/>
                </a:ln>
                <a:solidFill>
                  <a:srgbClr val="3F3E3E">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22" name="Groupe 21">
            <a:extLst>
              <a:ext uri="{FF2B5EF4-FFF2-40B4-BE49-F238E27FC236}">
                <a16:creationId xmlns:a16="http://schemas.microsoft.com/office/drawing/2014/main" id="{9944280D-1148-FF9C-9B59-CAAA0EB9591F}"/>
              </a:ext>
            </a:extLst>
          </p:cNvPr>
          <p:cNvGrpSpPr/>
          <p:nvPr/>
        </p:nvGrpSpPr>
        <p:grpSpPr>
          <a:xfrm>
            <a:off x="116673" y="1524811"/>
            <a:ext cx="8594738" cy="4841973"/>
            <a:chOff x="116673" y="1524811"/>
            <a:chExt cx="8594738" cy="4841973"/>
          </a:xfrm>
        </p:grpSpPr>
        <p:sp>
          <p:nvSpPr>
            <p:cNvPr id="10" name="ZoneTexte 9">
              <a:extLst>
                <a:ext uri="{FF2B5EF4-FFF2-40B4-BE49-F238E27FC236}">
                  <a16:creationId xmlns:a16="http://schemas.microsoft.com/office/drawing/2014/main" id="{51C4F6CA-063B-816C-DDCD-94A28D4D9F8B}"/>
                </a:ext>
              </a:extLst>
            </p:cNvPr>
            <p:cNvSpPr txBox="1"/>
            <p:nvPr/>
          </p:nvSpPr>
          <p:spPr>
            <a:xfrm>
              <a:off x="765990" y="2033723"/>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ACV*</a:t>
              </a:r>
            </a:p>
          </p:txBody>
        </p:sp>
        <p:sp>
          <p:nvSpPr>
            <p:cNvPr id="11" name="ZoneTexte 10">
              <a:extLst>
                <a:ext uri="{FF2B5EF4-FFF2-40B4-BE49-F238E27FC236}">
                  <a16:creationId xmlns:a16="http://schemas.microsoft.com/office/drawing/2014/main" id="{84D92E4A-08D2-3BAB-FF5B-0F4BD28BE336}"/>
                </a:ext>
              </a:extLst>
            </p:cNvPr>
            <p:cNvSpPr txBox="1"/>
            <p:nvPr/>
          </p:nvSpPr>
          <p:spPr>
            <a:xfrm>
              <a:off x="762259" y="2210191"/>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ORT*</a:t>
              </a:r>
            </a:p>
          </p:txBody>
        </p:sp>
        <p:sp>
          <p:nvSpPr>
            <p:cNvPr id="12" name="ZoneTexte 11">
              <a:extLst>
                <a:ext uri="{FF2B5EF4-FFF2-40B4-BE49-F238E27FC236}">
                  <a16:creationId xmlns:a16="http://schemas.microsoft.com/office/drawing/2014/main" id="{57AEA122-5FE5-04E5-FBB7-C724D324319C}"/>
                </a:ext>
              </a:extLst>
            </p:cNvPr>
            <p:cNvSpPr txBox="1"/>
            <p:nvPr/>
          </p:nvSpPr>
          <p:spPr>
            <a:xfrm>
              <a:off x="828934" y="1694448"/>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PVD*</a:t>
              </a:r>
            </a:p>
          </p:txBody>
        </p:sp>
        <p:sp>
          <p:nvSpPr>
            <p:cNvPr id="13" name="ZoneTexte 12">
              <a:extLst>
                <a:ext uri="{FF2B5EF4-FFF2-40B4-BE49-F238E27FC236}">
                  <a16:creationId xmlns:a16="http://schemas.microsoft.com/office/drawing/2014/main" id="{94252B02-5211-C5B2-FF8A-5DF515922273}"/>
                </a:ext>
              </a:extLst>
            </p:cNvPr>
            <p:cNvSpPr txBox="1"/>
            <p:nvPr/>
          </p:nvSpPr>
          <p:spPr>
            <a:xfrm>
              <a:off x="734993" y="5689676"/>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ORT*</a:t>
              </a:r>
            </a:p>
          </p:txBody>
        </p:sp>
        <p:sp>
          <p:nvSpPr>
            <p:cNvPr id="14" name="ZoneTexte 13">
              <a:extLst>
                <a:ext uri="{FF2B5EF4-FFF2-40B4-BE49-F238E27FC236}">
                  <a16:creationId xmlns:a16="http://schemas.microsoft.com/office/drawing/2014/main" id="{6319FA18-A102-463D-0D8D-86532D018F52}"/>
                </a:ext>
              </a:extLst>
            </p:cNvPr>
            <p:cNvSpPr txBox="1"/>
            <p:nvPr/>
          </p:nvSpPr>
          <p:spPr>
            <a:xfrm>
              <a:off x="205948" y="3101799"/>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ORT*</a:t>
              </a:r>
            </a:p>
          </p:txBody>
        </p:sp>
        <p:sp>
          <p:nvSpPr>
            <p:cNvPr id="15" name="ZoneTexte 14">
              <a:extLst>
                <a:ext uri="{FF2B5EF4-FFF2-40B4-BE49-F238E27FC236}">
                  <a16:creationId xmlns:a16="http://schemas.microsoft.com/office/drawing/2014/main" id="{2CED6E97-0771-E7BB-8CD7-616B5D12E0C2}"/>
                </a:ext>
              </a:extLst>
            </p:cNvPr>
            <p:cNvSpPr txBox="1"/>
            <p:nvPr/>
          </p:nvSpPr>
          <p:spPr>
            <a:xfrm>
              <a:off x="448854" y="2721589"/>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PVD*</a:t>
              </a:r>
            </a:p>
          </p:txBody>
        </p:sp>
        <p:sp>
          <p:nvSpPr>
            <p:cNvPr id="16" name="ZoneTexte 15">
              <a:extLst>
                <a:ext uri="{FF2B5EF4-FFF2-40B4-BE49-F238E27FC236}">
                  <a16:creationId xmlns:a16="http://schemas.microsoft.com/office/drawing/2014/main" id="{7C8E61D9-D029-2D60-99C5-DC0FE34C8656}"/>
                </a:ext>
              </a:extLst>
            </p:cNvPr>
            <p:cNvSpPr txBox="1"/>
            <p:nvPr/>
          </p:nvSpPr>
          <p:spPr>
            <a:xfrm>
              <a:off x="457950" y="2560686"/>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PVD*</a:t>
              </a:r>
            </a:p>
          </p:txBody>
        </p:sp>
        <p:sp>
          <p:nvSpPr>
            <p:cNvPr id="17" name="ZoneTexte 16">
              <a:extLst>
                <a:ext uri="{FF2B5EF4-FFF2-40B4-BE49-F238E27FC236}">
                  <a16:creationId xmlns:a16="http://schemas.microsoft.com/office/drawing/2014/main" id="{45D0346F-4AD4-19EE-B971-90FF398F318A}"/>
                </a:ext>
              </a:extLst>
            </p:cNvPr>
            <p:cNvSpPr txBox="1"/>
            <p:nvPr/>
          </p:nvSpPr>
          <p:spPr>
            <a:xfrm>
              <a:off x="640800" y="1524811"/>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ORT*</a:t>
              </a:r>
            </a:p>
          </p:txBody>
        </p:sp>
        <p:sp>
          <p:nvSpPr>
            <p:cNvPr id="20" name="ZoneTexte 19">
              <a:extLst>
                <a:ext uri="{FF2B5EF4-FFF2-40B4-BE49-F238E27FC236}">
                  <a16:creationId xmlns:a16="http://schemas.microsoft.com/office/drawing/2014/main" id="{426A9D64-2F51-CE8A-84A9-3C9B08F6C4A8}"/>
                </a:ext>
              </a:extLst>
            </p:cNvPr>
            <p:cNvSpPr txBox="1"/>
            <p:nvPr/>
          </p:nvSpPr>
          <p:spPr>
            <a:xfrm>
              <a:off x="739990" y="2880010"/>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PVD*</a:t>
              </a:r>
            </a:p>
          </p:txBody>
        </p:sp>
        <p:sp>
          <p:nvSpPr>
            <p:cNvPr id="21" name="ZoneTexte 20">
              <a:extLst>
                <a:ext uri="{FF2B5EF4-FFF2-40B4-BE49-F238E27FC236}">
                  <a16:creationId xmlns:a16="http://schemas.microsoft.com/office/drawing/2014/main" id="{08DA62CB-B558-3641-D8C1-1C3150AA02B2}"/>
                </a:ext>
              </a:extLst>
            </p:cNvPr>
            <p:cNvSpPr txBox="1"/>
            <p:nvPr/>
          </p:nvSpPr>
          <p:spPr>
            <a:xfrm>
              <a:off x="116673" y="5333103"/>
              <a:ext cx="58895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PVD*</a:t>
              </a:r>
            </a:p>
          </p:txBody>
        </p:sp>
        <p:sp>
          <p:nvSpPr>
            <p:cNvPr id="6" name="ZoneTexte 5">
              <a:extLst>
                <a:ext uri="{FF2B5EF4-FFF2-40B4-BE49-F238E27FC236}">
                  <a16:creationId xmlns:a16="http://schemas.microsoft.com/office/drawing/2014/main" id="{E4C130C3-7ADC-0246-D314-59C84F072E5C}"/>
                </a:ext>
              </a:extLst>
            </p:cNvPr>
            <p:cNvSpPr txBox="1"/>
            <p:nvPr/>
          </p:nvSpPr>
          <p:spPr>
            <a:xfrm>
              <a:off x="5530312" y="5658898"/>
              <a:ext cx="318109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Pour info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ACV : action cœur de ville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ORT : opération de revitalisation de territoire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PVD : petites villes de demain</a:t>
              </a:r>
            </a:p>
          </p:txBody>
        </p:sp>
      </p:grpSp>
    </p:spTree>
    <p:extLst>
      <p:ext uri="{BB962C8B-B14F-4D97-AF65-F5344CB8AC3E}">
        <p14:creationId xmlns:p14="http://schemas.microsoft.com/office/powerpoint/2010/main" val="33285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A366B-1692-A4E5-21B4-9C3936B41679}"/>
            </a:ext>
          </a:extLst>
        </p:cNvPr>
        <p:cNvGrpSpPr/>
        <p:nvPr/>
      </p:nvGrpSpPr>
      <p:grpSpPr>
        <a:xfrm>
          <a:off x="0" y="0"/>
          <a:ext cx="0" cy="0"/>
          <a:chOff x="0" y="0"/>
          <a:chExt cx="0" cy="0"/>
        </a:xfrm>
      </p:grpSpPr>
      <p:pic>
        <p:nvPicPr>
          <p:cNvPr id="25" name="Image 24">
            <a:extLst>
              <a:ext uri="{FF2B5EF4-FFF2-40B4-BE49-F238E27FC236}">
                <a16:creationId xmlns:a16="http://schemas.microsoft.com/office/drawing/2014/main" id="{32B6A656-4E30-9F0B-F2C8-D72EED9CE3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2501" y="3386964"/>
            <a:ext cx="1524807" cy="1479167"/>
          </a:xfrm>
          <a:prstGeom prst="rect">
            <a:avLst/>
          </a:prstGeom>
        </p:spPr>
      </p:pic>
      <p:pic>
        <p:nvPicPr>
          <p:cNvPr id="50" name="Image 49">
            <a:extLst>
              <a:ext uri="{FF2B5EF4-FFF2-40B4-BE49-F238E27FC236}">
                <a16:creationId xmlns:a16="http://schemas.microsoft.com/office/drawing/2014/main" id="{5FCD8149-3837-9FEC-7759-ED88B29B7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077917"/>
            <a:ext cx="1524807" cy="1601440"/>
          </a:xfrm>
          <a:prstGeom prst="rect">
            <a:avLst/>
          </a:prstGeom>
        </p:spPr>
      </p:pic>
      <p:sp>
        <p:nvSpPr>
          <p:cNvPr id="2" name="Espace réservé du texte 1">
            <a:extLst>
              <a:ext uri="{FF2B5EF4-FFF2-40B4-BE49-F238E27FC236}">
                <a16:creationId xmlns:a16="http://schemas.microsoft.com/office/drawing/2014/main" id="{0ECAF78B-C400-1D83-F4D7-207FF7280F09}"/>
              </a:ext>
            </a:extLst>
          </p:cNvPr>
          <p:cNvSpPr>
            <a:spLocks noGrp="1"/>
          </p:cNvSpPr>
          <p:nvPr>
            <p:ph type="body" sz="quarter" idx="11"/>
          </p:nvPr>
        </p:nvSpPr>
        <p:spPr>
          <a:xfrm>
            <a:off x="147601" y="260648"/>
            <a:ext cx="607976" cy="461615"/>
          </a:xfrm>
        </p:spPr>
        <p:txBody>
          <a:bodyPr/>
          <a:lstStyle/>
          <a:p>
            <a:r>
              <a:rPr lang="fr-FR"/>
              <a:t>3</a:t>
            </a:r>
          </a:p>
        </p:txBody>
      </p:sp>
      <p:sp>
        <p:nvSpPr>
          <p:cNvPr id="3" name="Titre 2">
            <a:extLst>
              <a:ext uri="{FF2B5EF4-FFF2-40B4-BE49-F238E27FC236}">
                <a16:creationId xmlns:a16="http://schemas.microsoft.com/office/drawing/2014/main" id="{0282CA95-C59B-2726-51E1-430E76343AAF}"/>
              </a:ext>
            </a:extLst>
          </p:cNvPr>
          <p:cNvSpPr>
            <a:spLocks noGrp="1"/>
          </p:cNvSpPr>
          <p:nvPr>
            <p:ph type="title"/>
          </p:nvPr>
        </p:nvSpPr>
        <p:spPr>
          <a:xfrm>
            <a:off x="755576" y="188640"/>
            <a:ext cx="7662088" cy="461615"/>
          </a:xfrm>
        </p:spPr>
        <p:txBody>
          <a:bodyPr/>
          <a:lstStyle/>
          <a:p>
            <a:r>
              <a:rPr lang="fr-FR" sz="1100" b="0" spc="-60"/>
              <a:t>COMMERCE</a:t>
            </a:r>
            <a:br>
              <a:rPr lang="fr-FR" sz="1100" b="0"/>
            </a:br>
            <a:r>
              <a:rPr lang="fr-FR"/>
              <a:t>Principaux enseignements du bilan 2023</a:t>
            </a:r>
          </a:p>
        </p:txBody>
      </p:sp>
      <p:sp>
        <p:nvSpPr>
          <p:cNvPr id="4" name="Espace réservé du texte 3">
            <a:extLst>
              <a:ext uri="{FF2B5EF4-FFF2-40B4-BE49-F238E27FC236}">
                <a16:creationId xmlns:a16="http://schemas.microsoft.com/office/drawing/2014/main" id="{EB876CDF-AC3D-2A99-EAD4-CE9B20CF551F}"/>
              </a:ext>
            </a:extLst>
          </p:cNvPr>
          <p:cNvSpPr>
            <a:spLocks noGrp="1"/>
          </p:cNvSpPr>
          <p:nvPr>
            <p:ph type="body" sz="quarter" idx="14"/>
          </p:nvPr>
        </p:nvSpPr>
        <p:spPr/>
        <p:txBody>
          <a:bodyPr/>
          <a:lstStyle/>
          <a:p>
            <a:r>
              <a:rPr lang="fr-FR"/>
              <a:t>Bilan de la mise en œuvre du SCoT de la grande région de Grenoble 2013-2024</a:t>
            </a:r>
          </a:p>
        </p:txBody>
      </p:sp>
      <p:sp>
        <p:nvSpPr>
          <p:cNvPr id="5" name="ZoneTexte 4">
            <a:extLst>
              <a:ext uri="{FF2B5EF4-FFF2-40B4-BE49-F238E27FC236}">
                <a16:creationId xmlns:a16="http://schemas.microsoft.com/office/drawing/2014/main" id="{F4B28960-9DE8-DEBC-AE2A-F295865979B1}"/>
              </a:ext>
            </a:extLst>
          </p:cNvPr>
          <p:cNvSpPr txBox="1"/>
          <p:nvPr/>
        </p:nvSpPr>
        <p:spPr>
          <a:xfrm>
            <a:off x="2471747" y="1121762"/>
            <a:ext cx="6091911" cy="1046440"/>
          </a:xfrm>
          <a:prstGeom prst="rect">
            <a:avLst/>
          </a:prstGeom>
          <a:noFill/>
        </p:spPr>
        <p:txBody>
          <a:bodyPr wrap="square" lIns="91440" tIns="45720" rIns="91440" bIns="45720" rtlCol="0" anchor="t">
            <a:spAutoFit/>
          </a:bodyPr>
          <a:lstStyle/>
          <a:p>
            <a:pPr marL="360045" marR="0" lvl="0" indent="-360045" algn="l"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a:ea typeface="Open Sans"/>
                <a:cs typeface="Open Sans"/>
              </a:rPr>
              <a:t>L'équilibre commercial entre les secteurs du SCoT s'est nettement renforcé</a:t>
            </a:r>
          </a:p>
          <a:p>
            <a:pPr marL="628650" marR="0" lvl="1" indent="-1714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a:ea typeface="Open Sans"/>
                <a:cs typeface="Open Sans"/>
              </a:rPr>
              <a:t>Le rééquilibrage de l’offre commerciale en faveur des secteurs hors métropole se confirme, avec une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autonomisation des territoires.</a:t>
            </a:r>
            <a:endParaRPr kumimoji="0" lang="fr-FR" sz="1200" b="0" i="0" u="none" strike="noStrike" kern="1200" cap="none" spc="0" normalizeH="0" baseline="0" noProof="0">
              <a:ln>
                <a:noFill/>
              </a:ln>
              <a:solidFill>
                <a:srgbClr val="222221"/>
              </a:solidFill>
              <a:effectLst/>
              <a:uLnTx/>
              <a:uFillTx/>
              <a:latin typeface="Open Sans"/>
              <a:ea typeface="Open Sans"/>
              <a:cs typeface="Open Sans"/>
            </a:endParaRPr>
          </a:p>
        </p:txBody>
      </p:sp>
      <p:grpSp>
        <p:nvGrpSpPr>
          <p:cNvPr id="20" name="Groupe 19">
            <a:extLst>
              <a:ext uri="{FF2B5EF4-FFF2-40B4-BE49-F238E27FC236}">
                <a16:creationId xmlns:a16="http://schemas.microsoft.com/office/drawing/2014/main" id="{CC323EED-4AD1-C139-8C2D-32EB84BDEEEB}"/>
              </a:ext>
            </a:extLst>
          </p:cNvPr>
          <p:cNvGrpSpPr/>
          <p:nvPr/>
        </p:nvGrpSpPr>
        <p:grpSpPr>
          <a:xfrm>
            <a:off x="1008794" y="2195540"/>
            <a:ext cx="1538860" cy="707906"/>
            <a:chOff x="461289" y="2169810"/>
            <a:chExt cx="1538860" cy="707906"/>
          </a:xfrm>
        </p:grpSpPr>
        <p:pic>
          <p:nvPicPr>
            <p:cNvPr id="27" name="Image 26">
              <a:hlinkClick r:id="rId4" action="ppaction://hlinksldjump"/>
              <a:extLst>
                <a:ext uri="{FF2B5EF4-FFF2-40B4-BE49-F238E27FC236}">
                  <a16:creationId xmlns:a16="http://schemas.microsoft.com/office/drawing/2014/main" id="{013F1736-A9E6-377D-A491-6E6937FD9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9043" y="2169810"/>
              <a:ext cx="581106" cy="585869"/>
            </a:xfrm>
            <a:prstGeom prst="rect">
              <a:avLst/>
            </a:prstGeom>
          </p:spPr>
        </p:pic>
        <p:sp>
          <p:nvSpPr>
            <p:cNvPr id="28" name="ZoneTexte 27">
              <a:extLst>
                <a:ext uri="{FF2B5EF4-FFF2-40B4-BE49-F238E27FC236}">
                  <a16:creationId xmlns:a16="http://schemas.microsoft.com/office/drawing/2014/main" id="{B5F79959-054D-B0CA-4688-B05E0FCFAE2B}"/>
                </a:ext>
              </a:extLst>
            </p:cNvPr>
            <p:cNvSpPr txBox="1"/>
            <p:nvPr/>
          </p:nvSpPr>
          <p:spPr>
            <a:xfrm>
              <a:off x="461289" y="2631495"/>
              <a:ext cx="1430200" cy="246221"/>
            </a:xfrm>
            <a:prstGeom prst="rect">
              <a:avLst/>
            </a:prstGeom>
            <a:noFill/>
          </p:spPr>
          <p:txBody>
            <a:bodyPr wrap="non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a:ea typeface="Open Sans"/>
                  <a:cs typeface="Open Sans"/>
                </a:rPr>
                <a:t>Voir l’analyse détaillée</a:t>
              </a:r>
              <a:endParaRPr kumimoji="0" lang="en-US" sz="1000" b="0" i="0" u="none" strike="noStrike" kern="1200" cap="none" spc="0" normalizeH="0" baseline="0" noProof="0">
                <a:ln>
                  <a:noFill/>
                </a:ln>
                <a:solidFill>
                  <a:srgbClr val="222221"/>
                </a:solidFill>
                <a:effectLst/>
                <a:uLnTx/>
                <a:uFillTx/>
                <a:latin typeface="Arial" charset="0"/>
                <a:ea typeface="ＭＳ Ｐゴシック" pitchFamily="34" charset="-128"/>
                <a:cs typeface="+mn-cs"/>
              </a:endParaRPr>
            </a:p>
          </p:txBody>
        </p:sp>
      </p:grpSp>
      <p:grpSp>
        <p:nvGrpSpPr>
          <p:cNvPr id="21" name="Groupe 20">
            <a:extLst>
              <a:ext uri="{FF2B5EF4-FFF2-40B4-BE49-F238E27FC236}">
                <a16:creationId xmlns:a16="http://schemas.microsoft.com/office/drawing/2014/main" id="{C72C284B-00BB-0EE7-CFD9-8B8A75D619E2}"/>
              </a:ext>
            </a:extLst>
          </p:cNvPr>
          <p:cNvGrpSpPr/>
          <p:nvPr/>
        </p:nvGrpSpPr>
        <p:grpSpPr>
          <a:xfrm>
            <a:off x="7271067" y="4570612"/>
            <a:ext cx="1525378" cy="707906"/>
            <a:chOff x="8477386" y="2971489"/>
            <a:chExt cx="1525378" cy="707906"/>
          </a:xfrm>
        </p:grpSpPr>
        <p:pic>
          <p:nvPicPr>
            <p:cNvPr id="6" name="Image 26">
              <a:hlinkClick r:id="rId6" action="ppaction://hlinksldjump"/>
              <a:extLst>
                <a:ext uri="{FF2B5EF4-FFF2-40B4-BE49-F238E27FC236}">
                  <a16:creationId xmlns:a16="http://schemas.microsoft.com/office/drawing/2014/main" id="{EDCCFA1B-411B-BD89-1AFE-DAAAA2B91E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1658" y="2971489"/>
              <a:ext cx="581106" cy="585869"/>
            </a:xfrm>
            <a:prstGeom prst="rect">
              <a:avLst/>
            </a:prstGeom>
          </p:spPr>
        </p:pic>
        <p:sp>
          <p:nvSpPr>
            <p:cNvPr id="7" name="ZoneTexte 27">
              <a:extLst>
                <a:ext uri="{FF2B5EF4-FFF2-40B4-BE49-F238E27FC236}">
                  <a16:creationId xmlns:a16="http://schemas.microsoft.com/office/drawing/2014/main" id="{F94A8F90-98D9-2339-CFE1-4C866DE365CE}"/>
                </a:ext>
              </a:extLst>
            </p:cNvPr>
            <p:cNvSpPr txBox="1"/>
            <p:nvPr/>
          </p:nvSpPr>
          <p:spPr>
            <a:xfrm>
              <a:off x="8477386" y="3433174"/>
              <a:ext cx="1524807" cy="246221"/>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a:ea typeface="Open Sans"/>
                  <a:cs typeface="Open Sans"/>
                </a:rPr>
                <a:t>Voir l’analyse détaillée</a:t>
              </a:r>
              <a:endParaRPr kumimoji="0" lang="en-US" sz="1000" b="0" i="0" u="none" strike="noStrike" kern="1200" cap="none" spc="0" normalizeH="0" baseline="0" noProof="0">
                <a:ln>
                  <a:noFill/>
                </a:ln>
                <a:solidFill>
                  <a:srgbClr val="222221"/>
                </a:solidFill>
                <a:effectLst/>
                <a:uLnTx/>
                <a:uFillTx/>
                <a:latin typeface="Arial" charset="0"/>
                <a:ea typeface="ＭＳ Ｐゴシック" pitchFamily="34" charset="-128"/>
                <a:cs typeface="+mn-cs"/>
              </a:endParaRPr>
            </a:p>
          </p:txBody>
        </p:sp>
      </p:grpSp>
      <p:sp>
        <p:nvSpPr>
          <p:cNvPr id="17" name="ZoneTexte 16">
            <a:extLst>
              <a:ext uri="{FF2B5EF4-FFF2-40B4-BE49-F238E27FC236}">
                <a16:creationId xmlns:a16="http://schemas.microsoft.com/office/drawing/2014/main" id="{AC375264-08BB-3114-C342-4245E2D87A78}"/>
              </a:ext>
            </a:extLst>
          </p:cNvPr>
          <p:cNvSpPr txBox="1"/>
          <p:nvPr/>
        </p:nvSpPr>
        <p:spPr>
          <a:xfrm>
            <a:off x="755575" y="4896845"/>
            <a:ext cx="6326925" cy="461665"/>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 L’influence commerciale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de la Métropole s'est </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réduite</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 entre 2012 et 2023, malgré un développement de ses surfaces de vente. </a:t>
            </a:r>
            <a:r>
              <a:rPr kumimoji="0" lang="en-US"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a:t>
            </a:r>
            <a:endParaRPr kumimoji="0" lang="en-US" sz="1200" b="0" i="0" u="none" strike="noStrike" kern="1200" cap="none" spc="0" normalizeH="0" baseline="0" noProof="0">
              <a:ln>
                <a:noFill/>
              </a:ln>
              <a:solidFill>
                <a:srgbClr val="222221"/>
              </a:solidFill>
              <a:effectLst/>
              <a:uLnTx/>
              <a:uFillTx/>
              <a:latin typeface="Arial" panose="020B0604020202020204" pitchFamily="34" charset="0"/>
              <a:ea typeface="+mn-ea"/>
              <a:cs typeface="+mn-cs"/>
            </a:endParaRPr>
          </a:p>
        </p:txBody>
      </p:sp>
      <p:sp>
        <p:nvSpPr>
          <p:cNvPr id="31" name="ZoneTexte 30">
            <a:extLst>
              <a:ext uri="{FF2B5EF4-FFF2-40B4-BE49-F238E27FC236}">
                <a16:creationId xmlns:a16="http://schemas.microsoft.com/office/drawing/2014/main" id="{BD6EC8A7-6E06-682A-648D-E62A08CE4668}"/>
              </a:ext>
            </a:extLst>
          </p:cNvPr>
          <p:cNvSpPr txBox="1"/>
          <p:nvPr/>
        </p:nvSpPr>
        <p:spPr>
          <a:xfrm>
            <a:off x="755576" y="3150864"/>
            <a:ext cx="6326925" cy="830997"/>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 Grâce à ce rattrapage de l’offre, </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le maintien des dépenses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locales par EPCI </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s’est amélioré,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notamment</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 en alimentaire</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 En non-alimentaire, certains territoires arrivent à mieux </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éviter les évasions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(Bièvres Est, Grésivaudan) contrairement à d’autres (GAM, Pays Voironnais).​</a:t>
            </a:r>
            <a:endParaRPr kumimoji="0" lang="fr-FR" sz="1200" b="0" i="0" u="none" strike="noStrike" kern="1200" cap="none" spc="0" normalizeH="0" baseline="0" noProof="0">
              <a:ln>
                <a:noFill/>
              </a:ln>
              <a:solidFill>
                <a:srgbClr val="22222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256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Image 12" descr="Une image contenant texte, carte, atlas&#10;&#10;Description générée automatiquement">
            <a:extLst>
              <a:ext uri="{FF2B5EF4-FFF2-40B4-BE49-F238E27FC236}">
                <a16:creationId xmlns:a16="http://schemas.microsoft.com/office/drawing/2014/main" id="{F0D0611E-EC07-21FA-77F8-9D20A3C42618}"/>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4027252" y="1072948"/>
            <a:ext cx="4870996" cy="5258105"/>
          </a:xfrm>
          <a:prstGeom prst="rect">
            <a:avLst/>
          </a:prstGeom>
        </p:spPr>
      </p:pic>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799" y="320400"/>
            <a:ext cx="7403975" cy="347846"/>
          </a:xfrm>
        </p:spPr>
        <p:txBody>
          <a:bodyPr/>
          <a:lstStyle/>
          <a:p>
            <a:r>
              <a:rPr lang="fr-FR" sz="1400" b="0" spc="-20"/>
              <a:t>La dépendance commerciale des EPCI à la métropole s’est géographiquement</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commerce</a:t>
            </a:r>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2" name="Titre 2">
            <a:extLst>
              <a:ext uri="{FF2B5EF4-FFF2-40B4-BE49-F238E27FC236}">
                <a16:creationId xmlns:a16="http://schemas.microsoft.com/office/drawing/2014/main" id="{1DADBBFC-51C2-B74A-77DF-D2FCF3A8688A}"/>
              </a:ext>
            </a:extLst>
          </p:cNvPr>
          <p:cNvSpPr txBox="1">
            <a:spLocks/>
          </p:cNvSpPr>
          <p:nvPr/>
        </p:nvSpPr>
        <p:spPr>
          <a:xfrm>
            <a:off x="7149830" y="563056"/>
            <a:ext cx="953038" cy="347846"/>
          </a:xfrm>
          <a:prstGeom prst="rect">
            <a:avLst/>
          </a:prstGeom>
          <a:solidFill>
            <a:schemeClr val="bg1"/>
          </a:solidFill>
        </p:spPr>
        <p:txBody>
          <a:bodyPr vert="horz" wrap="square" anchor="t" anchorCtr="0">
            <a:noAutofit/>
          </a:bodyPr>
          <a:lstStyle>
            <a:lvl1pPr algn="l" rtl="0" eaLnBrk="1" fontAlgn="base" hangingPunct="1">
              <a:spcBef>
                <a:spcPct val="0"/>
              </a:spcBef>
              <a:spcAft>
                <a:spcPct val="0"/>
              </a:spcAft>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r" defTabSz="914400" rtl="0" eaLnBrk="1" fontAlgn="base" latinLnBrk="0" hangingPunct="1">
              <a:lnSpc>
                <a:spcPct val="100000"/>
              </a:lnSpc>
              <a:spcBef>
                <a:spcPts val="300"/>
              </a:spcBef>
              <a:spcAft>
                <a:spcPts val="300"/>
              </a:spcAft>
              <a:buClr>
                <a:srgbClr val="3F3E3E"/>
              </a:buClr>
              <a:buSzTx/>
              <a:buFont typeface="Open Sans" panose="020B0606030504020204" pitchFamily="34" charset="0"/>
              <a:buNone/>
              <a:tabLst/>
              <a:defRPr/>
            </a:pPr>
            <a:r>
              <a:rPr kumimoji="0" lang="fr-FR" sz="1400" b="0" i="0" u="none" strike="noStrike" kern="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réduite</a:t>
            </a:r>
          </a:p>
        </p:txBody>
      </p:sp>
      <p:graphicFrame>
        <p:nvGraphicFramePr>
          <p:cNvPr id="6" name="Tableau 5">
            <a:extLst>
              <a:ext uri="{FF2B5EF4-FFF2-40B4-BE49-F238E27FC236}">
                <a16:creationId xmlns:a16="http://schemas.microsoft.com/office/drawing/2014/main" id="{10C632A4-958F-787D-46E0-943D91F5C6D3}"/>
              </a:ext>
            </a:extLst>
          </p:cNvPr>
          <p:cNvGraphicFramePr>
            <a:graphicFrameLocks noGrp="1"/>
          </p:cNvGraphicFramePr>
          <p:nvPr/>
        </p:nvGraphicFramePr>
        <p:xfrm>
          <a:off x="907637" y="3026778"/>
          <a:ext cx="2888266" cy="2700789"/>
        </p:xfrm>
        <a:graphic>
          <a:graphicData uri="http://schemas.openxmlformats.org/drawingml/2006/table">
            <a:tbl>
              <a:tblPr firstRow="1" lastRow="1">
                <a:tableStyleId>{B301B821-A1FF-4177-AEE7-76D212191A09}</a:tableStyleId>
              </a:tblPr>
              <a:tblGrid>
                <a:gridCol w="988897">
                  <a:extLst>
                    <a:ext uri="{9D8B030D-6E8A-4147-A177-3AD203B41FA5}">
                      <a16:colId xmlns:a16="http://schemas.microsoft.com/office/drawing/2014/main" val="2646831575"/>
                    </a:ext>
                  </a:extLst>
                </a:gridCol>
                <a:gridCol w="1457122">
                  <a:extLst>
                    <a:ext uri="{9D8B030D-6E8A-4147-A177-3AD203B41FA5}">
                      <a16:colId xmlns:a16="http://schemas.microsoft.com/office/drawing/2014/main" val="148998128"/>
                    </a:ext>
                  </a:extLst>
                </a:gridCol>
                <a:gridCol w="442247">
                  <a:extLst>
                    <a:ext uri="{9D8B030D-6E8A-4147-A177-3AD203B41FA5}">
                      <a16:colId xmlns:a16="http://schemas.microsoft.com/office/drawing/2014/main" val="1008448162"/>
                    </a:ext>
                  </a:extLst>
                </a:gridCol>
              </a:tblGrid>
              <a:tr h="414632">
                <a:tc>
                  <a:txBody>
                    <a:bodyPr/>
                    <a:lstStyle/>
                    <a:p>
                      <a:pPr algn="ctr" fontAlgn="b"/>
                      <a:r>
                        <a:rPr lang="fr-FR" sz="1000" b="1" u="none" strike="noStrike">
                          <a:solidFill>
                            <a:schemeClr val="bg1"/>
                          </a:solidFill>
                          <a:effectLst/>
                          <a:latin typeface="+mj-lt"/>
                        </a:rPr>
                        <a:t>Secteurs du SCoT </a:t>
                      </a:r>
                      <a:r>
                        <a:rPr lang="fr-FR" sz="1000" b="1" u="none" strike="noStrike" err="1">
                          <a:solidFill>
                            <a:schemeClr val="bg1"/>
                          </a:solidFill>
                          <a:effectLst/>
                          <a:latin typeface="+mj-lt"/>
                        </a:rPr>
                        <a:t>GReG</a:t>
                      </a:r>
                      <a:endParaRPr lang="fr-FR" sz="1000" b="1" i="0" u="none" strike="noStrike">
                        <a:solidFill>
                          <a:schemeClr val="bg1"/>
                        </a:solidFill>
                        <a:effectLst/>
                        <a:latin typeface="+mj-lt"/>
                      </a:endParaRPr>
                    </a:p>
                  </a:txBody>
                  <a:tcPr marL="9525" marR="9525" marT="9525" marB="0" anchor="ctr"/>
                </a:tc>
                <a:tc>
                  <a:txBody>
                    <a:bodyPr/>
                    <a:lstStyle/>
                    <a:p>
                      <a:pPr algn="ctr" fontAlgn="b"/>
                      <a:r>
                        <a:rPr lang="fr-FR" sz="1000" b="1" u="none" strike="noStrike">
                          <a:solidFill>
                            <a:schemeClr val="bg1"/>
                          </a:solidFill>
                          <a:effectLst/>
                          <a:latin typeface="+mj-lt"/>
                        </a:rPr>
                        <a:t>Surfaces de vente (m²) construites </a:t>
                      </a:r>
                    </a:p>
                    <a:p>
                      <a:pPr algn="ctr" fontAlgn="b"/>
                      <a:r>
                        <a:rPr lang="fr-FR" sz="1000" b="1" u="none" strike="noStrike">
                          <a:solidFill>
                            <a:schemeClr val="bg1"/>
                          </a:solidFill>
                          <a:effectLst/>
                          <a:latin typeface="+mj-lt"/>
                        </a:rPr>
                        <a:t>entre 2012 et 2023</a:t>
                      </a:r>
                      <a:br>
                        <a:rPr lang="fr-FR" sz="1000" b="1" u="none" strike="noStrike">
                          <a:solidFill>
                            <a:schemeClr val="bg1"/>
                          </a:solidFill>
                          <a:effectLst/>
                          <a:latin typeface="+mj-lt"/>
                        </a:rPr>
                      </a:br>
                      <a:r>
                        <a:rPr lang="fr-FR" sz="900" b="1" i="1" u="none" strike="noStrike">
                          <a:solidFill>
                            <a:schemeClr val="bg1"/>
                          </a:solidFill>
                          <a:effectLst/>
                          <a:latin typeface="+mj-lt"/>
                        </a:rPr>
                        <a:t>hors auto et restauration</a:t>
                      </a:r>
                      <a:endParaRPr lang="fr-FR" sz="1000" b="1" i="1" u="none" strike="noStrike">
                        <a:solidFill>
                          <a:schemeClr val="bg1"/>
                        </a:solidFill>
                        <a:effectLst/>
                        <a:latin typeface="+mj-lt"/>
                      </a:endParaRPr>
                    </a:p>
                  </a:txBody>
                  <a:tcPr marL="9525" marR="9525" marT="9525" marB="0" anchor="ctr"/>
                </a:tc>
                <a:tc>
                  <a:txBody>
                    <a:bodyPr/>
                    <a:lstStyle/>
                    <a:p>
                      <a:pPr algn="ctr" fontAlgn="b"/>
                      <a:r>
                        <a:rPr lang="fr-FR" sz="1000" b="1" i="0" u="none" strike="noStrike">
                          <a:solidFill>
                            <a:schemeClr val="bg1"/>
                          </a:solidFill>
                          <a:effectLst/>
                          <a:latin typeface="+mj-lt"/>
                        </a:rPr>
                        <a:t>Part</a:t>
                      </a:r>
                    </a:p>
                  </a:txBody>
                  <a:tcPr marL="9525" marR="9525" marT="9525" marB="0" anchor="ctr"/>
                </a:tc>
                <a:extLst>
                  <a:ext uri="{0D108BD9-81ED-4DB2-BD59-A6C34878D82A}">
                    <a16:rowId xmlns:a16="http://schemas.microsoft.com/office/drawing/2014/main" val="1264399396"/>
                  </a:ext>
                </a:extLst>
              </a:tr>
              <a:tr h="304468">
                <a:tc>
                  <a:txBody>
                    <a:bodyPr/>
                    <a:lstStyle/>
                    <a:p>
                      <a:pPr algn="ctr" fontAlgn="b"/>
                      <a:r>
                        <a:rPr lang="fr-FR" sz="1000" u="none" strike="noStrike">
                          <a:effectLst/>
                          <a:latin typeface="+mj-lt"/>
                        </a:rPr>
                        <a:t>Grenoble Alpes Métropole</a:t>
                      </a:r>
                      <a:endParaRPr lang="fr-FR" sz="1000" b="0" i="0" u="none" strike="noStrike">
                        <a:solidFill>
                          <a:srgbClr val="000000"/>
                        </a:solidFill>
                        <a:effectLst/>
                        <a:latin typeface="+mj-lt"/>
                      </a:endParaRPr>
                    </a:p>
                  </a:txBody>
                  <a:tcPr marL="9525" marR="9525" marT="9525" marB="0" anchor="ctr"/>
                </a:tc>
                <a:tc>
                  <a:txBody>
                    <a:bodyPr/>
                    <a:lstStyle/>
                    <a:p>
                      <a:pPr algn="ctr" fontAlgn="b"/>
                      <a:r>
                        <a:rPr lang="fr-FR" sz="1000" b="0" i="0" u="none" strike="noStrike">
                          <a:solidFill>
                            <a:srgbClr val="000000"/>
                          </a:solidFill>
                          <a:effectLst/>
                          <a:latin typeface="Open Sans" panose="020B0606030504020204" pitchFamily="34" charset="0"/>
                        </a:rPr>
                        <a:t>82 558</a:t>
                      </a:r>
                      <a:br>
                        <a:rPr lang="fr-FR" sz="1000" b="0" i="1" u="none" strike="noStrike">
                          <a:solidFill>
                            <a:srgbClr val="000000"/>
                          </a:solidFill>
                          <a:effectLst/>
                          <a:latin typeface="Open Sans" panose="020B0606030504020204" pitchFamily="34" charset="0"/>
                        </a:rPr>
                      </a:br>
                      <a:r>
                        <a:rPr lang="fr-FR" sz="900" b="0" i="1" u="none" strike="noStrike">
                          <a:solidFill>
                            <a:srgbClr val="000000"/>
                          </a:solidFill>
                          <a:effectLst/>
                          <a:latin typeface="Open Sans" panose="020B0606030504020204" pitchFamily="34" charset="0"/>
                        </a:rPr>
                        <a:t>dont </a:t>
                      </a:r>
                      <a:r>
                        <a:rPr lang="fr-FR" sz="900" b="0" i="1" u="none" strike="noStrike" err="1">
                          <a:solidFill>
                            <a:srgbClr val="000000"/>
                          </a:solidFill>
                          <a:effectLst/>
                          <a:latin typeface="Open Sans" panose="020B0606030504020204" pitchFamily="34" charset="0"/>
                        </a:rPr>
                        <a:t>ext</a:t>
                      </a:r>
                      <a:r>
                        <a:rPr lang="fr-FR" sz="900" b="0" i="1" u="none" strike="noStrike">
                          <a:solidFill>
                            <a:srgbClr val="000000"/>
                          </a:solidFill>
                          <a:effectLst/>
                          <a:latin typeface="Open Sans" panose="020B0606030504020204" pitchFamily="34" charset="0"/>
                        </a:rPr>
                        <a:t> </a:t>
                      </a:r>
                      <a:r>
                        <a:rPr lang="fr-FR" sz="900" b="0" i="1" u="none" strike="noStrike" err="1">
                          <a:solidFill>
                            <a:srgbClr val="000000"/>
                          </a:solidFill>
                          <a:effectLst/>
                          <a:latin typeface="Open Sans" panose="020B0606030504020204" pitchFamily="34" charset="0"/>
                        </a:rPr>
                        <a:t>GrandPlace</a:t>
                      </a:r>
                      <a:endParaRPr lang="fr-FR" sz="1000" b="0" i="1" u="none" strike="noStrike">
                        <a:solidFill>
                          <a:srgbClr val="000000"/>
                        </a:solidFill>
                        <a:effectLst/>
                        <a:latin typeface="Open Sans" panose="020B0606030504020204" pitchFamily="34" charset="0"/>
                      </a:endParaRPr>
                    </a:p>
                  </a:txBody>
                  <a:tcPr marL="9525" marR="9525" marT="9525" marB="0" anchor="ctr"/>
                </a:tc>
                <a:tc>
                  <a:txBody>
                    <a:bodyPr/>
                    <a:lstStyle/>
                    <a:p>
                      <a:pPr algn="ctr" fontAlgn="b"/>
                      <a:r>
                        <a:rPr lang="fr-FR" sz="1000" b="0" i="0" u="none" strike="noStrike">
                          <a:solidFill>
                            <a:srgbClr val="000000"/>
                          </a:solidFill>
                          <a:effectLst/>
                          <a:latin typeface="+mj-lt"/>
                        </a:rPr>
                        <a:t>55%</a:t>
                      </a:r>
                    </a:p>
                  </a:txBody>
                  <a:tcPr marL="9525" marR="9525" marT="9525" marB="0" anchor="ctr"/>
                </a:tc>
                <a:extLst>
                  <a:ext uri="{0D108BD9-81ED-4DB2-BD59-A6C34878D82A}">
                    <a16:rowId xmlns:a16="http://schemas.microsoft.com/office/drawing/2014/main" val="2705030146"/>
                  </a:ext>
                </a:extLst>
              </a:tr>
              <a:tr h="244709">
                <a:tc>
                  <a:txBody>
                    <a:bodyPr/>
                    <a:lstStyle/>
                    <a:p>
                      <a:pPr algn="ctr" fontAlgn="b"/>
                      <a:r>
                        <a:rPr lang="fr-FR" sz="1000" u="none" strike="noStrike">
                          <a:effectLst/>
                          <a:latin typeface="+mj-lt"/>
                        </a:rPr>
                        <a:t>Bièvre Isère</a:t>
                      </a:r>
                      <a:endParaRPr lang="fr-FR" sz="1000" b="0" i="0" u="none" strike="noStrike">
                        <a:solidFill>
                          <a:srgbClr val="000000"/>
                        </a:solidFill>
                        <a:effectLst/>
                        <a:latin typeface="+mj-lt"/>
                      </a:endParaRPr>
                    </a:p>
                  </a:txBody>
                  <a:tcPr marL="9525" marR="9525" marT="9525" marB="0" anchor="ctr"/>
                </a:tc>
                <a:tc>
                  <a:txBody>
                    <a:bodyPr/>
                    <a:lstStyle/>
                    <a:p>
                      <a:pPr algn="ctr" fontAlgn="b"/>
                      <a:r>
                        <a:rPr lang="fr-FR" sz="1000" b="0" i="0" u="none" strike="noStrike">
                          <a:solidFill>
                            <a:srgbClr val="000000"/>
                          </a:solidFill>
                          <a:effectLst/>
                          <a:latin typeface="Open Sans" panose="020B0606030504020204" pitchFamily="34" charset="0"/>
                        </a:rPr>
                        <a:t>19 975</a:t>
                      </a:r>
                    </a:p>
                  </a:txBody>
                  <a:tcPr marL="9525" marR="9525" marT="9525" marB="0" anchor="ctr"/>
                </a:tc>
                <a:tc>
                  <a:txBody>
                    <a:bodyPr/>
                    <a:lstStyle/>
                    <a:p>
                      <a:pPr algn="ctr" fontAlgn="b"/>
                      <a:r>
                        <a:rPr lang="fr-FR" sz="1000" b="0" i="0" u="none" strike="noStrike">
                          <a:solidFill>
                            <a:srgbClr val="000000"/>
                          </a:solidFill>
                          <a:effectLst/>
                          <a:latin typeface="+mj-lt"/>
                        </a:rPr>
                        <a:t>13%</a:t>
                      </a:r>
                    </a:p>
                  </a:txBody>
                  <a:tcPr marL="9525" marR="9525" marT="9525" marB="0" anchor="ctr"/>
                </a:tc>
                <a:extLst>
                  <a:ext uri="{0D108BD9-81ED-4DB2-BD59-A6C34878D82A}">
                    <a16:rowId xmlns:a16="http://schemas.microsoft.com/office/drawing/2014/main" val="2429809694"/>
                  </a:ext>
                </a:extLst>
              </a:tr>
              <a:tr h="244709">
                <a:tc>
                  <a:txBody>
                    <a:bodyPr/>
                    <a:lstStyle/>
                    <a:p>
                      <a:pPr algn="ctr" fontAlgn="b"/>
                      <a:r>
                        <a:rPr lang="fr-FR" sz="1000" u="none" strike="noStrike">
                          <a:effectLst/>
                          <a:latin typeface="+mj-lt"/>
                        </a:rPr>
                        <a:t>Pays Voironnais</a:t>
                      </a:r>
                      <a:endParaRPr lang="fr-FR" sz="1000" b="0" i="0" u="none" strike="noStrike">
                        <a:solidFill>
                          <a:srgbClr val="000000"/>
                        </a:solidFill>
                        <a:effectLst/>
                        <a:latin typeface="+mj-lt"/>
                      </a:endParaRPr>
                    </a:p>
                  </a:txBody>
                  <a:tcPr marL="9525" marR="9525" marT="9525" marB="0" anchor="ctr"/>
                </a:tc>
                <a:tc>
                  <a:txBody>
                    <a:bodyPr/>
                    <a:lstStyle/>
                    <a:p>
                      <a:pPr algn="ctr" fontAlgn="b"/>
                      <a:r>
                        <a:rPr lang="fr-FR" sz="1000" b="0" i="0" u="none" strike="noStrike">
                          <a:solidFill>
                            <a:srgbClr val="000000"/>
                          </a:solidFill>
                          <a:effectLst/>
                          <a:latin typeface="Open Sans" panose="020B0606030504020204" pitchFamily="34" charset="0"/>
                        </a:rPr>
                        <a:t>17 428</a:t>
                      </a:r>
                    </a:p>
                  </a:txBody>
                  <a:tcPr marL="9525" marR="9525" marT="9525" marB="0" anchor="ctr"/>
                </a:tc>
                <a:tc>
                  <a:txBody>
                    <a:bodyPr/>
                    <a:lstStyle/>
                    <a:p>
                      <a:pPr algn="ctr" fontAlgn="b"/>
                      <a:r>
                        <a:rPr lang="fr-FR" sz="1000" b="0" i="0" u="none" strike="noStrike">
                          <a:solidFill>
                            <a:srgbClr val="000000"/>
                          </a:solidFill>
                          <a:effectLst/>
                          <a:latin typeface="+mj-lt"/>
                        </a:rPr>
                        <a:t>12%</a:t>
                      </a:r>
                    </a:p>
                  </a:txBody>
                  <a:tcPr marL="9525" marR="9525" marT="9525" marB="0" anchor="ctr"/>
                </a:tc>
                <a:extLst>
                  <a:ext uri="{0D108BD9-81ED-4DB2-BD59-A6C34878D82A}">
                    <a16:rowId xmlns:a16="http://schemas.microsoft.com/office/drawing/2014/main" val="4175892763"/>
                  </a:ext>
                </a:extLst>
              </a:tr>
              <a:tr h="244709">
                <a:tc>
                  <a:txBody>
                    <a:bodyPr/>
                    <a:lstStyle/>
                    <a:p>
                      <a:pPr algn="ctr" fontAlgn="b"/>
                      <a:r>
                        <a:rPr lang="fr-FR" sz="1000" u="none" strike="noStrike" kern="1200">
                          <a:solidFill>
                            <a:schemeClr val="dk1"/>
                          </a:solidFill>
                          <a:effectLst/>
                          <a:latin typeface="+mn-lt"/>
                          <a:ea typeface="+mn-ea"/>
                          <a:cs typeface="+mn-cs"/>
                        </a:rPr>
                        <a:t>Grésivaudan</a:t>
                      </a:r>
                      <a:endParaRPr lang="fr-FR" sz="1000" b="0" i="0" u="none" strike="noStrike">
                        <a:solidFill>
                          <a:srgbClr val="000000"/>
                        </a:solidFill>
                        <a:effectLst/>
                        <a:latin typeface="+mj-lt"/>
                      </a:endParaRPr>
                    </a:p>
                  </a:txBody>
                  <a:tcPr marL="9525" marR="9525" marT="9525" marB="0" anchor="ctr"/>
                </a:tc>
                <a:tc>
                  <a:txBody>
                    <a:bodyPr/>
                    <a:lstStyle/>
                    <a:p>
                      <a:pPr algn="ctr" fontAlgn="b"/>
                      <a:r>
                        <a:rPr lang="fr-FR" sz="1000" b="0" i="0" u="none" strike="noStrike">
                          <a:solidFill>
                            <a:srgbClr val="000000"/>
                          </a:solidFill>
                          <a:effectLst/>
                          <a:latin typeface="Open Sans" panose="020B0606030504020204" pitchFamily="34" charset="0"/>
                        </a:rPr>
                        <a:t>14 352</a:t>
                      </a:r>
                    </a:p>
                  </a:txBody>
                  <a:tcPr marL="9525" marR="9525" marT="9525" marB="0" anchor="ctr"/>
                </a:tc>
                <a:tc>
                  <a:txBody>
                    <a:bodyPr/>
                    <a:lstStyle/>
                    <a:p>
                      <a:pPr algn="ctr" fontAlgn="b"/>
                      <a:r>
                        <a:rPr lang="fr-FR" sz="1000" b="0" i="0" u="none" strike="noStrike">
                          <a:solidFill>
                            <a:srgbClr val="000000"/>
                          </a:solidFill>
                          <a:effectLst/>
                          <a:latin typeface="+mj-lt"/>
                        </a:rPr>
                        <a:t>10%</a:t>
                      </a:r>
                    </a:p>
                  </a:txBody>
                  <a:tcPr marL="9525" marR="9525" marT="9525" marB="0" anchor="ctr"/>
                </a:tc>
                <a:extLst>
                  <a:ext uri="{0D108BD9-81ED-4DB2-BD59-A6C34878D82A}">
                    <a16:rowId xmlns:a16="http://schemas.microsoft.com/office/drawing/2014/main" val="1842618156"/>
                  </a:ext>
                </a:extLst>
              </a:tr>
              <a:tr h="244709">
                <a:tc>
                  <a:txBody>
                    <a:bodyPr/>
                    <a:lstStyle/>
                    <a:p>
                      <a:pPr algn="ctr" fontAlgn="b"/>
                      <a:r>
                        <a:rPr lang="fr-FR" sz="1000" u="none" strike="noStrike">
                          <a:effectLst/>
                          <a:latin typeface="+mj-lt"/>
                        </a:rPr>
                        <a:t>SMVIC</a:t>
                      </a:r>
                      <a:endParaRPr lang="fr-FR" sz="1000" b="0" i="0" u="none" strike="noStrike">
                        <a:solidFill>
                          <a:srgbClr val="000000"/>
                        </a:solidFill>
                        <a:effectLst/>
                        <a:latin typeface="+mj-lt"/>
                      </a:endParaRPr>
                    </a:p>
                  </a:txBody>
                  <a:tcPr marL="9525" marR="9525" marT="9525" marB="0" anchor="ctr"/>
                </a:tc>
                <a:tc>
                  <a:txBody>
                    <a:bodyPr/>
                    <a:lstStyle/>
                    <a:p>
                      <a:pPr algn="ctr" fontAlgn="b"/>
                      <a:r>
                        <a:rPr lang="fr-FR" sz="1000" b="0" i="0" u="none" strike="noStrike">
                          <a:solidFill>
                            <a:srgbClr val="000000"/>
                          </a:solidFill>
                          <a:effectLst/>
                          <a:latin typeface="Open Sans" panose="020B0606030504020204" pitchFamily="34" charset="0"/>
                        </a:rPr>
                        <a:t>9 773</a:t>
                      </a:r>
                    </a:p>
                  </a:txBody>
                  <a:tcPr marL="9525" marR="9525" marT="9525" marB="0" anchor="ctr"/>
                </a:tc>
                <a:tc>
                  <a:txBody>
                    <a:bodyPr/>
                    <a:lstStyle/>
                    <a:p>
                      <a:pPr algn="ctr" fontAlgn="b"/>
                      <a:r>
                        <a:rPr lang="fr-FR" sz="1000" b="0" i="0" u="none" strike="noStrike">
                          <a:solidFill>
                            <a:srgbClr val="000000"/>
                          </a:solidFill>
                          <a:effectLst/>
                          <a:latin typeface="+mj-lt"/>
                        </a:rPr>
                        <a:t>7%</a:t>
                      </a:r>
                    </a:p>
                  </a:txBody>
                  <a:tcPr marL="9525" marR="9525" marT="9525" marB="0" anchor="ctr"/>
                </a:tc>
                <a:extLst>
                  <a:ext uri="{0D108BD9-81ED-4DB2-BD59-A6C34878D82A}">
                    <a16:rowId xmlns:a16="http://schemas.microsoft.com/office/drawing/2014/main" val="2963383934"/>
                  </a:ext>
                </a:extLst>
              </a:tr>
              <a:tr h="244709">
                <a:tc>
                  <a:txBody>
                    <a:bodyPr/>
                    <a:lstStyle/>
                    <a:p>
                      <a:pPr algn="ctr" fontAlgn="b"/>
                      <a:r>
                        <a:rPr lang="fr-FR" sz="1000" u="none" strike="noStrike">
                          <a:effectLst/>
                          <a:latin typeface="+mj-lt"/>
                        </a:rPr>
                        <a:t>Bièvre Est</a:t>
                      </a:r>
                      <a:endParaRPr lang="fr-FR" sz="1000" b="0" i="0" u="none" strike="noStrike">
                        <a:solidFill>
                          <a:srgbClr val="000000"/>
                        </a:solidFill>
                        <a:effectLst/>
                        <a:latin typeface="+mj-lt"/>
                      </a:endParaRPr>
                    </a:p>
                  </a:txBody>
                  <a:tcPr marL="9525" marR="9525" marT="9525" marB="0" anchor="ctr"/>
                </a:tc>
                <a:tc>
                  <a:txBody>
                    <a:bodyPr/>
                    <a:lstStyle/>
                    <a:p>
                      <a:pPr algn="ctr" fontAlgn="b"/>
                      <a:r>
                        <a:rPr lang="fr-FR" sz="1000" b="0" i="0" u="none" strike="noStrike">
                          <a:solidFill>
                            <a:srgbClr val="000000"/>
                          </a:solidFill>
                          <a:effectLst/>
                          <a:latin typeface="Open Sans" panose="020B0606030504020204" pitchFamily="34" charset="0"/>
                        </a:rPr>
                        <a:t>4 588</a:t>
                      </a:r>
                    </a:p>
                  </a:txBody>
                  <a:tcPr marL="9525" marR="9525" marT="9525" marB="0" anchor="ctr"/>
                </a:tc>
                <a:tc>
                  <a:txBody>
                    <a:bodyPr/>
                    <a:lstStyle/>
                    <a:p>
                      <a:pPr algn="ctr" fontAlgn="b"/>
                      <a:r>
                        <a:rPr lang="fr-FR" sz="1000" b="0" i="0" u="none" strike="noStrike">
                          <a:solidFill>
                            <a:srgbClr val="000000"/>
                          </a:solidFill>
                          <a:effectLst/>
                          <a:latin typeface="+mj-lt"/>
                        </a:rPr>
                        <a:t>3%</a:t>
                      </a:r>
                    </a:p>
                  </a:txBody>
                  <a:tcPr marL="9525" marR="9525" marT="9525" marB="0" anchor="ctr"/>
                </a:tc>
                <a:extLst>
                  <a:ext uri="{0D108BD9-81ED-4DB2-BD59-A6C34878D82A}">
                    <a16:rowId xmlns:a16="http://schemas.microsoft.com/office/drawing/2014/main" val="434011614"/>
                  </a:ext>
                </a:extLst>
              </a:tr>
              <a:tr h="244709">
                <a:tc>
                  <a:txBody>
                    <a:bodyPr/>
                    <a:lstStyle/>
                    <a:p>
                      <a:pPr algn="ctr" fontAlgn="b"/>
                      <a:r>
                        <a:rPr lang="fr-FR" sz="1000" u="none" strike="noStrike">
                          <a:effectLst/>
                          <a:latin typeface="+mj-lt"/>
                        </a:rPr>
                        <a:t>Trièves</a:t>
                      </a:r>
                      <a:endParaRPr lang="fr-FR" sz="1000" b="0" i="0" u="none" strike="noStrike">
                        <a:solidFill>
                          <a:srgbClr val="000000"/>
                        </a:solidFill>
                        <a:effectLst/>
                        <a:latin typeface="+mj-lt"/>
                      </a:endParaRPr>
                    </a:p>
                  </a:txBody>
                  <a:tcPr marL="9525" marR="9525" marT="9525" marB="0" anchor="ctr"/>
                </a:tc>
                <a:tc>
                  <a:txBody>
                    <a:bodyPr/>
                    <a:lstStyle/>
                    <a:p>
                      <a:pPr algn="ctr" fontAlgn="b"/>
                      <a:r>
                        <a:rPr lang="fr-FR" sz="1000" b="0" i="0" u="none" strike="noStrike">
                          <a:solidFill>
                            <a:srgbClr val="000000"/>
                          </a:solidFill>
                          <a:effectLst/>
                          <a:latin typeface="Open Sans" panose="020B0606030504020204" pitchFamily="34" charset="0"/>
                        </a:rPr>
                        <a:t>860</a:t>
                      </a:r>
                    </a:p>
                  </a:txBody>
                  <a:tcPr marL="9525" marR="9525" marT="9525" marB="0" anchor="ctr"/>
                </a:tc>
                <a:tc>
                  <a:txBody>
                    <a:bodyPr/>
                    <a:lstStyle/>
                    <a:p>
                      <a:pPr algn="ctr" fontAlgn="b"/>
                      <a:r>
                        <a:rPr lang="fr-FR" sz="1000" b="0" i="0" u="none" strike="noStrike">
                          <a:solidFill>
                            <a:srgbClr val="000000"/>
                          </a:solidFill>
                          <a:effectLst/>
                          <a:latin typeface="+mj-lt"/>
                        </a:rPr>
                        <a:t>1%</a:t>
                      </a:r>
                    </a:p>
                  </a:txBody>
                  <a:tcPr marL="9525" marR="9525" marT="9525" marB="0" anchor="ctr"/>
                </a:tc>
                <a:extLst>
                  <a:ext uri="{0D108BD9-81ED-4DB2-BD59-A6C34878D82A}">
                    <a16:rowId xmlns:a16="http://schemas.microsoft.com/office/drawing/2014/main" val="4241186206"/>
                  </a:ext>
                </a:extLst>
              </a:tr>
              <a:tr h="289706">
                <a:tc>
                  <a:txBody>
                    <a:bodyPr/>
                    <a:lstStyle/>
                    <a:p>
                      <a:pPr algn="ctr" fontAlgn="b"/>
                      <a:r>
                        <a:rPr lang="fr-FR" sz="1000" b="1" i="0" u="none" strike="noStrike">
                          <a:solidFill>
                            <a:srgbClr val="000000"/>
                          </a:solidFill>
                          <a:effectLst/>
                          <a:latin typeface="+mj-lt"/>
                        </a:rPr>
                        <a:t>Total SCoT </a:t>
                      </a:r>
                      <a:r>
                        <a:rPr lang="fr-FR" sz="1000" b="1" i="0" u="none" strike="noStrike" err="1">
                          <a:solidFill>
                            <a:srgbClr val="000000"/>
                          </a:solidFill>
                          <a:effectLst/>
                          <a:latin typeface="+mj-lt"/>
                        </a:rPr>
                        <a:t>GReG</a:t>
                      </a:r>
                      <a:endParaRPr lang="fr-FR" sz="1000" b="1" i="0" u="none" strike="noStrike">
                        <a:solidFill>
                          <a:srgbClr val="000000"/>
                        </a:solidFill>
                        <a:effectLst/>
                        <a:latin typeface="+mj-lt"/>
                      </a:endParaRPr>
                    </a:p>
                  </a:txBody>
                  <a:tcPr marL="9525" marR="9525" marT="9525" marB="0" anchor="ctr"/>
                </a:tc>
                <a:tc>
                  <a:txBody>
                    <a:bodyPr/>
                    <a:lstStyle/>
                    <a:p>
                      <a:pPr algn="ctr" fontAlgn="b"/>
                      <a:r>
                        <a:rPr lang="fr-FR" sz="1000" b="1" i="1" u="none" strike="noStrike">
                          <a:solidFill>
                            <a:srgbClr val="000000"/>
                          </a:solidFill>
                          <a:effectLst/>
                          <a:latin typeface="Open Sans" panose="020B0606030504020204" pitchFamily="34" charset="0"/>
                        </a:rPr>
                        <a:t>158 904 m² </a:t>
                      </a:r>
                      <a:br>
                        <a:rPr lang="fr-FR" sz="1000" b="1" i="1" u="none" strike="noStrike">
                          <a:solidFill>
                            <a:srgbClr val="000000"/>
                          </a:solidFill>
                          <a:effectLst/>
                          <a:latin typeface="Open Sans" panose="020B0606030504020204" pitchFamily="34" charset="0"/>
                        </a:rPr>
                      </a:br>
                      <a:r>
                        <a:rPr lang="fr-FR" sz="900" b="1" i="1" u="none" strike="noStrike">
                          <a:solidFill>
                            <a:srgbClr val="000000"/>
                          </a:solidFill>
                          <a:effectLst/>
                          <a:latin typeface="Open Sans" panose="020B0606030504020204" pitchFamily="34" charset="0"/>
                        </a:rPr>
                        <a:t>avec </a:t>
                      </a:r>
                      <a:r>
                        <a:rPr lang="fr-FR" sz="900" b="1" i="1" u="none" strike="noStrike" err="1">
                          <a:solidFill>
                            <a:srgbClr val="000000"/>
                          </a:solidFill>
                          <a:effectLst/>
                          <a:latin typeface="Open Sans" panose="020B0606030504020204" pitchFamily="34" charset="0"/>
                        </a:rPr>
                        <a:t>GrandPlace</a:t>
                      </a:r>
                      <a:endParaRPr lang="fr-FR" sz="1000" b="1" i="1" u="none" strike="noStrike">
                        <a:solidFill>
                          <a:srgbClr val="000000"/>
                        </a:solidFill>
                        <a:effectLst/>
                        <a:latin typeface="Open Sans" panose="020B0606030504020204" pitchFamily="34" charset="0"/>
                      </a:endParaRPr>
                    </a:p>
                  </a:txBody>
                  <a:tcPr marL="9525" marR="9525" marT="9525" marB="0" anchor="ctr"/>
                </a:tc>
                <a:tc>
                  <a:txBody>
                    <a:bodyPr/>
                    <a:lstStyle/>
                    <a:p>
                      <a:pPr algn="ctr" fontAlgn="b"/>
                      <a:r>
                        <a:rPr lang="fr-FR" sz="1000" b="1" i="0" u="none" strike="noStrike">
                          <a:solidFill>
                            <a:srgbClr val="000000"/>
                          </a:solidFill>
                          <a:effectLst/>
                          <a:latin typeface="+mj-lt"/>
                        </a:rPr>
                        <a:t>100%</a:t>
                      </a:r>
                    </a:p>
                  </a:txBody>
                  <a:tcPr marL="9525" marR="9525" marT="9525" marB="0" anchor="ctr"/>
                </a:tc>
                <a:extLst>
                  <a:ext uri="{0D108BD9-81ED-4DB2-BD59-A6C34878D82A}">
                    <a16:rowId xmlns:a16="http://schemas.microsoft.com/office/drawing/2014/main" val="3953468889"/>
                  </a:ext>
                </a:extLst>
              </a:tr>
            </a:tbl>
          </a:graphicData>
        </a:graphic>
      </p:graphicFrame>
      <p:sp>
        <p:nvSpPr>
          <p:cNvPr id="4" name="ZoneTexte 3">
            <a:extLst>
              <a:ext uri="{FF2B5EF4-FFF2-40B4-BE49-F238E27FC236}">
                <a16:creationId xmlns:a16="http://schemas.microsoft.com/office/drawing/2014/main" id="{A457DDA4-1506-2D9B-28DB-C1F5C8F0AE7E}"/>
              </a:ext>
            </a:extLst>
          </p:cNvPr>
          <p:cNvSpPr txBox="1"/>
          <p:nvPr/>
        </p:nvSpPr>
        <p:spPr>
          <a:xfrm>
            <a:off x="6114785" y="3352925"/>
            <a:ext cx="189246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Métropole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+ 82 560 m²</a:t>
            </a:r>
          </a:p>
        </p:txBody>
      </p:sp>
      <p:sp>
        <p:nvSpPr>
          <p:cNvPr id="9" name="ZoneTexte 8">
            <a:extLst>
              <a:ext uri="{FF2B5EF4-FFF2-40B4-BE49-F238E27FC236}">
                <a16:creationId xmlns:a16="http://schemas.microsoft.com/office/drawing/2014/main" id="{904A93D4-D46C-9FAB-E215-D5C0933E31D9}"/>
              </a:ext>
            </a:extLst>
          </p:cNvPr>
          <p:cNvSpPr txBox="1"/>
          <p:nvPr/>
        </p:nvSpPr>
        <p:spPr>
          <a:xfrm>
            <a:off x="7365424" y="2647405"/>
            <a:ext cx="153282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Grésivaudan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+14 350 m²</a:t>
            </a:r>
          </a:p>
        </p:txBody>
      </p:sp>
      <p:sp>
        <p:nvSpPr>
          <p:cNvPr id="10" name="ZoneTexte 9">
            <a:extLst>
              <a:ext uri="{FF2B5EF4-FFF2-40B4-BE49-F238E27FC236}">
                <a16:creationId xmlns:a16="http://schemas.microsoft.com/office/drawing/2014/main" id="{4C4784A8-A3EE-66BB-0557-A741B54E0E6B}"/>
              </a:ext>
            </a:extLst>
          </p:cNvPr>
          <p:cNvSpPr txBox="1"/>
          <p:nvPr/>
        </p:nvSpPr>
        <p:spPr>
          <a:xfrm>
            <a:off x="5964873" y="2188390"/>
            <a:ext cx="153282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Voironnais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+ 17 430 m²</a:t>
            </a:r>
          </a:p>
        </p:txBody>
      </p:sp>
      <p:sp>
        <p:nvSpPr>
          <p:cNvPr id="11" name="ZoneTexte 10">
            <a:extLst>
              <a:ext uri="{FF2B5EF4-FFF2-40B4-BE49-F238E27FC236}">
                <a16:creationId xmlns:a16="http://schemas.microsoft.com/office/drawing/2014/main" id="{50CF045C-354F-3FAE-CE95-DA009FF2C1EC}"/>
              </a:ext>
            </a:extLst>
          </p:cNvPr>
          <p:cNvSpPr txBox="1"/>
          <p:nvPr/>
        </p:nvSpPr>
        <p:spPr>
          <a:xfrm>
            <a:off x="4979286" y="3221109"/>
            <a:ext cx="153282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SMVIC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+9 770 m²</a:t>
            </a:r>
          </a:p>
        </p:txBody>
      </p:sp>
      <p:sp>
        <p:nvSpPr>
          <p:cNvPr id="12" name="ZoneTexte 11">
            <a:extLst>
              <a:ext uri="{FF2B5EF4-FFF2-40B4-BE49-F238E27FC236}">
                <a16:creationId xmlns:a16="http://schemas.microsoft.com/office/drawing/2014/main" id="{3FC99301-8F01-4833-F30F-C8C3319B90B0}"/>
              </a:ext>
            </a:extLst>
          </p:cNvPr>
          <p:cNvSpPr txBox="1"/>
          <p:nvPr/>
        </p:nvSpPr>
        <p:spPr>
          <a:xfrm>
            <a:off x="4259831" y="2317510"/>
            <a:ext cx="153282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Bièvre Isère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+ 19 980 m²</a:t>
            </a:r>
          </a:p>
        </p:txBody>
      </p:sp>
      <p:sp>
        <p:nvSpPr>
          <p:cNvPr id="14" name="ZoneTexte 13">
            <a:extLst>
              <a:ext uri="{FF2B5EF4-FFF2-40B4-BE49-F238E27FC236}">
                <a16:creationId xmlns:a16="http://schemas.microsoft.com/office/drawing/2014/main" id="{65919371-0D5C-D503-BF60-6828A51A6EE2}"/>
              </a:ext>
            </a:extLst>
          </p:cNvPr>
          <p:cNvSpPr txBox="1"/>
          <p:nvPr/>
        </p:nvSpPr>
        <p:spPr>
          <a:xfrm>
            <a:off x="6114785" y="4972066"/>
            <a:ext cx="1532823"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Trièves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+ 860 m²</a:t>
            </a:r>
          </a:p>
        </p:txBody>
      </p:sp>
      <p:sp>
        <p:nvSpPr>
          <p:cNvPr id="15" name="ZoneTexte 14">
            <a:extLst>
              <a:ext uri="{FF2B5EF4-FFF2-40B4-BE49-F238E27FC236}">
                <a16:creationId xmlns:a16="http://schemas.microsoft.com/office/drawing/2014/main" id="{FAEDF2C8-E017-5F1F-82FA-3CB184F1232B}"/>
              </a:ext>
            </a:extLst>
          </p:cNvPr>
          <p:cNvSpPr txBox="1"/>
          <p:nvPr/>
        </p:nvSpPr>
        <p:spPr>
          <a:xfrm>
            <a:off x="4986159" y="1847143"/>
            <a:ext cx="1532823"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Bièvre Est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222221"/>
                </a:solidFill>
                <a:effectLst>
                  <a:glow rad="101600">
                    <a:prstClr val="white">
                      <a:alpha val="60000"/>
                    </a:prstClr>
                  </a:glow>
                </a:effectLst>
                <a:uLnTx/>
                <a:uFillTx/>
                <a:latin typeface="Open Sans" panose="020B0606030504020204" pitchFamily="34" charset="0"/>
                <a:ea typeface="Open Sans" panose="020B0606030504020204" pitchFamily="34" charset="0"/>
                <a:cs typeface="Open Sans" panose="020B0606030504020204" pitchFamily="34" charset="0"/>
              </a:rPr>
              <a:t>+ 4 590 m²</a:t>
            </a:r>
          </a:p>
        </p:txBody>
      </p:sp>
      <p:pic>
        <p:nvPicPr>
          <p:cNvPr id="17" name="Graphique 16" descr="Badge 4 avec un remplissage uni">
            <a:extLst>
              <a:ext uri="{FF2B5EF4-FFF2-40B4-BE49-F238E27FC236}">
                <a16:creationId xmlns:a16="http://schemas.microsoft.com/office/drawing/2014/main" id="{20259407-9F10-9D6E-5242-63A484F5493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19533" y="2308808"/>
            <a:ext cx="461665" cy="461665"/>
          </a:xfrm>
          <a:prstGeom prst="rect">
            <a:avLst/>
          </a:prstGeom>
        </p:spPr>
      </p:pic>
      <p:pic>
        <p:nvPicPr>
          <p:cNvPr id="19" name="Graphique 18" descr="Badge 3 avec un remplissage uni">
            <a:extLst>
              <a:ext uri="{FF2B5EF4-FFF2-40B4-BE49-F238E27FC236}">
                <a16:creationId xmlns:a16="http://schemas.microsoft.com/office/drawing/2014/main" id="{3E924AA9-BB12-267F-9CA0-FCDD4DE6C6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40457" y="1828543"/>
            <a:ext cx="461665" cy="461665"/>
          </a:xfrm>
          <a:prstGeom prst="rect">
            <a:avLst/>
          </a:prstGeom>
        </p:spPr>
      </p:pic>
      <p:pic>
        <p:nvPicPr>
          <p:cNvPr id="21" name="Graphique 20" descr="Badge avec un remplissage uni">
            <a:extLst>
              <a:ext uri="{FF2B5EF4-FFF2-40B4-BE49-F238E27FC236}">
                <a16:creationId xmlns:a16="http://schemas.microsoft.com/office/drawing/2014/main" id="{1E0EB2A6-8118-FBF4-F2DC-B5474391AC1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83019" y="1951742"/>
            <a:ext cx="461665" cy="461665"/>
          </a:xfrm>
          <a:prstGeom prst="rect">
            <a:avLst/>
          </a:prstGeom>
        </p:spPr>
      </p:pic>
      <p:pic>
        <p:nvPicPr>
          <p:cNvPr id="23" name="Graphique 22" descr="Badge 1 avec un remplissage uni">
            <a:extLst>
              <a:ext uri="{FF2B5EF4-FFF2-40B4-BE49-F238E27FC236}">
                <a16:creationId xmlns:a16="http://schemas.microsoft.com/office/drawing/2014/main" id="{BD1EA0B0-6A3B-63D1-0F4A-5014EC37E53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805481" y="3024092"/>
            <a:ext cx="425538" cy="425538"/>
          </a:xfrm>
          <a:prstGeom prst="rect">
            <a:avLst/>
          </a:prstGeom>
        </p:spPr>
      </p:pic>
      <p:pic>
        <p:nvPicPr>
          <p:cNvPr id="24" name="Image 23">
            <a:extLst>
              <a:ext uri="{FF2B5EF4-FFF2-40B4-BE49-F238E27FC236}">
                <a16:creationId xmlns:a16="http://schemas.microsoft.com/office/drawing/2014/main" id="{21087416-6A7B-0C33-C75B-7AC6374E47C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27679" y="1481470"/>
            <a:ext cx="382606" cy="344689"/>
          </a:xfrm>
          <a:prstGeom prst="rect">
            <a:avLst/>
          </a:prstGeom>
          <a:effectLst>
            <a:softEdge rad="31750"/>
          </a:effectLst>
        </p:spPr>
      </p:pic>
      <p:sp>
        <p:nvSpPr>
          <p:cNvPr id="25" name="ZoneTexte 24">
            <a:extLst>
              <a:ext uri="{FF2B5EF4-FFF2-40B4-BE49-F238E27FC236}">
                <a16:creationId xmlns:a16="http://schemas.microsoft.com/office/drawing/2014/main" id="{55BD6B29-3B8B-E30F-21D2-BFFE2AFA9110}"/>
              </a:ext>
            </a:extLst>
          </p:cNvPr>
          <p:cNvSpPr txBox="1"/>
          <p:nvPr/>
        </p:nvSpPr>
        <p:spPr>
          <a:xfrm>
            <a:off x="833110" y="1009716"/>
            <a:ext cx="3079533" cy="193899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ts val="600"/>
              </a:spcAft>
              <a:buClrTx/>
              <a:buSzTx/>
              <a:buFontTx/>
              <a:buNone/>
              <a:tabLst/>
              <a:defRPr/>
            </a:pP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En 2023 : Le rééquilibrage de l’offre commerciale en faveur des secteurs extérieurs se confirme</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 et l’influence commerciale de la Métropole tend à se réduire.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Cette tendance pourrait néanmoins être atténuée par la livraison du projet Neyrpic (Saint-Martin-d’Hères) en 2024, à la suite de l’agrandissement de </a:t>
            </a:r>
            <a:r>
              <a:rPr kumimoji="0" lang="fr-FR" sz="12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Grand’Place</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fin 2023.</a:t>
            </a:r>
          </a:p>
        </p:txBody>
      </p:sp>
    </p:spTree>
    <p:extLst>
      <p:ext uri="{BB962C8B-B14F-4D97-AF65-F5344CB8AC3E}">
        <p14:creationId xmlns:p14="http://schemas.microsoft.com/office/powerpoint/2010/main" val="148045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8E05CEE2-C39A-C555-273F-8B2498DFD7A6}"/>
              </a:ext>
            </a:extLst>
          </p:cNvPr>
          <p:cNvGrpSpPr/>
          <p:nvPr/>
        </p:nvGrpSpPr>
        <p:grpSpPr>
          <a:xfrm>
            <a:off x="554418" y="1381702"/>
            <a:ext cx="3772694" cy="3647563"/>
            <a:chOff x="4200806" y="763286"/>
            <a:chExt cx="4877825" cy="4716039"/>
          </a:xfrm>
        </p:grpSpPr>
        <p:pic>
          <p:nvPicPr>
            <p:cNvPr id="44" name="Image 43">
              <a:extLst>
                <a:ext uri="{FF2B5EF4-FFF2-40B4-BE49-F238E27FC236}">
                  <a16:creationId xmlns:a16="http://schemas.microsoft.com/office/drawing/2014/main" id="{1563F4A3-820A-2882-F60D-57BC450EEDFD}"/>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4312937" y="1136158"/>
              <a:ext cx="4464732" cy="4343167"/>
            </a:xfrm>
            <a:prstGeom prst="rect">
              <a:avLst/>
            </a:prstGeom>
          </p:spPr>
        </p:pic>
        <p:sp>
          <p:nvSpPr>
            <p:cNvPr id="45" name="ZoneTexte 3">
              <a:extLst>
                <a:ext uri="{FF2B5EF4-FFF2-40B4-BE49-F238E27FC236}">
                  <a16:creationId xmlns:a16="http://schemas.microsoft.com/office/drawing/2014/main" id="{CA5C3739-ED2C-4910-7585-7B558E4078A7}"/>
                </a:ext>
              </a:extLst>
            </p:cNvPr>
            <p:cNvSpPr txBox="1"/>
            <p:nvPr/>
          </p:nvSpPr>
          <p:spPr>
            <a:xfrm>
              <a:off x="6590220" y="1375440"/>
              <a:ext cx="1359250" cy="596900"/>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VOIRONNAIS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5% </a:t>
              </a:r>
              <a:r>
                <a:rPr kumimoji="0" lang="fr-FR" sz="800" b="1" i="0" u="none" strike="noStrike" kern="1200" cap="none" spc="0" normalizeH="0" baseline="0" noProof="0">
                  <a:ln>
                    <a:noFill/>
                  </a:ln>
                  <a:solidFill>
                    <a:srgbClr val="6AB647"/>
                  </a:solidFill>
                  <a:effectLst/>
                  <a:uLnTx/>
                  <a:uFillTx/>
                  <a:latin typeface="Open Sans" panose="020B0606030504020204" pitchFamily="34" charset="0"/>
                  <a:ea typeface="Open Sans" panose="020B0606030504020204" pitchFamily="34" charset="0"/>
                  <a:cs typeface="Open Sans" panose="020B0606030504020204" pitchFamily="34" charset="0"/>
                </a:rPr>
                <a:t>en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(- 7 pts)</a:t>
              </a:r>
            </a:p>
          </p:txBody>
        </p:sp>
        <p:sp>
          <p:nvSpPr>
            <p:cNvPr id="46" name="ZoneTexte 8">
              <a:extLst>
                <a:ext uri="{FF2B5EF4-FFF2-40B4-BE49-F238E27FC236}">
                  <a16:creationId xmlns:a16="http://schemas.microsoft.com/office/drawing/2014/main" id="{935F1D33-1F2D-C27F-22D3-8752C2D4DBE3}"/>
                </a:ext>
              </a:extLst>
            </p:cNvPr>
            <p:cNvSpPr txBox="1"/>
            <p:nvPr/>
          </p:nvSpPr>
          <p:spPr>
            <a:xfrm>
              <a:off x="7719381" y="2286441"/>
              <a:ext cx="1359250" cy="596900"/>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GRESIVAUDAN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5% </a:t>
              </a:r>
              <a:r>
                <a:rPr kumimoji="0" lang="fr-FR" sz="800" b="1" i="0" u="none" strike="noStrike" kern="1200" cap="none" spc="0" normalizeH="0" baseline="0" noProof="0">
                  <a:ln>
                    <a:noFill/>
                  </a:ln>
                  <a:solidFill>
                    <a:srgbClr val="6AB647"/>
                  </a:solidFill>
                  <a:effectLst/>
                  <a:uLnTx/>
                  <a:uFillTx/>
                  <a:latin typeface="Open Sans" panose="020B0606030504020204" pitchFamily="34" charset="0"/>
                  <a:ea typeface="Open Sans" panose="020B0606030504020204" pitchFamily="34" charset="0"/>
                  <a:cs typeface="Open Sans" panose="020B0606030504020204" pitchFamily="34" charset="0"/>
                </a:rPr>
                <a:t>en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(- 7 pts)</a:t>
              </a:r>
            </a:p>
          </p:txBody>
        </p:sp>
        <p:sp>
          <p:nvSpPr>
            <p:cNvPr id="47" name="ZoneTexte 9">
              <a:extLst>
                <a:ext uri="{FF2B5EF4-FFF2-40B4-BE49-F238E27FC236}">
                  <a16:creationId xmlns:a16="http://schemas.microsoft.com/office/drawing/2014/main" id="{CD7C477F-A844-1346-2E8C-0F3EDDF22AE6}"/>
                </a:ext>
              </a:extLst>
            </p:cNvPr>
            <p:cNvSpPr txBox="1"/>
            <p:nvPr/>
          </p:nvSpPr>
          <p:spPr>
            <a:xfrm>
              <a:off x="6246399" y="4568402"/>
              <a:ext cx="1703072" cy="596900"/>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Trièves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28%</a:t>
              </a: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en forte hausse</a:t>
              </a:r>
              <a:r>
                <a:rPr kumimoji="0" lang="fr-FR" sz="800" b="0"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(+ 13 pts)</a:t>
              </a:r>
            </a:p>
          </p:txBody>
        </p:sp>
        <p:sp>
          <p:nvSpPr>
            <p:cNvPr id="48" name="ZoneTexte 23">
              <a:extLst>
                <a:ext uri="{FF2B5EF4-FFF2-40B4-BE49-F238E27FC236}">
                  <a16:creationId xmlns:a16="http://schemas.microsoft.com/office/drawing/2014/main" id="{2FB9DFE5-5325-C22E-5C63-3F570823E25C}"/>
                </a:ext>
              </a:extLst>
            </p:cNvPr>
            <p:cNvSpPr txBox="1"/>
            <p:nvPr/>
          </p:nvSpPr>
          <p:spPr>
            <a:xfrm>
              <a:off x="7335738" y="3519056"/>
              <a:ext cx="1349354" cy="772727"/>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Métro</a:t>
              </a: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Rétention </a:t>
              </a: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94% </a:t>
              </a:r>
              <a:r>
                <a:rPr kumimoji="0" lang="fr-FR" sz="800" b="1"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6AB647"/>
                  </a:solidFill>
                  <a:effectLst/>
                  <a:uLnTx/>
                  <a:uFillTx/>
                  <a:latin typeface="Open Sans" panose="020B0606030504020204" pitchFamily="34" charset="0"/>
                  <a:ea typeface="Open Sans" panose="020B0606030504020204" pitchFamily="34" charset="0"/>
                  <a:cs typeface="Open Sans" panose="020B0606030504020204" pitchFamily="34" charset="0"/>
                </a:rPr>
                <a:t>en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(- 1pt)</a:t>
              </a:r>
            </a:p>
          </p:txBody>
        </p:sp>
        <p:sp>
          <p:nvSpPr>
            <p:cNvPr id="49" name="ZoneTexte 25">
              <a:extLst>
                <a:ext uri="{FF2B5EF4-FFF2-40B4-BE49-F238E27FC236}">
                  <a16:creationId xmlns:a16="http://schemas.microsoft.com/office/drawing/2014/main" id="{7B8B3D13-25DE-2A66-DACA-F7412DD05771}"/>
                </a:ext>
              </a:extLst>
            </p:cNvPr>
            <p:cNvSpPr txBox="1"/>
            <p:nvPr/>
          </p:nvSpPr>
          <p:spPr>
            <a:xfrm>
              <a:off x="4249742" y="763286"/>
              <a:ext cx="4571700" cy="2984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Evasions commerciales vers la Métropole en alimentaire</a:t>
              </a:r>
            </a:p>
          </p:txBody>
        </p:sp>
        <p:sp>
          <p:nvSpPr>
            <p:cNvPr id="50" name="ZoneTexte 26">
              <a:extLst>
                <a:ext uri="{FF2B5EF4-FFF2-40B4-BE49-F238E27FC236}">
                  <a16:creationId xmlns:a16="http://schemas.microsoft.com/office/drawing/2014/main" id="{36FA8406-A651-532E-E22B-BD25F2E347E4}"/>
                </a:ext>
              </a:extLst>
            </p:cNvPr>
            <p:cNvSpPr txBox="1"/>
            <p:nvPr/>
          </p:nvSpPr>
          <p:spPr>
            <a:xfrm>
              <a:off x="4441250" y="4941901"/>
              <a:ext cx="1491984" cy="427778"/>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Par TERRITOIRE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5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 en alimentaire</a:t>
              </a:r>
            </a:p>
          </p:txBody>
        </p:sp>
        <p:sp>
          <p:nvSpPr>
            <p:cNvPr id="51" name="ZoneTexte 27">
              <a:extLst>
                <a:ext uri="{FF2B5EF4-FFF2-40B4-BE49-F238E27FC236}">
                  <a16:creationId xmlns:a16="http://schemas.microsoft.com/office/drawing/2014/main" id="{C5E6B968-A9C1-553D-FA87-DB318EBCCD65}"/>
                </a:ext>
              </a:extLst>
            </p:cNvPr>
            <p:cNvSpPr txBox="1"/>
            <p:nvPr/>
          </p:nvSpPr>
          <p:spPr>
            <a:xfrm>
              <a:off x="4533510" y="3269613"/>
              <a:ext cx="1483065" cy="596900"/>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SMVIC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kumimoji="0" lang="fr-FR" sz="800" b="1" i="0" u="none" strike="noStrike" kern="1200" cap="none" spc="0" normalizeH="0" baseline="0" noProof="0">
                  <a:ln>
                    <a:noFill/>
                  </a:ln>
                  <a:solidFill>
                    <a:srgbClr val="6AB647"/>
                  </a:solidFill>
                  <a:effectLst/>
                  <a:uLnTx/>
                  <a:uFillTx/>
                  <a:latin typeface="Open Sans" panose="020B0606030504020204" pitchFamily="34" charset="0"/>
                  <a:ea typeface="Open Sans" panose="020B0606030504020204" pitchFamily="34" charset="0"/>
                  <a:cs typeface="Open Sans" panose="020B0606030504020204" pitchFamily="34" charset="0"/>
                </a:rPr>
                <a:t>en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(- 5 pts)</a:t>
              </a:r>
            </a:p>
          </p:txBody>
        </p:sp>
        <p:sp>
          <p:nvSpPr>
            <p:cNvPr id="52" name="ZoneTexte 28">
              <a:extLst>
                <a:ext uri="{FF2B5EF4-FFF2-40B4-BE49-F238E27FC236}">
                  <a16:creationId xmlns:a16="http://schemas.microsoft.com/office/drawing/2014/main" id="{528AA650-82F3-0EFC-5C3D-25FF0896238B}"/>
                </a:ext>
              </a:extLst>
            </p:cNvPr>
            <p:cNvSpPr txBox="1"/>
            <p:nvPr/>
          </p:nvSpPr>
          <p:spPr>
            <a:xfrm>
              <a:off x="4200806" y="2172015"/>
              <a:ext cx="1523363" cy="596900"/>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BIEVRE ISERE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kumimoji="0" lang="fr-FR" sz="800" b="1" i="0" u="none" strike="noStrike" kern="1200" cap="none" spc="0" normalizeH="0" baseline="0" noProof="0">
                  <a:ln>
                    <a:noFill/>
                  </a:ln>
                  <a:solidFill>
                    <a:srgbClr val="6AB647"/>
                  </a:solidFill>
                  <a:effectLst/>
                  <a:uLnTx/>
                  <a:uFillTx/>
                  <a:latin typeface="Open Sans" panose="020B0606030504020204" pitchFamily="34" charset="0"/>
                  <a:ea typeface="Open Sans" panose="020B0606030504020204" pitchFamily="34" charset="0"/>
                  <a:cs typeface="Open Sans" panose="020B0606030504020204" pitchFamily="34" charset="0"/>
                </a:rPr>
                <a:t>en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(-2 pts)</a:t>
              </a:r>
            </a:p>
          </p:txBody>
        </p:sp>
        <p:sp>
          <p:nvSpPr>
            <p:cNvPr id="53" name="ZoneTexte 29">
              <a:extLst>
                <a:ext uri="{FF2B5EF4-FFF2-40B4-BE49-F238E27FC236}">
                  <a16:creationId xmlns:a16="http://schemas.microsoft.com/office/drawing/2014/main" id="{6FF9D186-D5F9-7557-3BEC-F5B9562DF9FE}"/>
                </a:ext>
              </a:extLst>
            </p:cNvPr>
            <p:cNvSpPr txBox="1"/>
            <p:nvPr/>
          </p:nvSpPr>
          <p:spPr>
            <a:xfrm>
              <a:off x="5350456" y="1071238"/>
              <a:ext cx="1134855" cy="756072"/>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BIEVRE EST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kumimoji="0" lang="fr-FR" sz="800" b="1" i="0" u="none" strike="noStrike" kern="1200" cap="none" spc="0" normalizeH="0" baseline="0" noProof="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en forte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(-10 pts)</a:t>
              </a:r>
            </a:p>
          </p:txBody>
        </p:sp>
        <p:sp>
          <p:nvSpPr>
            <p:cNvPr id="54" name="Flèche : courbe vers le bas 40">
              <a:extLst>
                <a:ext uri="{FF2B5EF4-FFF2-40B4-BE49-F238E27FC236}">
                  <a16:creationId xmlns:a16="http://schemas.microsoft.com/office/drawing/2014/main" id="{6BCD7562-BFD4-9D30-9266-E941CAC9C0F1}"/>
                </a:ext>
              </a:extLst>
            </p:cNvPr>
            <p:cNvSpPr/>
            <p:nvPr/>
          </p:nvSpPr>
          <p:spPr>
            <a:xfrm rot="6687246" flipV="1">
              <a:off x="6211421" y="2306042"/>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00B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55" name="Flèche : courbe vers le bas 40">
              <a:extLst>
                <a:ext uri="{FF2B5EF4-FFF2-40B4-BE49-F238E27FC236}">
                  <a16:creationId xmlns:a16="http://schemas.microsoft.com/office/drawing/2014/main" id="{6C65789B-AA0D-BFF6-0655-526E59B046A6}"/>
                </a:ext>
              </a:extLst>
            </p:cNvPr>
            <p:cNvSpPr/>
            <p:nvPr/>
          </p:nvSpPr>
          <p:spPr>
            <a:xfrm rot="21381813">
              <a:off x="6744918" y="2485284"/>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92D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76" name="Flèche : courbe vers le bas 40">
              <a:extLst>
                <a:ext uri="{FF2B5EF4-FFF2-40B4-BE49-F238E27FC236}">
                  <a16:creationId xmlns:a16="http://schemas.microsoft.com/office/drawing/2014/main" id="{C18C2859-2E9D-70D7-08AE-4561882E10EB}"/>
                </a:ext>
              </a:extLst>
            </p:cNvPr>
            <p:cNvSpPr/>
            <p:nvPr/>
          </p:nvSpPr>
          <p:spPr>
            <a:xfrm rot="5400000" flipV="1">
              <a:off x="6018855" y="2469033"/>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92D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77" name="Flèche : courbe vers le bas 40">
              <a:extLst>
                <a:ext uri="{FF2B5EF4-FFF2-40B4-BE49-F238E27FC236}">
                  <a16:creationId xmlns:a16="http://schemas.microsoft.com/office/drawing/2014/main" id="{2E09D585-CC4E-8A8C-A571-2169F32D8323}"/>
                </a:ext>
              </a:extLst>
            </p:cNvPr>
            <p:cNvSpPr/>
            <p:nvPr/>
          </p:nvSpPr>
          <p:spPr>
            <a:xfrm rot="3495613" flipV="1">
              <a:off x="6334838" y="2897427"/>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92D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78" name="Flèche : courbe vers le bas 40">
              <a:extLst>
                <a:ext uri="{FF2B5EF4-FFF2-40B4-BE49-F238E27FC236}">
                  <a16:creationId xmlns:a16="http://schemas.microsoft.com/office/drawing/2014/main" id="{742C4E7F-611C-D41F-12FA-88270F770801}"/>
                </a:ext>
              </a:extLst>
            </p:cNvPr>
            <p:cNvSpPr/>
            <p:nvPr/>
          </p:nvSpPr>
          <p:spPr>
            <a:xfrm rot="14422094">
              <a:off x="6386041" y="3624322"/>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FF000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80" name="Flèche : courbe vers le bas 40">
              <a:extLst>
                <a:ext uri="{FF2B5EF4-FFF2-40B4-BE49-F238E27FC236}">
                  <a16:creationId xmlns:a16="http://schemas.microsoft.com/office/drawing/2014/main" id="{61D61469-AF6C-C6CD-8F4D-409DD0D2D675}"/>
                </a:ext>
              </a:extLst>
            </p:cNvPr>
            <p:cNvSpPr/>
            <p:nvPr/>
          </p:nvSpPr>
          <p:spPr>
            <a:xfrm rot="5791603">
              <a:off x="7290891" y="3019038"/>
              <a:ext cx="387474" cy="501150"/>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92D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6" name="Groupe 5">
            <a:extLst>
              <a:ext uri="{FF2B5EF4-FFF2-40B4-BE49-F238E27FC236}">
                <a16:creationId xmlns:a16="http://schemas.microsoft.com/office/drawing/2014/main" id="{9DEE2858-02BA-44E4-C777-DFE10CDD1750}"/>
              </a:ext>
            </a:extLst>
          </p:cNvPr>
          <p:cNvGrpSpPr/>
          <p:nvPr/>
        </p:nvGrpSpPr>
        <p:grpSpPr>
          <a:xfrm>
            <a:off x="4591355" y="1398034"/>
            <a:ext cx="3998225" cy="3631231"/>
            <a:chOff x="4100919" y="830145"/>
            <a:chExt cx="5176401" cy="4701263"/>
          </a:xfrm>
        </p:grpSpPr>
        <p:pic>
          <p:nvPicPr>
            <p:cNvPr id="12" name="Image 11">
              <a:extLst>
                <a:ext uri="{FF2B5EF4-FFF2-40B4-BE49-F238E27FC236}">
                  <a16:creationId xmlns:a16="http://schemas.microsoft.com/office/drawing/2014/main" id="{7541CEC4-D9FE-0A6D-5BC1-CE350CBAF62A}"/>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4259398" y="1182374"/>
              <a:ext cx="4470763" cy="4349034"/>
            </a:xfrm>
            <a:prstGeom prst="rect">
              <a:avLst/>
            </a:prstGeom>
          </p:spPr>
        </p:pic>
        <p:sp>
          <p:nvSpPr>
            <p:cNvPr id="13" name="ZoneTexte 56">
              <a:extLst>
                <a:ext uri="{FF2B5EF4-FFF2-40B4-BE49-F238E27FC236}">
                  <a16:creationId xmlns:a16="http://schemas.microsoft.com/office/drawing/2014/main" id="{4D40D90C-8611-CB90-C35F-BC253352D382}"/>
                </a:ext>
              </a:extLst>
            </p:cNvPr>
            <p:cNvSpPr txBox="1"/>
            <p:nvPr/>
          </p:nvSpPr>
          <p:spPr>
            <a:xfrm>
              <a:off x="6539511" y="1514337"/>
              <a:ext cx="1619724" cy="597706"/>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VOIRONNAIS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22%</a:t>
              </a: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en forte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(- 12 pts)</a:t>
              </a:r>
            </a:p>
          </p:txBody>
        </p:sp>
        <p:sp>
          <p:nvSpPr>
            <p:cNvPr id="14" name="ZoneTexte 57">
              <a:extLst>
                <a:ext uri="{FF2B5EF4-FFF2-40B4-BE49-F238E27FC236}">
                  <a16:creationId xmlns:a16="http://schemas.microsoft.com/office/drawing/2014/main" id="{34DE7D55-8231-D097-89FE-1097FB7FC016}"/>
                </a:ext>
              </a:extLst>
            </p:cNvPr>
            <p:cNvSpPr txBox="1"/>
            <p:nvPr/>
          </p:nvSpPr>
          <p:spPr>
            <a:xfrm>
              <a:off x="7657596" y="2334213"/>
              <a:ext cx="1619724" cy="597706"/>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GRESIVAUDAN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40%</a:t>
              </a: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en forte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(- 17 pts)</a:t>
              </a:r>
            </a:p>
          </p:txBody>
        </p:sp>
        <p:sp>
          <p:nvSpPr>
            <p:cNvPr id="15" name="ZoneTexte 58">
              <a:extLst>
                <a:ext uri="{FF2B5EF4-FFF2-40B4-BE49-F238E27FC236}">
                  <a16:creationId xmlns:a16="http://schemas.microsoft.com/office/drawing/2014/main" id="{CB7699DC-49DA-DAA0-CBD1-2070C2447ECC}"/>
                </a:ext>
              </a:extLst>
            </p:cNvPr>
            <p:cNvSpPr txBox="1"/>
            <p:nvPr/>
          </p:nvSpPr>
          <p:spPr>
            <a:xfrm>
              <a:off x="6246400" y="4568404"/>
              <a:ext cx="1543269" cy="597706"/>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Trièves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60% </a:t>
              </a:r>
              <a:r>
                <a:rPr kumimoji="0" lang="fr-FR" sz="8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en hausse</a:t>
              </a:r>
              <a:r>
                <a:rPr kumimoji="0" lang="fr-FR" sz="800" b="0"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(+ 3 pts)</a:t>
              </a:r>
            </a:p>
          </p:txBody>
        </p:sp>
        <p:sp>
          <p:nvSpPr>
            <p:cNvPr id="16" name="ZoneTexte 59">
              <a:extLst>
                <a:ext uri="{FF2B5EF4-FFF2-40B4-BE49-F238E27FC236}">
                  <a16:creationId xmlns:a16="http://schemas.microsoft.com/office/drawing/2014/main" id="{744380BF-AD05-45D1-EF84-16707CD7979F}"/>
                </a:ext>
              </a:extLst>
            </p:cNvPr>
            <p:cNvSpPr txBox="1"/>
            <p:nvPr/>
          </p:nvSpPr>
          <p:spPr>
            <a:xfrm>
              <a:off x="7068144" y="3668155"/>
              <a:ext cx="2092379" cy="597706"/>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Métro</a:t>
              </a: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Rétention </a:t>
              </a: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72%</a:t>
              </a: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en forte baisse</a:t>
              </a:r>
              <a:r>
                <a:rPr kumimoji="0" lang="fr-FR" sz="800" b="1"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(- 16 pts)</a:t>
              </a:r>
            </a:p>
          </p:txBody>
        </p:sp>
        <p:sp>
          <p:nvSpPr>
            <p:cNvPr id="17" name="ZoneTexte 60">
              <a:extLst>
                <a:ext uri="{FF2B5EF4-FFF2-40B4-BE49-F238E27FC236}">
                  <a16:creationId xmlns:a16="http://schemas.microsoft.com/office/drawing/2014/main" id="{7E48BDE6-B54F-3E06-3479-B1DDDA8572A2}"/>
                </a:ext>
              </a:extLst>
            </p:cNvPr>
            <p:cNvSpPr txBox="1"/>
            <p:nvPr/>
          </p:nvSpPr>
          <p:spPr>
            <a:xfrm>
              <a:off x="4100919" y="830145"/>
              <a:ext cx="4842049" cy="29885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Evasions commerciales vers la Métropole en non-alimentaire</a:t>
              </a:r>
            </a:p>
          </p:txBody>
        </p:sp>
        <p:sp>
          <p:nvSpPr>
            <p:cNvPr id="20" name="ZoneTexte 61">
              <a:extLst>
                <a:ext uri="{FF2B5EF4-FFF2-40B4-BE49-F238E27FC236}">
                  <a16:creationId xmlns:a16="http://schemas.microsoft.com/office/drawing/2014/main" id="{E2E21C79-1543-34D8-8C28-ABC09A5B23F4}"/>
                </a:ext>
              </a:extLst>
            </p:cNvPr>
            <p:cNvSpPr txBox="1"/>
            <p:nvPr/>
          </p:nvSpPr>
          <p:spPr>
            <a:xfrm>
              <a:off x="4441250" y="4941903"/>
              <a:ext cx="1578706" cy="428356"/>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Par TERRITOIRE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5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 en non-alimentaire</a:t>
              </a:r>
            </a:p>
          </p:txBody>
        </p:sp>
        <p:sp>
          <p:nvSpPr>
            <p:cNvPr id="21" name="ZoneTexte 62">
              <a:extLst>
                <a:ext uri="{FF2B5EF4-FFF2-40B4-BE49-F238E27FC236}">
                  <a16:creationId xmlns:a16="http://schemas.microsoft.com/office/drawing/2014/main" id="{9E9B5911-2D64-2FE2-FC3D-C62D10AE51BC}"/>
                </a:ext>
              </a:extLst>
            </p:cNvPr>
            <p:cNvSpPr txBox="1"/>
            <p:nvPr/>
          </p:nvSpPr>
          <p:spPr>
            <a:xfrm>
              <a:off x="4441250" y="3363743"/>
              <a:ext cx="1586511" cy="597706"/>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SMVIC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11%</a:t>
              </a: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6AB647"/>
                  </a:solidFill>
                  <a:effectLst/>
                  <a:uLnTx/>
                  <a:uFillTx/>
                  <a:latin typeface="Open Sans" panose="020B0606030504020204" pitchFamily="34" charset="0"/>
                  <a:ea typeface="Open Sans" panose="020B0606030504020204" pitchFamily="34" charset="0"/>
                  <a:cs typeface="Open Sans" panose="020B0606030504020204" pitchFamily="34" charset="0"/>
                </a:rPr>
                <a:t>en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(- 9 pts)</a:t>
              </a:r>
            </a:p>
          </p:txBody>
        </p:sp>
        <p:sp>
          <p:nvSpPr>
            <p:cNvPr id="22" name="ZoneTexte 63">
              <a:extLst>
                <a:ext uri="{FF2B5EF4-FFF2-40B4-BE49-F238E27FC236}">
                  <a16:creationId xmlns:a16="http://schemas.microsoft.com/office/drawing/2014/main" id="{AA603838-3597-300D-27B4-F0E182D80242}"/>
                </a:ext>
              </a:extLst>
            </p:cNvPr>
            <p:cNvSpPr txBox="1"/>
            <p:nvPr/>
          </p:nvSpPr>
          <p:spPr>
            <a:xfrm>
              <a:off x="4162754" y="2159925"/>
              <a:ext cx="1606400" cy="597706"/>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BIEVRE ISERE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4%</a:t>
              </a: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en forte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(-14 pts)</a:t>
              </a:r>
            </a:p>
          </p:txBody>
        </p:sp>
        <p:sp>
          <p:nvSpPr>
            <p:cNvPr id="23" name="ZoneTexte 64">
              <a:extLst>
                <a:ext uri="{FF2B5EF4-FFF2-40B4-BE49-F238E27FC236}">
                  <a16:creationId xmlns:a16="http://schemas.microsoft.com/office/drawing/2014/main" id="{DD90ECD9-39D9-3600-AB80-90380A6B2DB0}"/>
                </a:ext>
              </a:extLst>
            </p:cNvPr>
            <p:cNvSpPr txBox="1"/>
            <p:nvPr/>
          </p:nvSpPr>
          <p:spPr>
            <a:xfrm>
              <a:off x="5262295" y="1135595"/>
              <a:ext cx="1136388" cy="757093"/>
            </a:xfrm>
            <a:prstGeom prst="rect">
              <a:avLst/>
            </a:prstGeom>
            <a:solidFill>
              <a:schemeClr val="bg1"/>
            </a:solidFill>
            <a:ln w="6350">
              <a:solidFill>
                <a:schemeClr val="accent1"/>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BIEVRE EST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8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19%</a:t>
              </a:r>
              <a:r>
                <a:rPr kumimoji="0" lang="fr-FR" sz="800" b="1" i="0" u="none" strike="noStrike" kern="1200" cap="none" spc="0" normalizeH="0" baseline="0" noProof="0">
                  <a:ln>
                    <a:noFill/>
                  </a:ln>
                  <a:solidFill>
                    <a:srgbClr val="EC660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800" b="1" i="0" u="none" strike="noStrike" kern="1200" cap="none" spc="0" normalizeH="0" baseline="0" noProof="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en forte baisse </a:t>
              </a:r>
              <a:r>
                <a:rPr kumimoji="0" lang="fr-FR" sz="8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 r. à 2012 (-18 pts)</a:t>
              </a:r>
            </a:p>
          </p:txBody>
        </p:sp>
        <p:sp>
          <p:nvSpPr>
            <p:cNvPr id="38" name="Flèche : courbe vers le bas 40">
              <a:extLst>
                <a:ext uri="{FF2B5EF4-FFF2-40B4-BE49-F238E27FC236}">
                  <a16:creationId xmlns:a16="http://schemas.microsoft.com/office/drawing/2014/main" id="{A45750E0-3398-F3D5-8654-1697A81E1F0D}"/>
                </a:ext>
              </a:extLst>
            </p:cNvPr>
            <p:cNvSpPr/>
            <p:nvPr/>
          </p:nvSpPr>
          <p:spPr>
            <a:xfrm rot="6687246" flipV="1">
              <a:off x="6191167" y="2265534"/>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00B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39" name="Flèche : courbe vers le bas 40">
              <a:extLst>
                <a:ext uri="{FF2B5EF4-FFF2-40B4-BE49-F238E27FC236}">
                  <a16:creationId xmlns:a16="http://schemas.microsoft.com/office/drawing/2014/main" id="{2D802C84-26F6-00E5-1F89-2151150AACFB}"/>
                </a:ext>
              </a:extLst>
            </p:cNvPr>
            <p:cNvSpPr/>
            <p:nvPr/>
          </p:nvSpPr>
          <p:spPr>
            <a:xfrm rot="21381813">
              <a:off x="6744918" y="2485284"/>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00B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0" name="Flèche : courbe vers le bas 40">
              <a:extLst>
                <a:ext uri="{FF2B5EF4-FFF2-40B4-BE49-F238E27FC236}">
                  <a16:creationId xmlns:a16="http://schemas.microsoft.com/office/drawing/2014/main" id="{E4EB0324-3078-A85D-8244-B1922A602033}"/>
                </a:ext>
              </a:extLst>
            </p:cNvPr>
            <p:cNvSpPr/>
            <p:nvPr/>
          </p:nvSpPr>
          <p:spPr>
            <a:xfrm rot="5400000" flipV="1">
              <a:off x="6018855" y="2469033"/>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00B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1" name="Flèche : courbe vers le bas 40">
              <a:extLst>
                <a:ext uri="{FF2B5EF4-FFF2-40B4-BE49-F238E27FC236}">
                  <a16:creationId xmlns:a16="http://schemas.microsoft.com/office/drawing/2014/main" id="{EE39CE15-F35C-B91D-C195-85AE7F41987D}"/>
                </a:ext>
              </a:extLst>
            </p:cNvPr>
            <p:cNvSpPr/>
            <p:nvPr/>
          </p:nvSpPr>
          <p:spPr>
            <a:xfrm rot="3495613" flipV="1">
              <a:off x="6334838" y="2897427"/>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92D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2" name="Flèche : courbe vers le bas 40">
              <a:extLst>
                <a:ext uri="{FF2B5EF4-FFF2-40B4-BE49-F238E27FC236}">
                  <a16:creationId xmlns:a16="http://schemas.microsoft.com/office/drawing/2014/main" id="{10D7B8D6-2B15-5B6B-9735-DD81D8A4DBEF}"/>
                </a:ext>
              </a:extLst>
            </p:cNvPr>
            <p:cNvSpPr/>
            <p:nvPr/>
          </p:nvSpPr>
          <p:spPr>
            <a:xfrm rot="14422094">
              <a:off x="6386041" y="3624322"/>
              <a:ext cx="387474" cy="631965"/>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FF000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3" name="Flèche : courbe vers le bas 40">
              <a:extLst>
                <a:ext uri="{FF2B5EF4-FFF2-40B4-BE49-F238E27FC236}">
                  <a16:creationId xmlns:a16="http://schemas.microsoft.com/office/drawing/2014/main" id="{4D1D0867-F6AE-0FEF-DADD-7EBC22EC95C0}"/>
                </a:ext>
              </a:extLst>
            </p:cNvPr>
            <p:cNvSpPr/>
            <p:nvPr/>
          </p:nvSpPr>
          <p:spPr>
            <a:xfrm rot="5791603">
              <a:off x="7290891" y="3019038"/>
              <a:ext cx="387474" cy="501150"/>
            </a:xfrm>
            <a:custGeom>
              <a:avLst/>
              <a:gdLst>
                <a:gd name="connsiteX0" fmla="*/ 1176422 w 1297106"/>
                <a:gd name="connsiteY0" fmla="*/ 482735 h 482735"/>
                <a:gd name="connsiteX1" fmla="*/ 1038018 w 1297106"/>
                <a:gd name="connsiteY1" fmla="*/ 362051 h 482735"/>
                <a:gd name="connsiteX2" fmla="*/ 1098360 w 1297106"/>
                <a:gd name="connsiteY2" fmla="*/ 362051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0" fmla="*/ 618382 w 1297106"/>
                <a:gd name="connsiteY0" fmla="*/ 2830 h 482735"/>
                <a:gd name="connsiteX1" fmla="*/ 120684 w 1297106"/>
                <a:gd name="connsiteY1" fmla="*/ 482735 h 482735"/>
                <a:gd name="connsiteX2" fmla="*/ 0 w 1297106"/>
                <a:gd name="connsiteY2" fmla="*/ 482735 h 482735"/>
                <a:gd name="connsiteX3" fmla="*/ 219509 w 1297106"/>
                <a:gd name="connsiteY3" fmla="*/ 98973 h 482735"/>
                <a:gd name="connsiteX4" fmla="*/ 618382 w 1297106"/>
                <a:gd name="connsiteY4" fmla="*/ 2831 h 482735"/>
                <a:gd name="connsiteX5" fmla="*/ 618382 w 1297106"/>
                <a:gd name="connsiteY5" fmla="*/ 2830 h 482735"/>
                <a:gd name="connsiteX0" fmla="*/ 618382 w 1297106"/>
                <a:gd name="connsiteY0" fmla="*/ 2830 h 482735"/>
                <a:gd name="connsiteX1" fmla="*/ 120684 w 1297106"/>
                <a:gd name="connsiteY1" fmla="*/ 482735 h 482735"/>
                <a:gd name="connsiteX2" fmla="*/ 0 w 1297106"/>
                <a:gd name="connsiteY2" fmla="*/ 482735 h 482735"/>
                <a:gd name="connsiteX3" fmla="*/ 558040 w 1297106"/>
                <a:gd name="connsiteY3" fmla="*/ 0 h 482735"/>
                <a:gd name="connsiteX4" fmla="*/ 678724 w 1297106"/>
                <a:gd name="connsiteY4" fmla="*/ 0 h 482735"/>
                <a:gd name="connsiteX5" fmla="*/ 1219044 w 1297106"/>
                <a:gd name="connsiteY5" fmla="*/ 362051 h 482735"/>
                <a:gd name="connsiteX6" fmla="*/ 1279386 w 1297106"/>
                <a:gd name="connsiteY6" fmla="*/ 362051 h 482735"/>
                <a:gd name="connsiteX7" fmla="*/ 1176422 w 1297106"/>
                <a:gd name="connsiteY7" fmla="*/ 482735 h 482735"/>
                <a:gd name="connsiteX8" fmla="*/ 1038018 w 1297106"/>
                <a:gd name="connsiteY8" fmla="*/ 362051 h 482735"/>
                <a:gd name="connsiteX9" fmla="*/ 1098360 w 1297106"/>
                <a:gd name="connsiteY9" fmla="*/ 362051 h 482735"/>
                <a:gd name="connsiteX10" fmla="*/ 558040 w 1297106"/>
                <a:gd name="connsiteY10" fmla="*/ 0 h 482735"/>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120684 w 1279386"/>
                <a:gd name="connsiteY1" fmla="*/ 482736 h 482736"/>
                <a:gd name="connsiteX2" fmla="*/ 0 w 1279386"/>
                <a:gd name="connsiteY2" fmla="*/ 482736 h 482736"/>
                <a:gd name="connsiteX3" fmla="*/ 219509 w 1279386"/>
                <a:gd name="connsiteY3" fmla="*/ 98974 h 482736"/>
                <a:gd name="connsiteX4" fmla="*/ 618382 w 1279386"/>
                <a:gd name="connsiteY4" fmla="*/ 2832 h 482736"/>
                <a:gd name="connsiteX5" fmla="*/ 618382 w 1279386"/>
                <a:gd name="connsiteY5"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0 w 1279386"/>
                <a:gd name="connsiteY1" fmla="*/ 482736 h 482736"/>
                <a:gd name="connsiteX2" fmla="*/ 558040 w 1279386"/>
                <a:gd name="connsiteY2" fmla="*/ 1 h 482736"/>
                <a:gd name="connsiteX3" fmla="*/ 678724 w 1279386"/>
                <a:gd name="connsiteY3" fmla="*/ 1 h 482736"/>
                <a:gd name="connsiteX4" fmla="*/ 1219044 w 1279386"/>
                <a:gd name="connsiteY4" fmla="*/ 362052 h 482736"/>
                <a:gd name="connsiteX5" fmla="*/ 1279386 w 1279386"/>
                <a:gd name="connsiteY5" fmla="*/ 362052 h 482736"/>
                <a:gd name="connsiteX6" fmla="*/ 1176422 w 1279386"/>
                <a:gd name="connsiteY6" fmla="*/ 482736 h 482736"/>
                <a:gd name="connsiteX7" fmla="*/ 1038018 w 1279386"/>
                <a:gd name="connsiteY7" fmla="*/ 362052 h 482736"/>
                <a:gd name="connsiteX8" fmla="*/ 1098360 w 1279386"/>
                <a:gd name="connsiteY8" fmla="*/ 362052 h 482736"/>
                <a:gd name="connsiteX9" fmla="*/ 558040 w 1279386"/>
                <a:gd name="connsiteY9" fmla="*/ 1 h 482736"/>
                <a:gd name="connsiteX0" fmla="*/ 1176422 w 1279386"/>
                <a:gd name="connsiteY0" fmla="*/ 482736 h 482736"/>
                <a:gd name="connsiteX1" fmla="*/ 1038018 w 1279386"/>
                <a:gd name="connsiteY1" fmla="*/ 362052 h 482736"/>
                <a:gd name="connsiteX2" fmla="*/ 1098360 w 1279386"/>
                <a:gd name="connsiteY2" fmla="*/ 362052 h 482736"/>
                <a:gd name="connsiteX3" fmla="*/ 558040 w 1279386"/>
                <a:gd name="connsiteY3" fmla="*/ 1 h 482736"/>
                <a:gd name="connsiteX4" fmla="*/ 678724 w 1279386"/>
                <a:gd name="connsiteY4" fmla="*/ 1 h 482736"/>
                <a:gd name="connsiteX5" fmla="*/ 1219044 w 1279386"/>
                <a:gd name="connsiteY5" fmla="*/ 362052 h 482736"/>
                <a:gd name="connsiteX6" fmla="*/ 1279386 w 1279386"/>
                <a:gd name="connsiteY6" fmla="*/ 362052 h 482736"/>
                <a:gd name="connsiteX7" fmla="*/ 1176422 w 1279386"/>
                <a:gd name="connsiteY7" fmla="*/ 482736 h 482736"/>
                <a:gd name="connsiteX0" fmla="*/ 618382 w 1279386"/>
                <a:gd name="connsiteY0" fmla="*/ 2831 h 482736"/>
                <a:gd name="connsiteX1" fmla="*/ 0 w 1279386"/>
                <a:gd name="connsiteY1" fmla="*/ 482736 h 482736"/>
                <a:gd name="connsiteX2" fmla="*/ 219509 w 1279386"/>
                <a:gd name="connsiteY2" fmla="*/ 98974 h 482736"/>
                <a:gd name="connsiteX3" fmla="*/ 618382 w 1279386"/>
                <a:gd name="connsiteY3" fmla="*/ 2832 h 482736"/>
                <a:gd name="connsiteX4" fmla="*/ 618382 w 1279386"/>
                <a:gd name="connsiteY4" fmla="*/ 2831 h 482736"/>
                <a:gd name="connsiteX0" fmla="*/ 618382 w 1279386"/>
                <a:gd name="connsiteY0" fmla="*/ 2831 h 482736"/>
                <a:gd name="connsiteX1" fmla="*/ 558040 w 1279386"/>
                <a:gd name="connsiteY1" fmla="*/ 1 h 482736"/>
                <a:gd name="connsiteX2" fmla="*/ 678724 w 1279386"/>
                <a:gd name="connsiteY2" fmla="*/ 1 h 482736"/>
                <a:gd name="connsiteX3" fmla="*/ 1219044 w 1279386"/>
                <a:gd name="connsiteY3" fmla="*/ 362052 h 482736"/>
                <a:gd name="connsiteX4" fmla="*/ 1279386 w 1279386"/>
                <a:gd name="connsiteY4" fmla="*/ 362052 h 482736"/>
                <a:gd name="connsiteX5" fmla="*/ 1176422 w 1279386"/>
                <a:gd name="connsiteY5" fmla="*/ 482736 h 482736"/>
                <a:gd name="connsiteX6" fmla="*/ 1038018 w 1279386"/>
                <a:gd name="connsiteY6" fmla="*/ 362052 h 482736"/>
                <a:gd name="connsiteX7" fmla="*/ 1098360 w 1279386"/>
                <a:gd name="connsiteY7" fmla="*/ 362052 h 482736"/>
                <a:gd name="connsiteX8" fmla="*/ 558040 w 1279386"/>
                <a:gd name="connsiteY8" fmla="*/ 1 h 482736"/>
                <a:gd name="connsiteX0" fmla="*/ 956913 w 1059877"/>
                <a:gd name="connsiteY0" fmla="*/ 482736 h 482736"/>
                <a:gd name="connsiteX1" fmla="*/ 818509 w 1059877"/>
                <a:gd name="connsiteY1" fmla="*/ 362052 h 482736"/>
                <a:gd name="connsiteX2" fmla="*/ 878851 w 1059877"/>
                <a:gd name="connsiteY2" fmla="*/ 362052 h 482736"/>
                <a:gd name="connsiteX3" fmla="*/ 338531 w 1059877"/>
                <a:gd name="connsiteY3" fmla="*/ 1 h 482736"/>
                <a:gd name="connsiteX4" fmla="*/ 459215 w 1059877"/>
                <a:gd name="connsiteY4" fmla="*/ 1 h 482736"/>
                <a:gd name="connsiteX5" fmla="*/ 999535 w 1059877"/>
                <a:gd name="connsiteY5" fmla="*/ 362052 h 482736"/>
                <a:gd name="connsiteX6" fmla="*/ 1059877 w 1059877"/>
                <a:gd name="connsiteY6" fmla="*/ 362052 h 482736"/>
                <a:gd name="connsiteX7" fmla="*/ 956913 w 1059877"/>
                <a:gd name="connsiteY7" fmla="*/ 482736 h 482736"/>
                <a:gd name="connsiteX0" fmla="*/ 398873 w 1059877"/>
                <a:gd name="connsiteY0" fmla="*/ 2831 h 482736"/>
                <a:gd name="connsiteX1" fmla="*/ 0 w 1059877"/>
                <a:gd name="connsiteY1" fmla="*/ 98974 h 482736"/>
                <a:gd name="connsiteX2" fmla="*/ 398873 w 1059877"/>
                <a:gd name="connsiteY2" fmla="*/ 2832 h 482736"/>
                <a:gd name="connsiteX3" fmla="*/ 398873 w 1059877"/>
                <a:gd name="connsiteY3" fmla="*/ 2831 h 482736"/>
                <a:gd name="connsiteX0" fmla="*/ 398873 w 1059877"/>
                <a:gd name="connsiteY0" fmla="*/ 2831 h 482736"/>
                <a:gd name="connsiteX1" fmla="*/ 338531 w 1059877"/>
                <a:gd name="connsiteY1" fmla="*/ 1 h 482736"/>
                <a:gd name="connsiteX2" fmla="*/ 459215 w 1059877"/>
                <a:gd name="connsiteY2" fmla="*/ 1 h 482736"/>
                <a:gd name="connsiteX3" fmla="*/ 999535 w 1059877"/>
                <a:gd name="connsiteY3" fmla="*/ 362052 h 482736"/>
                <a:gd name="connsiteX4" fmla="*/ 1059877 w 1059877"/>
                <a:gd name="connsiteY4" fmla="*/ 362052 h 482736"/>
                <a:gd name="connsiteX5" fmla="*/ 956913 w 1059877"/>
                <a:gd name="connsiteY5" fmla="*/ 482736 h 482736"/>
                <a:gd name="connsiteX6" fmla="*/ 818509 w 1059877"/>
                <a:gd name="connsiteY6" fmla="*/ 362052 h 482736"/>
                <a:gd name="connsiteX7" fmla="*/ 878851 w 1059877"/>
                <a:gd name="connsiteY7" fmla="*/ 362052 h 482736"/>
                <a:gd name="connsiteX8" fmla="*/ 338531 w 1059877"/>
                <a:gd name="connsiteY8" fmla="*/ 1 h 482736"/>
                <a:gd name="connsiteX0" fmla="*/ 619551 w 722515"/>
                <a:gd name="connsiteY0" fmla="*/ 482735 h 482735"/>
                <a:gd name="connsiteX1" fmla="*/ 481147 w 722515"/>
                <a:gd name="connsiteY1" fmla="*/ 362051 h 482735"/>
                <a:gd name="connsiteX2" fmla="*/ 541489 w 722515"/>
                <a:gd name="connsiteY2" fmla="*/ 362051 h 482735"/>
                <a:gd name="connsiteX3" fmla="*/ 1169 w 722515"/>
                <a:gd name="connsiteY3" fmla="*/ 0 h 482735"/>
                <a:gd name="connsiteX4" fmla="*/ 121853 w 722515"/>
                <a:gd name="connsiteY4" fmla="*/ 0 h 482735"/>
                <a:gd name="connsiteX5" fmla="*/ 662173 w 722515"/>
                <a:gd name="connsiteY5" fmla="*/ 362051 h 482735"/>
                <a:gd name="connsiteX6" fmla="*/ 722515 w 722515"/>
                <a:gd name="connsiteY6" fmla="*/ 362051 h 482735"/>
                <a:gd name="connsiteX7" fmla="*/ 619551 w 722515"/>
                <a:gd name="connsiteY7" fmla="*/ 482735 h 482735"/>
                <a:gd name="connsiteX0" fmla="*/ 61511 w 722515"/>
                <a:gd name="connsiteY0" fmla="*/ 2830 h 482735"/>
                <a:gd name="connsiteX1" fmla="*/ 61511 w 722515"/>
                <a:gd name="connsiteY1" fmla="*/ 2831 h 482735"/>
                <a:gd name="connsiteX2" fmla="*/ 61511 w 722515"/>
                <a:gd name="connsiteY2" fmla="*/ 2830 h 482735"/>
                <a:gd name="connsiteX0" fmla="*/ 61511 w 722515"/>
                <a:gd name="connsiteY0" fmla="*/ 2830 h 482735"/>
                <a:gd name="connsiteX1" fmla="*/ 1169 w 722515"/>
                <a:gd name="connsiteY1" fmla="*/ 0 h 482735"/>
                <a:gd name="connsiteX2" fmla="*/ 121853 w 722515"/>
                <a:gd name="connsiteY2" fmla="*/ 0 h 482735"/>
                <a:gd name="connsiteX3" fmla="*/ 662173 w 722515"/>
                <a:gd name="connsiteY3" fmla="*/ 362051 h 482735"/>
                <a:gd name="connsiteX4" fmla="*/ 722515 w 722515"/>
                <a:gd name="connsiteY4" fmla="*/ 362051 h 482735"/>
                <a:gd name="connsiteX5" fmla="*/ 619551 w 722515"/>
                <a:gd name="connsiteY5" fmla="*/ 482735 h 482735"/>
                <a:gd name="connsiteX6" fmla="*/ 481147 w 722515"/>
                <a:gd name="connsiteY6" fmla="*/ 362051 h 482735"/>
                <a:gd name="connsiteX7" fmla="*/ 541489 w 722515"/>
                <a:gd name="connsiteY7" fmla="*/ 362051 h 482735"/>
                <a:gd name="connsiteX8" fmla="*/ 1169 w 722515"/>
                <a:gd name="connsiteY8" fmla="*/ 0 h 4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15" h="482735" stroke="0" extrusionOk="0">
                  <a:moveTo>
                    <a:pt x="619551" y="482735"/>
                  </a:moveTo>
                  <a:lnTo>
                    <a:pt x="481147" y="362051"/>
                  </a:lnTo>
                  <a:lnTo>
                    <a:pt x="541489" y="362051"/>
                  </a:lnTo>
                  <a:cubicBezTo>
                    <a:pt x="477873" y="148915"/>
                    <a:pt x="255634" y="0"/>
                    <a:pt x="1169" y="0"/>
                  </a:cubicBezTo>
                  <a:lnTo>
                    <a:pt x="121853" y="0"/>
                  </a:lnTo>
                  <a:cubicBezTo>
                    <a:pt x="376318" y="0"/>
                    <a:pt x="598557" y="148915"/>
                    <a:pt x="662173" y="362051"/>
                  </a:cubicBezTo>
                  <a:lnTo>
                    <a:pt x="722515" y="362051"/>
                  </a:lnTo>
                  <a:lnTo>
                    <a:pt x="619551" y="482735"/>
                  </a:lnTo>
                  <a:close/>
                </a:path>
                <a:path w="722515" h="482735" fill="darkenLess" stroke="0" extrusionOk="0">
                  <a:moveTo>
                    <a:pt x="61511" y="2830"/>
                  </a:moveTo>
                  <a:lnTo>
                    <a:pt x="61511" y="2831"/>
                  </a:lnTo>
                  <a:lnTo>
                    <a:pt x="61511" y="2830"/>
                  </a:lnTo>
                  <a:close/>
                </a:path>
                <a:path w="722515" h="482735" fill="none" extrusionOk="0">
                  <a:moveTo>
                    <a:pt x="61511" y="2830"/>
                  </a:moveTo>
                  <a:cubicBezTo>
                    <a:pt x="48940" y="2241"/>
                    <a:pt x="-8888" y="472"/>
                    <a:pt x="1169" y="0"/>
                  </a:cubicBezTo>
                  <a:lnTo>
                    <a:pt x="121853" y="0"/>
                  </a:lnTo>
                  <a:cubicBezTo>
                    <a:pt x="376318" y="0"/>
                    <a:pt x="598557" y="148915"/>
                    <a:pt x="662173" y="362051"/>
                  </a:cubicBezTo>
                  <a:lnTo>
                    <a:pt x="722515" y="362051"/>
                  </a:lnTo>
                  <a:lnTo>
                    <a:pt x="619551" y="482735"/>
                  </a:lnTo>
                  <a:lnTo>
                    <a:pt x="481147" y="362051"/>
                  </a:lnTo>
                  <a:lnTo>
                    <a:pt x="541489" y="362051"/>
                  </a:lnTo>
                  <a:cubicBezTo>
                    <a:pt x="477873" y="148915"/>
                    <a:pt x="255634" y="0"/>
                    <a:pt x="1169" y="0"/>
                  </a:cubicBezTo>
                </a:path>
              </a:pathLst>
            </a:custGeom>
            <a:solidFill>
              <a:srgbClr val="00B050"/>
            </a:solid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Evolution des polarités commerciales</a:t>
            </a:r>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11" name="Rectangle 10">
            <a:extLst>
              <a:ext uri="{FF2B5EF4-FFF2-40B4-BE49-F238E27FC236}">
                <a16:creationId xmlns:a16="http://schemas.microsoft.com/office/drawing/2014/main" id="{2CF2F644-CE2F-8470-D078-2F01F8B3DD49}"/>
              </a:ext>
            </a:extLst>
          </p:cNvPr>
          <p:cNvSpPr/>
          <p:nvPr/>
        </p:nvSpPr>
        <p:spPr>
          <a:xfrm>
            <a:off x="1206228" y="802531"/>
            <a:ext cx="6377400"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b="0" i="0" u="none" strike="noStrike" kern="1200" spc="0" baseline="0">
                <a:solidFill>
                  <a:srgbClr val="222221">
                    <a:lumMod val="65000"/>
                    <a:lumOff val="35000"/>
                  </a:srgbClr>
                </a:solidFill>
                <a:latin typeface="+mn-lt"/>
                <a:ea typeface="+mn-ea"/>
                <a:cs typeface="+mn-cs"/>
              </a:defRPr>
            </a:pPr>
            <a:r>
              <a:rPr kumimoji="0" lang="fr-FR" sz="1000" b="1"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Evolution de l’évasion des dépenses commerciales en direction de la Métropole (2012-2022)</a:t>
            </a:r>
          </a:p>
          <a:p>
            <a:pPr marL="0" marR="0" lvl="0" indent="0" algn="ctr" defTabSz="914400" rtl="0" eaLnBrk="0" fontAlgn="base" latinLnBrk="0" hangingPunct="0">
              <a:lnSpc>
                <a:spcPct val="100000"/>
              </a:lnSpc>
              <a:spcBef>
                <a:spcPct val="0"/>
              </a:spcBef>
              <a:spcAft>
                <a:spcPct val="0"/>
              </a:spcAft>
              <a:buClrTx/>
              <a:buSzTx/>
              <a:buFontTx/>
              <a:buNone/>
              <a:tabLst/>
              <a:defRPr sz="1400" b="0" i="0" u="none" strike="noStrike" kern="1200" spc="0" baseline="0">
                <a:solidFill>
                  <a:srgbClr val="222221">
                    <a:lumMod val="65000"/>
                    <a:lumOff val="35000"/>
                  </a:srgbClr>
                </a:solidFill>
                <a:latin typeface="+mn-lt"/>
                <a:ea typeface="+mn-ea"/>
                <a:cs typeface="+mn-cs"/>
              </a:defRPr>
            </a:pPr>
            <a:r>
              <a:rPr kumimoji="0" lang="fr-FR" sz="1000" b="0"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 pourcentage des dépenses 2022 et en évolution (points)</a:t>
            </a:r>
          </a:p>
        </p:txBody>
      </p:sp>
      <p:sp>
        <p:nvSpPr>
          <p:cNvPr id="18" name="ZoneTexte 17">
            <a:extLst>
              <a:ext uri="{FF2B5EF4-FFF2-40B4-BE49-F238E27FC236}">
                <a16:creationId xmlns:a16="http://schemas.microsoft.com/office/drawing/2014/main" id="{FA969992-08E5-C946-1760-C425AA8A9A42}"/>
              </a:ext>
            </a:extLst>
          </p:cNvPr>
          <p:cNvSpPr txBox="1"/>
          <p:nvPr/>
        </p:nvSpPr>
        <p:spPr>
          <a:xfrm>
            <a:off x="305002" y="4952299"/>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19" name="Espace réservé du contenu 3">
            <a:extLst>
              <a:ext uri="{FF2B5EF4-FFF2-40B4-BE49-F238E27FC236}">
                <a16:creationId xmlns:a16="http://schemas.microsoft.com/office/drawing/2014/main" id="{EEC5C6D9-EA57-536E-DD07-E3AE33382DFC}"/>
              </a:ext>
            </a:extLst>
          </p:cNvPr>
          <p:cNvSpPr>
            <a:spLocks noGrp="1"/>
          </p:cNvSpPr>
          <p:nvPr>
            <p:ph idx="13"/>
          </p:nvPr>
        </p:nvSpPr>
        <p:spPr>
          <a:xfrm>
            <a:off x="436955" y="5209474"/>
            <a:ext cx="3943458" cy="1148126"/>
          </a:xfrm>
          <a:noFill/>
          <a:ln>
            <a:noFill/>
          </a:ln>
        </p:spPr>
        <p:style>
          <a:lnRef idx="2">
            <a:schemeClr val="dk1"/>
          </a:lnRef>
          <a:fillRef idx="1">
            <a:schemeClr val="lt1"/>
          </a:fillRef>
          <a:effectRef idx="0">
            <a:schemeClr val="dk1"/>
          </a:effectRef>
          <a:fontRef idx="minor">
            <a:schemeClr val="dk1"/>
          </a:fontRef>
        </p:style>
        <p:txBody>
          <a:bodyPr/>
          <a:lstStyle/>
          <a:p>
            <a:pPr marL="266700" indent="-266700"/>
            <a:r>
              <a:rPr kumimoji="0" lang="fr-FR" sz="1100" i="0" u="none" strike="noStrike" kern="0" cap="none" spc="0" normalizeH="0" baseline="0" noProof="0">
                <a:ln>
                  <a:noFill/>
                </a:ln>
                <a:solidFill>
                  <a:srgbClr val="222221"/>
                </a:solidFill>
                <a:effectLst/>
                <a:uLnTx/>
                <a:uFillTx/>
                <a:latin typeface="Open Sans"/>
                <a:ea typeface="Open Sans"/>
                <a:cs typeface="Open Sans"/>
              </a:rPr>
              <a:t>Un rattrapage commercial permettant une plus grande autonomisation de certains territoires </a:t>
            </a:r>
            <a:endParaRPr lang="fr-FR" sz="1100">
              <a:solidFill>
                <a:schemeClr val="tx1"/>
              </a:solidFill>
              <a:highlight>
                <a:srgbClr val="FFFF00"/>
              </a:highlight>
            </a:endParaRPr>
          </a:p>
          <a:p>
            <a:pPr marL="266700" indent="-266700"/>
            <a:r>
              <a:rPr kumimoji="0" lang="fr-FR" sz="1100" i="0" u="none" strike="noStrike" kern="0" cap="none" spc="0" normalizeH="0" baseline="0" noProof="0">
                <a:ln>
                  <a:noFill/>
                </a:ln>
                <a:solidFill>
                  <a:srgbClr val="222221"/>
                </a:solidFill>
                <a:effectLst/>
                <a:uLnTx/>
                <a:uFillTx/>
                <a:latin typeface="Open Sans"/>
                <a:ea typeface="Open Sans"/>
                <a:cs typeface="Open Sans"/>
              </a:rPr>
              <a:t>Des territoires limitrophes à la Métro (</a:t>
            </a:r>
            <a:r>
              <a:rPr kumimoji="0" lang="fr-FR" sz="1100" i="0" u="none" strike="noStrike" kern="0" cap="none" spc="0" normalizeH="0" baseline="0" noProof="0" err="1">
                <a:ln>
                  <a:noFill/>
                </a:ln>
                <a:solidFill>
                  <a:srgbClr val="222221"/>
                </a:solidFill>
                <a:effectLst/>
                <a:uLnTx/>
                <a:uFillTx/>
                <a:latin typeface="Open Sans"/>
                <a:ea typeface="Open Sans"/>
                <a:cs typeface="Open Sans"/>
              </a:rPr>
              <a:t>GreG</a:t>
            </a:r>
            <a:r>
              <a:rPr kumimoji="0" lang="fr-FR" sz="1100" i="0" u="none" strike="noStrike" kern="0" cap="none" spc="0" normalizeH="0" baseline="0" noProof="0">
                <a:ln>
                  <a:noFill/>
                </a:ln>
                <a:solidFill>
                  <a:srgbClr val="222221"/>
                </a:solidFill>
                <a:effectLst/>
                <a:uLnTx/>
                <a:uFillTx/>
                <a:latin typeface="Open Sans"/>
                <a:ea typeface="Open Sans"/>
                <a:cs typeface="Open Sans"/>
              </a:rPr>
              <a:t> et hors </a:t>
            </a:r>
            <a:r>
              <a:rPr kumimoji="0" lang="fr-FR" sz="1100" i="0" u="none" strike="noStrike" kern="0" cap="none" spc="0" normalizeH="0" baseline="0" noProof="0" err="1">
                <a:ln>
                  <a:noFill/>
                </a:ln>
                <a:solidFill>
                  <a:srgbClr val="222221"/>
                </a:solidFill>
                <a:effectLst/>
                <a:uLnTx/>
                <a:uFillTx/>
                <a:latin typeface="Open Sans"/>
                <a:ea typeface="Open Sans"/>
                <a:cs typeface="Open Sans"/>
              </a:rPr>
              <a:t>GReG</a:t>
            </a:r>
            <a:r>
              <a:rPr kumimoji="0" lang="fr-FR" sz="1100" i="0" u="none" strike="noStrike" kern="0" cap="none" spc="0" normalizeH="0" baseline="0" noProof="0">
                <a:ln>
                  <a:noFill/>
                </a:ln>
                <a:solidFill>
                  <a:srgbClr val="222221"/>
                </a:solidFill>
                <a:effectLst/>
                <a:uLnTx/>
                <a:uFillTx/>
                <a:latin typeface="Open Sans"/>
                <a:ea typeface="Open Sans"/>
                <a:cs typeface="Open Sans"/>
              </a:rPr>
              <a:t>) de moins en moins captifs sur les dépenses alimentaires, à l’exception du sud du territoire (Trièves) </a:t>
            </a:r>
            <a:endParaRPr lang="fr-FR" sz="1100">
              <a:solidFill>
                <a:schemeClr val="tx1"/>
              </a:solidFill>
              <a:highlight>
                <a:srgbClr val="FFFF00"/>
              </a:highlight>
            </a:endParaRPr>
          </a:p>
        </p:txBody>
      </p:sp>
      <p:cxnSp>
        <p:nvCxnSpPr>
          <p:cNvPr id="25" name="Connecteur droit 24">
            <a:extLst>
              <a:ext uri="{FF2B5EF4-FFF2-40B4-BE49-F238E27FC236}">
                <a16:creationId xmlns:a16="http://schemas.microsoft.com/office/drawing/2014/main" id="{E9E6D3F3-3371-3F0F-4749-F366AB4D763C}"/>
              </a:ext>
            </a:extLst>
          </p:cNvPr>
          <p:cNvCxnSpPr>
            <a:cxnSpLocks/>
          </p:cNvCxnSpPr>
          <p:nvPr/>
        </p:nvCxnSpPr>
        <p:spPr bwMode="auto">
          <a:xfrm>
            <a:off x="405029" y="5209474"/>
            <a:ext cx="0" cy="1063782"/>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73" name="ZoneTexte 72">
            <a:extLst>
              <a:ext uri="{FF2B5EF4-FFF2-40B4-BE49-F238E27FC236}">
                <a16:creationId xmlns:a16="http://schemas.microsoft.com/office/drawing/2014/main" id="{BBEB0FC5-8C95-60ED-8234-8F3D2750E0AA}"/>
              </a:ext>
            </a:extLst>
          </p:cNvPr>
          <p:cNvSpPr txBox="1"/>
          <p:nvPr/>
        </p:nvSpPr>
        <p:spPr>
          <a:xfrm>
            <a:off x="4549390" y="4952299"/>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74" name="Espace réservé du contenu 3">
            <a:extLst>
              <a:ext uri="{FF2B5EF4-FFF2-40B4-BE49-F238E27FC236}">
                <a16:creationId xmlns:a16="http://schemas.microsoft.com/office/drawing/2014/main" id="{7CDCF2B7-D359-FDFA-70B0-CEAE9FF0EC53}"/>
              </a:ext>
            </a:extLst>
          </p:cNvPr>
          <p:cNvSpPr txBox="1">
            <a:spLocks/>
          </p:cNvSpPr>
          <p:nvPr/>
        </p:nvSpPr>
        <p:spPr>
          <a:xfrm>
            <a:off x="4681343" y="5209474"/>
            <a:ext cx="3943458" cy="1171567"/>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Une perte d’attractivité de la Métro sur les territoires voisins (Bièvre Est, Grésivaudan, …), malgré un développement de l’équipement commercial</a:t>
            </a: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Une évasion qui se reporte vers le e-commerce, en très forte augmentation sur la période, notamment entre 2018 et 2022</a:t>
            </a:r>
          </a:p>
        </p:txBody>
      </p:sp>
      <p:cxnSp>
        <p:nvCxnSpPr>
          <p:cNvPr id="75" name="Connecteur droit 74">
            <a:extLst>
              <a:ext uri="{FF2B5EF4-FFF2-40B4-BE49-F238E27FC236}">
                <a16:creationId xmlns:a16="http://schemas.microsoft.com/office/drawing/2014/main" id="{B830CDF8-B127-BD29-9E8F-BE38E9DEB2B9}"/>
              </a:ext>
            </a:extLst>
          </p:cNvPr>
          <p:cNvCxnSpPr>
            <a:cxnSpLocks/>
          </p:cNvCxnSpPr>
          <p:nvPr/>
        </p:nvCxnSpPr>
        <p:spPr bwMode="auto">
          <a:xfrm>
            <a:off x="4649417" y="5209474"/>
            <a:ext cx="0" cy="117743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79" name="Espace réservé du texte 78">
            <a:extLst>
              <a:ext uri="{FF2B5EF4-FFF2-40B4-BE49-F238E27FC236}">
                <a16:creationId xmlns:a16="http://schemas.microsoft.com/office/drawing/2014/main" id="{8B2F6DB4-8DC1-2465-6C23-0AAE05FB3361}"/>
              </a:ext>
            </a:extLst>
          </p:cNvPr>
          <p:cNvSpPr>
            <a:spLocks noGrp="1"/>
          </p:cNvSpPr>
          <p:nvPr>
            <p:ph type="body" sz="quarter" idx="14"/>
          </p:nvPr>
        </p:nvSpPr>
        <p:spPr/>
        <p:txBody>
          <a:bodyPr/>
          <a:lstStyle/>
          <a:p>
            <a:r>
              <a:rPr lang="fr-FR"/>
              <a:t>Bilan de la mise en œuvre du SCoT de la grande région de Grenoble 2013-2024</a:t>
            </a:r>
          </a:p>
        </p:txBody>
      </p:sp>
      <p:pic>
        <p:nvPicPr>
          <p:cNvPr id="2050" name="Picture 2">
            <a:extLst>
              <a:ext uri="{FF2B5EF4-FFF2-40B4-BE49-F238E27FC236}">
                <a16:creationId xmlns:a16="http://schemas.microsoft.com/office/drawing/2014/main" id="{E359DBE4-D35B-33ED-DC1D-2E369947F8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01902" y="1159932"/>
            <a:ext cx="674538" cy="108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22DED-2751-569E-BD66-4490100E1438}"/>
            </a:ext>
          </a:extLst>
        </p:cNvPr>
        <p:cNvGrpSpPr/>
        <p:nvPr/>
      </p:nvGrpSpPr>
      <p:grpSpPr>
        <a:xfrm>
          <a:off x="0" y="0"/>
          <a:ext cx="0" cy="0"/>
          <a:chOff x="0" y="0"/>
          <a:chExt cx="0" cy="0"/>
        </a:xfrm>
      </p:grpSpPr>
      <p:pic>
        <p:nvPicPr>
          <p:cNvPr id="28" name="Image 27">
            <a:extLst>
              <a:ext uri="{FF2B5EF4-FFF2-40B4-BE49-F238E27FC236}">
                <a16:creationId xmlns:a16="http://schemas.microsoft.com/office/drawing/2014/main" id="{3DB83483-AF3F-7611-5081-A83CD5CBD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4656" y="1453502"/>
            <a:ext cx="2159128" cy="971471"/>
          </a:xfrm>
          <a:prstGeom prst="rect">
            <a:avLst/>
          </a:prstGeom>
        </p:spPr>
      </p:pic>
      <p:sp>
        <p:nvSpPr>
          <p:cNvPr id="2" name="Espace réservé du texte 1">
            <a:extLst>
              <a:ext uri="{FF2B5EF4-FFF2-40B4-BE49-F238E27FC236}">
                <a16:creationId xmlns:a16="http://schemas.microsoft.com/office/drawing/2014/main" id="{B84A3D65-67FE-DEFA-D112-2E689CCF577D}"/>
              </a:ext>
            </a:extLst>
          </p:cNvPr>
          <p:cNvSpPr>
            <a:spLocks noGrp="1"/>
          </p:cNvSpPr>
          <p:nvPr>
            <p:ph type="body" sz="quarter" idx="11"/>
          </p:nvPr>
        </p:nvSpPr>
        <p:spPr>
          <a:xfrm>
            <a:off x="147601" y="260648"/>
            <a:ext cx="607976" cy="461615"/>
          </a:xfrm>
        </p:spPr>
        <p:txBody>
          <a:bodyPr/>
          <a:lstStyle/>
          <a:p>
            <a:r>
              <a:rPr lang="fr-FR"/>
              <a:t>3</a:t>
            </a:r>
          </a:p>
        </p:txBody>
      </p:sp>
      <p:sp>
        <p:nvSpPr>
          <p:cNvPr id="3" name="Titre 2">
            <a:extLst>
              <a:ext uri="{FF2B5EF4-FFF2-40B4-BE49-F238E27FC236}">
                <a16:creationId xmlns:a16="http://schemas.microsoft.com/office/drawing/2014/main" id="{E871164B-DDFE-2749-CC55-DE7EB750F30D}"/>
              </a:ext>
            </a:extLst>
          </p:cNvPr>
          <p:cNvSpPr>
            <a:spLocks noGrp="1"/>
          </p:cNvSpPr>
          <p:nvPr>
            <p:ph type="title"/>
          </p:nvPr>
        </p:nvSpPr>
        <p:spPr>
          <a:xfrm>
            <a:off x="755576" y="188640"/>
            <a:ext cx="7662088" cy="461615"/>
          </a:xfrm>
        </p:spPr>
        <p:txBody>
          <a:bodyPr/>
          <a:lstStyle/>
          <a:p>
            <a:r>
              <a:rPr lang="fr-FR" sz="1100" b="0" spc="-60"/>
              <a:t>COMMERCE</a:t>
            </a:r>
            <a:br>
              <a:rPr lang="fr-FR" sz="1100" b="0"/>
            </a:br>
            <a:r>
              <a:rPr lang="fr-FR"/>
              <a:t>Principaux enseignements du bilan 2023</a:t>
            </a:r>
          </a:p>
        </p:txBody>
      </p:sp>
      <p:sp>
        <p:nvSpPr>
          <p:cNvPr id="4" name="Espace réservé du texte 3">
            <a:extLst>
              <a:ext uri="{FF2B5EF4-FFF2-40B4-BE49-F238E27FC236}">
                <a16:creationId xmlns:a16="http://schemas.microsoft.com/office/drawing/2014/main" id="{E46188C4-A017-6F8F-4C6B-61FF0F3E3489}"/>
              </a:ext>
            </a:extLst>
          </p:cNvPr>
          <p:cNvSpPr>
            <a:spLocks noGrp="1"/>
          </p:cNvSpPr>
          <p:nvPr>
            <p:ph type="body" sz="quarter" idx="14"/>
          </p:nvPr>
        </p:nvSpPr>
        <p:spPr/>
        <p:txBody>
          <a:bodyPr/>
          <a:lstStyle/>
          <a:p>
            <a:r>
              <a:rPr lang="fr-FR"/>
              <a:t>Bilan de la mise en œuvre du SCoT de la grande région de Grenoble 2013-2024</a:t>
            </a:r>
          </a:p>
        </p:txBody>
      </p:sp>
      <p:pic>
        <p:nvPicPr>
          <p:cNvPr id="5" name="Image 4">
            <a:extLst>
              <a:ext uri="{FF2B5EF4-FFF2-40B4-BE49-F238E27FC236}">
                <a16:creationId xmlns:a16="http://schemas.microsoft.com/office/drawing/2014/main" id="{7B2D6D07-6428-F0A6-3DC0-F291700C6F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276" y="5034032"/>
            <a:ext cx="1160079" cy="1000827"/>
          </a:xfrm>
          <a:prstGeom prst="rect">
            <a:avLst/>
          </a:prstGeom>
          <a:ln>
            <a:solidFill>
              <a:schemeClr val="accent1"/>
            </a:solidFill>
          </a:ln>
        </p:spPr>
      </p:pic>
      <p:sp>
        <p:nvSpPr>
          <p:cNvPr id="17" name="ZoneTexte 16">
            <a:extLst>
              <a:ext uri="{FF2B5EF4-FFF2-40B4-BE49-F238E27FC236}">
                <a16:creationId xmlns:a16="http://schemas.microsoft.com/office/drawing/2014/main" id="{2F24AE54-22F7-D22C-1FE1-F388245143F4}"/>
              </a:ext>
            </a:extLst>
          </p:cNvPr>
          <p:cNvSpPr txBox="1"/>
          <p:nvPr/>
        </p:nvSpPr>
        <p:spPr>
          <a:xfrm>
            <a:off x="588412" y="3815166"/>
            <a:ext cx="8038502" cy="307777"/>
          </a:xfrm>
          <a:prstGeom prst="rect">
            <a:avLst/>
          </a:prstGeom>
          <a:noFill/>
        </p:spPr>
        <p:txBody>
          <a:bodyPr wrap="square" rtlCol="0">
            <a:spAutoFit/>
          </a:bodyPr>
          <a:lstStyle/>
          <a:p>
            <a:pPr marL="360363" marR="0" lvl="0" indent="-360363" algn="l"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a:ea typeface="Open Sans"/>
                <a:cs typeface="Open Sans"/>
              </a:rPr>
              <a:t>Un secteur commercial qui poursuit sa mutation profonde</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quels que soient les territoires</a:t>
            </a:r>
            <a:endPar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 6">
            <a:hlinkClick r:id="rId4" action="ppaction://hlinksldjump"/>
            <a:extLst>
              <a:ext uri="{FF2B5EF4-FFF2-40B4-BE49-F238E27FC236}">
                <a16:creationId xmlns:a16="http://schemas.microsoft.com/office/drawing/2014/main" id="{6263A020-2F16-BA6A-2118-F66A804C39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38151" y="2137471"/>
            <a:ext cx="581106" cy="585869"/>
          </a:xfrm>
          <a:prstGeom prst="rect">
            <a:avLst/>
          </a:prstGeom>
        </p:spPr>
      </p:pic>
      <p:sp>
        <p:nvSpPr>
          <p:cNvPr id="15" name="ZoneTexte 14">
            <a:extLst>
              <a:ext uri="{FF2B5EF4-FFF2-40B4-BE49-F238E27FC236}">
                <a16:creationId xmlns:a16="http://schemas.microsoft.com/office/drawing/2014/main" id="{DF812364-956E-5210-EF8E-9BECEF825A2B}"/>
              </a:ext>
            </a:extLst>
          </p:cNvPr>
          <p:cNvSpPr txBox="1"/>
          <p:nvPr/>
        </p:nvSpPr>
        <p:spPr>
          <a:xfrm>
            <a:off x="588412" y="1087079"/>
            <a:ext cx="7755229" cy="523220"/>
          </a:xfrm>
          <a:prstGeom prst="rect">
            <a:avLst/>
          </a:prstGeom>
          <a:noFill/>
        </p:spPr>
        <p:txBody>
          <a:bodyPr wrap="square" rtlCol="0">
            <a:spAutoFit/>
          </a:bodyPr>
          <a:lstStyle/>
          <a:p>
            <a:pPr marL="360363" marR="0" lvl="0" indent="-360363" algn="l"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Des zones périphériques qui maintiennent leur dynamique, soulevant des enjeux de réinvestissement du foncier et du bâti</a:t>
            </a:r>
          </a:p>
        </p:txBody>
      </p:sp>
      <p:sp>
        <p:nvSpPr>
          <p:cNvPr id="33" name="ZoneTexte 32">
            <a:extLst>
              <a:ext uri="{FF2B5EF4-FFF2-40B4-BE49-F238E27FC236}">
                <a16:creationId xmlns:a16="http://schemas.microsoft.com/office/drawing/2014/main" id="{E366AF03-1717-9619-580A-C959328CB4BB}"/>
              </a:ext>
            </a:extLst>
          </p:cNvPr>
          <p:cNvSpPr txBox="1"/>
          <p:nvPr/>
        </p:nvSpPr>
        <p:spPr>
          <a:xfrm>
            <a:off x="800359" y="2687772"/>
            <a:ext cx="5655719" cy="769441"/>
          </a:xfrm>
          <a:prstGeom prst="rect">
            <a:avLst/>
          </a:prstGeom>
          <a:noFill/>
        </p:spPr>
        <p:txBody>
          <a:bodyPr wrap="square" rtlCol="0">
            <a:spAutoFit/>
          </a:bodyPr>
          <a:lstStyle/>
          <a:p>
            <a:pPr marL="628650" marR="0" lvl="1"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De 2013 à 2015, la dynamique des projets restait portée par des créations d’établissement. A partir de 2016, la tendance opère un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renversement au profit des transferts d’établissements </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et de l’amélioration des bâtiments existants par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extension-reconstruction.</a:t>
            </a:r>
          </a:p>
        </p:txBody>
      </p:sp>
      <p:sp>
        <p:nvSpPr>
          <p:cNvPr id="34" name="ZoneTexte 33">
            <a:extLst>
              <a:ext uri="{FF2B5EF4-FFF2-40B4-BE49-F238E27FC236}">
                <a16:creationId xmlns:a16="http://schemas.microsoft.com/office/drawing/2014/main" id="{16F5CDAE-9971-8943-CBA4-498388771CDC}"/>
              </a:ext>
            </a:extLst>
          </p:cNvPr>
          <p:cNvSpPr txBox="1"/>
          <p:nvPr/>
        </p:nvSpPr>
        <p:spPr>
          <a:xfrm>
            <a:off x="800359" y="1736725"/>
            <a:ext cx="5655719" cy="769441"/>
          </a:xfrm>
          <a:prstGeom prst="rect">
            <a:avLst/>
          </a:prstGeom>
          <a:noFill/>
        </p:spPr>
        <p:txBody>
          <a:bodyPr wrap="square" rtlCol="0">
            <a:spAutoFit/>
          </a:bodyPr>
          <a:lstStyle/>
          <a:p>
            <a:pPr marL="628650" marR="0" lvl="1"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 localisation des projets autorisés en CDAC/CNAC depuis 2013 montre une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implantation encore dynamique dans les zones de périphérie</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Rapportés aux surfaces autorisées, ces projets situées en </a:t>
            </a:r>
            <a:r>
              <a:rPr kumimoji="0" lang="fr-FR" sz="1100" b="1"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Zacom</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3 ne constituent pourtant que 34% des nouvelles surfaces commerciales</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6" name="Picture 4">
            <a:extLst>
              <a:ext uri="{FF2B5EF4-FFF2-40B4-BE49-F238E27FC236}">
                <a16:creationId xmlns:a16="http://schemas.microsoft.com/office/drawing/2014/main" id="{45D61889-140A-4930-8260-1EA9BF579EA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700" t="21075" r="2077" b="3139"/>
          <a:stretch/>
        </p:blipFill>
        <p:spPr bwMode="auto">
          <a:xfrm>
            <a:off x="6590619" y="2572328"/>
            <a:ext cx="1704422" cy="798263"/>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hlinkClick r:id="rId7" action="ppaction://hlinksldjump"/>
            <a:extLst>
              <a:ext uri="{FF2B5EF4-FFF2-40B4-BE49-F238E27FC236}">
                <a16:creationId xmlns:a16="http://schemas.microsoft.com/office/drawing/2014/main" id="{1DA64A17-9098-7281-3127-654B5DAB41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045" y="2823151"/>
            <a:ext cx="581106" cy="585869"/>
          </a:xfrm>
          <a:prstGeom prst="rect">
            <a:avLst/>
          </a:prstGeom>
        </p:spPr>
      </p:pic>
      <p:sp>
        <p:nvSpPr>
          <p:cNvPr id="39" name="ZoneTexte 38">
            <a:extLst>
              <a:ext uri="{FF2B5EF4-FFF2-40B4-BE49-F238E27FC236}">
                <a16:creationId xmlns:a16="http://schemas.microsoft.com/office/drawing/2014/main" id="{A105A51C-C603-29B6-E170-C67488C1681C}"/>
              </a:ext>
            </a:extLst>
          </p:cNvPr>
          <p:cNvSpPr txBox="1"/>
          <p:nvPr/>
        </p:nvSpPr>
        <p:spPr>
          <a:xfrm>
            <a:off x="7118791" y="3394944"/>
            <a:ext cx="1667444"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Voir les analyses détaillées</a:t>
            </a:r>
          </a:p>
        </p:txBody>
      </p:sp>
      <p:sp>
        <p:nvSpPr>
          <p:cNvPr id="41" name="ZoneTexte 40">
            <a:extLst>
              <a:ext uri="{FF2B5EF4-FFF2-40B4-BE49-F238E27FC236}">
                <a16:creationId xmlns:a16="http://schemas.microsoft.com/office/drawing/2014/main" id="{CBEC3D46-7488-5231-1584-8703C9296B7F}"/>
              </a:ext>
            </a:extLst>
          </p:cNvPr>
          <p:cNvSpPr txBox="1"/>
          <p:nvPr/>
        </p:nvSpPr>
        <p:spPr>
          <a:xfrm>
            <a:off x="2124890" y="4312971"/>
            <a:ext cx="6468243" cy="769441"/>
          </a:xfrm>
          <a:prstGeom prst="rect">
            <a:avLst/>
          </a:prstGeom>
          <a:noFill/>
        </p:spPr>
        <p:txBody>
          <a:bodyPr wrap="square" rtlCol="0">
            <a:spAutoFit/>
          </a:bodyPr>
          <a:lstStyle/>
          <a:p>
            <a:pPr marL="628650" marR="0" lvl="1"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 répartition des achats par forme de vente en 2022 et son évolution par rapport à 2012 révèle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l’explosion du e-commerce</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La très forte croissance de ce canal de vente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vient impacter tous les types de commerces, petits et grands dans les mêmes proportions</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43" name="ZoneTexte 42">
            <a:extLst>
              <a:ext uri="{FF2B5EF4-FFF2-40B4-BE49-F238E27FC236}">
                <a16:creationId xmlns:a16="http://schemas.microsoft.com/office/drawing/2014/main" id="{A0E58AB5-E63F-048F-6CF8-7A1802BB53EF}"/>
              </a:ext>
            </a:extLst>
          </p:cNvPr>
          <p:cNvSpPr txBox="1"/>
          <p:nvPr/>
        </p:nvSpPr>
        <p:spPr>
          <a:xfrm>
            <a:off x="2128978" y="5074551"/>
            <a:ext cx="6846856" cy="1354217"/>
          </a:xfrm>
          <a:prstGeom prst="rect">
            <a:avLst/>
          </a:prstGeom>
          <a:noFill/>
        </p:spPr>
        <p:txBody>
          <a:bodyPr wrap="square" rtlCol="0">
            <a:spAutoFit/>
          </a:bodyPr>
          <a:lstStyle/>
          <a:p>
            <a:pPr marL="628650" marR="0" lvl="1"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Les achats non-alimentaires sont les plus impactés :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23% des achats sont fait à distance</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en 2022. Cette évolution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touche tous les territoires, dans les mêmes proportions et quel que soit leur niveau d’équipement </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un impact reporté sur la Métropole qui attire moins les dépenses des territoires voisins.</a:t>
            </a:r>
          </a:p>
          <a:p>
            <a:pPr marL="628650" marR="0" lvl="1"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Dans une moindre mesure, la vente à distance concerne également les achats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alimentaires</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 Cela s’est traduit depuis le début des années 2010 le </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mn-ea"/>
                <a:cs typeface="+mn-cs"/>
              </a:rPr>
              <a:t>développement des drives</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mn-ea"/>
                <a:cs typeface="+mn-cs"/>
              </a:rPr>
              <a:t> : environs 30% des GSA disposent d’un espace de retrait (entre 40 et 50 enseignes)</a:t>
            </a:r>
            <a:endPar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7" name="Image 46">
            <a:hlinkClick r:id="rId8" action="ppaction://hlinksldjump"/>
            <a:extLst>
              <a:ext uri="{FF2B5EF4-FFF2-40B4-BE49-F238E27FC236}">
                <a16:creationId xmlns:a16="http://schemas.microsoft.com/office/drawing/2014/main" id="{86CFD15F-04C4-0C14-1F6B-25C80226BB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4239" y="5572875"/>
            <a:ext cx="581106" cy="585869"/>
          </a:xfrm>
          <a:prstGeom prst="rect">
            <a:avLst/>
          </a:prstGeom>
        </p:spPr>
      </p:pic>
      <p:sp>
        <p:nvSpPr>
          <p:cNvPr id="48" name="ZoneTexte 47">
            <a:extLst>
              <a:ext uri="{FF2B5EF4-FFF2-40B4-BE49-F238E27FC236}">
                <a16:creationId xmlns:a16="http://schemas.microsoft.com/office/drawing/2014/main" id="{D6693282-C1C8-31D3-7259-56F6B19239BD}"/>
              </a:ext>
            </a:extLst>
          </p:cNvPr>
          <p:cNvSpPr txBox="1"/>
          <p:nvPr/>
        </p:nvSpPr>
        <p:spPr>
          <a:xfrm>
            <a:off x="1002529" y="6073119"/>
            <a:ext cx="143020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Voir l’analyse détaillée</a:t>
            </a:r>
          </a:p>
        </p:txBody>
      </p:sp>
    </p:spTree>
    <p:extLst>
      <p:ext uri="{BB962C8B-B14F-4D97-AF65-F5344CB8AC3E}">
        <p14:creationId xmlns:p14="http://schemas.microsoft.com/office/powerpoint/2010/main" val="13307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Répartition des projets commerciaux par type de ZACOM</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commerce</a:t>
            </a:r>
          </a:p>
        </p:txBody>
      </p:sp>
      <p:sp>
        <p:nvSpPr>
          <p:cNvPr id="7" name="Bouton d'action : Retour 6">
            <a:hlinkClick r:id="rId2"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grpSp>
        <p:nvGrpSpPr>
          <p:cNvPr id="2" name="Groupe 1">
            <a:extLst>
              <a:ext uri="{FF2B5EF4-FFF2-40B4-BE49-F238E27FC236}">
                <a16:creationId xmlns:a16="http://schemas.microsoft.com/office/drawing/2014/main" id="{C0EF7716-B661-C3CA-6367-82FF0BE9CFF3}"/>
              </a:ext>
            </a:extLst>
          </p:cNvPr>
          <p:cNvGrpSpPr/>
          <p:nvPr/>
        </p:nvGrpSpPr>
        <p:grpSpPr>
          <a:xfrm>
            <a:off x="4257444" y="1060793"/>
            <a:ext cx="4427763" cy="2667324"/>
            <a:chOff x="339306" y="3731965"/>
            <a:chExt cx="4794924" cy="2991184"/>
          </a:xfrm>
          <a:solidFill>
            <a:schemeClr val="bg1"/>
          </a:solidFill>
          <a:effectLst/>
        </p:grpSpPr>
        <p:sp>
          <p:nvSpPr>
            <p:cNvPr id="4" name="Rectangle 3">
              <a:extLst>
                <a:ext uri="{FF2B5EF4-FFF2-40B4-BE49-F238E27FC236}">
                  <a16:creationId xmlns:a16="http://schemas.microsoft.com/office/drawing/2014/main" id="{82B7AE72-6DDA-86AA-0615-1E3068E454B0}"/>
                </a:ext>
              </a:extLst>
            </p:cNvPr>
            <p:cNvSpPr/>
            <p:nvPr/>
          </p:nvSpPr>
          <p:spPr>
            <a:xfrm>
              <a:off x="339306" y="3731965"/>
              <a:ext cx="4669537" cy="2991184"/>
            </a:xfrm>
            <a:prstGeom prst="rect">
              <a:avLst/>
            </a:prstGeom>
            <a:grpFill/>
            <a:ln w="9525" cap="flat" cmpd="sng" algn="ctr">
              <a:noFill/>
              <a:prstDash val="solid"/>
            </a:ln>
            <a:effectLst/>
          </p:spPr>
          <p:txBody>
            <a:bodyPr rtlCol="0" anchor="ctr"/>
            <a:lstStyle/>
            <a:p>
              <a:pPr marL="0" marR="0" lvl="0" indent="0" algn="ctr" defTabSz="521373" rtl="0" eaLnBrk="1" fontAlgn="auto" latinLnBrk="0" hangingPunct="1">
                <a:lnSpc>
                  <a:spcPct val="100000"/>
                </a:lnSpc>
                <a:spcBef>
                  <a:spcPts val="0"/>
                </a:spcBef>
                <a:spcAft>
                  <a:spcPts val="0"/>
                </a:spcAft>
                <a:buClrTx/>
                <a:buSzTx/>
                <a:buFontTx/>
                <a:buNone/>
                <a:tabLst/>
                <a:defRPr/>
              </a:pPr>
              <a:endParaRPr kumimoji="0" lang="fr-FR" sz="21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graphicFrame>
          <p:nvGraphicFramePr>
            <p:cNvPr id="6" name="Graphique 5">
              <a:extLst>
                <a:ext uri="{FF2B5EF4-FFF2-40B4-BE49-F238E27FC236}">
                  <a16:creationId xmlns:a16="http://schemas.microsoft.com/office/drawing/2014/main" id="{303CD078-6820-F8E5-8C01-16C46173FE80}"/>
                </a:ext>
              </a:extLst>
            </p:cNvPr>
            <p:cNvGraphicFramePr>
              <a:graphicFrameLocks/>
            </p:cNvGraphicFramePr>
            <p:nvPr/>
          </p:nvGraphicFramePr>
          <p:xfrm>
            <a:off x="2863198" y="4344054"/>
            <a:ext cx="2271032" cy="180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867A26B1-11F4-3B0C-8D24-EE70B5741D2F}"/>
                </a:ext>
              </a:extLst>
            </p:cNvPr>
            <p:cNvGraphicFramePr>
              <a:graphicFrameLocks/>
            </p:cNvGraphicFramePr>
            <p:nvPr/>
          </p:nvGraphicFramePr>
          <p:xfrm>
            <a:off x="462827" y="4344053"/>
            <a:ext cx="2152188" cy="1885696"/>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10" name="Graphique 9">
            <a:extLst>
              <a:ext uri="{FF2B5EF4-FFF2-40B4-BE49-F238E27FC236}">
                <a16:creationId xmlns:a16="http://schemas.microsoft.com/office/drawing/2014/main" id="{E0BB7CE5-EB87-29EA-19F1-3B09668DD7C6}"/>
              </a:ext>
            </a:extLst>
          </p:cNvPr>
          <p:cNvGraphicFramePr>
            <a:graphicFrameLocks/>
          </p:cNvGraphicFramePr>
          <p:nvPr/>
        </p:nvGraphicFramePr>
        <p:xfrm>
          <a:off x="6446278" y="3850454"/>
          <a:ext cx="2597497" cy="17081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a:extLst>
              <a:ext uri="{FF2B5EF4-FFF2-40B4-BE49-F238E27FC236}">
                <a16:creationId xmlns:a16="http://schemas.microsoft.com/office/drawing/2014/main" id="{4D867F32-DE61-376B-B385-70854BC891CD}"/>
              </a:ext>
            </a:extLst>
          </p:cNvPr>
          <p:cNvGraphicFramePr>
            <a:graphicFrameLocks/>
          </p:cNvGraphicFramePr>
          <p:nvPr/>
        </p:nvGraphicFramePr>
        <p:xfrm>
          <a:off x="4237545" y="3771696"/>
          <a:ext cx="2597497" cy="1737129"/>
        </p:xfrm>
        <a:graphic>
          <a:graphicData uri="http://schemas.openxmlformats.org/drawingml/2006/chart">
            <c:chart xmlns:c="http://schemas.openxmlformats.org/drawingml/2006/chart" xmlns:r="http://schemas.openxmlformats.org/officeDocument/2006/relationships" r:id="rId6"/>
          </a:graphicData>
        </a:graphic>
      </p:graphicFrame>
      <p:grpSp>
        <p:nvGrpSpPr>
          <p:cNvPr id="12" name="Groupe 11">
            <a:extLst>
              <a:ext uri="{FF2B5EF4-FFF2-40B4-BE49-F238E27FC236}">
                <a16:creationId xmlns:a16="http://schemas.microsoft.com/office/drawing/2014/main" id="{9A50AA89-50B7-659B-EBFC-DD27D2BAF504}"/>
              </a:ext>
            </a:extLst>
          </p:cNvPr>
          <p:cNvGrpSpPr/>
          <p:nvPr/>
        </p:nvGrpSpPr>
        <p:grpSpPr>
          <a:xfrm>
            <a:off x="4744169" y="5797207"/>
            <a:ext cx="4038666" cy="285995"/>
            <a:chOff x="637910" y="3452812"/>
            <a:chExt cx="4038666" cy="285995"/>
          </a:xfrm>
        </p:grpSpPr>
        <p:sp>
          <p:nvSpPr>
            <p:cNvPr id="13" name="Rectangle 12">
              <a:extLst>
                <a:ext uri="{FF2B5EF4-FFF2-40B4-BE49-F238E27FC236}">
                  <a16:creationId xmlns:a16="http://schemas.microsoft.com/office/drawing/2014/main" id="{897D418C-327B-9494-6F5C-1993C01C0DB5}"/>
                </a:ext>
              </a:extLst>
            </p:cNvPr>
            <p:cNvSpPr/>
            <p:nvPr/>
          </p:nvSpPr>
          <p:spPr>
            <a:xfrm>
              <a:off x="637910" y="3520215"/>
              <a:ext cx="132256" cy="147157"/>
            </a:xfrm>
            <a:prstGeom prst="rect">
              <a:avLst/>
            </a:prstGeom>
            <a:solidFill>
              <a:srgbClr val="BD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14" name="Rectangle 13">
              <a:extLst>
                <a:ext uri="{FF2B5EF4-FFF2-40B4-BE49-F238E27FC236}">
                  <a16:creationId xmlns:a16="http://schemas.microsoft.com/office/drawing/2014/main" id="{1CD23EA3-0EDE-B58F-3C5B-958B26F879CA}"/>
                </a:ext>
              </a:extLst>
            </p:cNvPr>
            <p:cNvSpPr/>
            <p:nvPr/>
          </p:nvSpPr>
          <p:spPr>
            <a:xfrm>
              <a:off x="1629091" y="3520215"/>
              <a:ext cx="132256" cy="147157"/>
            </a:xfrm>
            <a:prstGeom prst="rect">
              <a:avLst/>
            </a:prstGeom>
            <a:solidFill>
              <a:srgbClr val="F79F64"/>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15" name="Rectangle 14">
              <a:extLst>
                <a:ext uri="{FF2B5EF4-FFF2-40B4-BE49-F238E27FC236}">
                  <a16:creationId xmlns:a16="http://schemas.microsoft.com/office/drawing/2014/main" id="{8E105FB5-98FA-6AF3-F894-F3CC68A7467B}"/>
                </a:ext>
              </a:extLst>
            </p:cNvPr>
            <p:cNvSpPr/>
            <p:nvPr/>
          </p:nvSpPr>
          <p:spPr>
            <a:xfrm>
              <a:off x="2622403" y="3516923"/>
              <a:ext cx="132256" cy="147157"/>
            </a:xfrm>
            <a:prstGeom prst="rect">
              <a:avLst/>
            </a:prstGeom>
            <a:solidFill>
              <a:srgbClr val="7E629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16" name="Rectangle 15">
              <a:extLst>
                <a:ext uri="{FF2B5EF4-FFF2-40B4-BE49-F238E27FC236}">
                  <a16:creationId xmlns:a16="http://schemas.microsoft.com/office/drawing/2014/main" id="{4A2AD548-B957-F457-7975-864075AF8979}"/>
                </a:ext>
              </a:extLst>
            </p:cNvPr>
            <p:cNvSpPr/>
            <p:nvPr/>
          </p:nvSpPr>
          <p:spPr>
            <a:xfrm>
              <a:off x="3673283" y="3524506"/>
              <a:ext cx="132256" cy="147157"/>
            </a:xfrm>
            <a:prstGeom prst="rect">
              <a:avLst/>
            </a:prstGeom>
            <a:solidFill>
              <a:schemeClr val="bg1">
                <a:lumMod val="7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17" name="ZoneTexte 16">
              <a:extLst>
                <a:ext uri="{FF2B5EF4-FFF2-40B4-BE49-F238E27FC236}">
                  <a16:creationId xmlns:a16="http://schemas.microsoft.com/office/drawing/2014/main" id="{AECED2E7-AB25-DEED-BFEE-9F2438ADAD72}"/>
                </a:ext>
              </a:extLst>
            </p:cNvPr>
            <p:cNvSpPr txBox="1"/>
            <p:nvPr/>
          </p:nvSpPr>
          <p:spPr>
            <a:xfrm>
              <a:off x="729743" y="3459314"/>
              <a:ext cx="7132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err="1">
                  <a:ln>
                    <a:noFill/>
                  </a:ln>
                  <a:solidFill>
                    <a:prstClr val="black"/>
                  </a:solidFill>
                  <a:effectLst/>
                  <a:uLnTx/>
                  <a:uFillTx/>
                  <a:latin typeface="Calibri"/>
                  <a:ea typeface="ＭＳ Ｐゴシック" pitchFamily="34" charset="-128"/>
                  <a:cs typeface="+mn-cs"/>
                </a:rPr>
                <a:t>Zacom</a:t>
              </a:r>
              <a:r>
                <a:rPr kumimoji="0" lang="fr-FR" sz="1200" b="0" i="0" u="none" strike="noStrike" kern="0" cap="none" spc="0" normalizeH="0" baseline="0" noProof="0">
                  <a:ln>
                    <a:noFill/>
                  </a:ln>
                  <a:solidFill>
                    <a:prstClr val="black"/>
                  </a:solidFill>
                  <a:effectLst/>
                  <a:uLnTx/>
                  <a:uFillTx/>
                  <a:latin typeface="Calibri"/>
                  <a:ea typeface="ＭＳ Ｐゴシック" pitchFamily="34" charset="-128"/>
                  <a:cs typeface="+mn-cs"/>
                </a:rPr>
                <a:t> 1</a:t>
              </a:r>
            </a:p>
          </p:txBody>
        </p:sp>
        <p:sp>
          <p:nvSpPr>
            <p:cNvPr id="18" name="ZoneTexte 17">
              <a:extLst>
                <a:ext uri="{FF2B5EF4-FFF2-40B4-BE49-F238E27FC236}">
                  <a16:creationId xmlns:a16="http://schemas.microsoft.com/office/drawing/2014/main" id="{AA9A41AE-EE8E-A7BC-7F5E-1609620C0A0C}"/>
                </a:ext>
              </a:extLst>
            </p:cNvPr>
            <p:cNvSpPr txBox="1"/>
            <p:nvPr/>
          </p:nvSpPr>
          <p:spPr>
            <a:xfrm>
              <a:off x="1714407" y="3452812"/>
              <a:ext cx="7132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err="1">
                  <a:ln>
                    <a:noFill/>
                  </a:ln>
                  <a:solidFill>
                    <a:prstClr val="black"/>
                  </a:solidFill>
                  <a:effectLst/>
                  <a:uLnTx/>
                  <a:uFillTx/>
                  <a:latin typeface="Calibri"/>
                  <a:ea typeface="ＭＳ Ｐゴシック" pitchFamily="34" charset="-128"/>
                  <a:cs typeface="+mn-cs"/>
                </a:rPr>
                <a:t>Zacom</a:t>
              </a:r>
              <a:r>
                <a:rPr kumimoji="0" lang="fr-FR" sz="1200" b="0" i="0" u="none" strike="noStrike" kern="0" cap="none" spc="0" normalizeH="0" baseline="0" noProof="0">
                  <a:ln>
                    <a:noFill/>
                  </a:ln>
                  <a:solidFill>
                    <a:prstClr val="black"/>
                  </a:solidFill>
                  <a:effectLst/>
                  <a:uLnTx/>
                  <a:uFillTx/>
                  <a:latin typeface="Calibri"/>
                  <a:ea typeface="ＭＳ Ｐゴシック" pitchFamily="34" charset="-128"/>
                  <a:cs typeface="+mn-cs"/>
                </a:rPr>
                <a:t> 2</a:t>
              </a:r>
            </a:p>
          </p:txBody>
        </p:sp>
        <p:sp>
          <p:nvSpPr>
            <p:cNvPr id="19" name="ZoneTexte 18">
              <a:extLst>
                <a:ext uri="{FF2B5EF4-FFF2-40B4-BE49-F238E27FC236}">
                  <a16:creationId xmlns:a16="http://schemas.microsoft.com/office/drawing/2014/main" id="{F91A3C9A-DBE1-9723-290F-144995745D3C}"/>
                </a:ext>
              </a:extLst>
            </p:cNvPr>
            <p:cNvSpPr txBox="1"/>
            <p:nvPr/>
          </p:nvSpPr>
          <p:spPr>
            <a:xfrm>
              <a:off x="2696757" y="3453772"/>
              <a:ext cx="7132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err="1">
                  <a:ln>
                    <a:noFill/>
                  </a:ln>
                  <a:solidFill>
                    <a:prstClr val="black"/>
                  </a:solidFill>
                  <a:effectLst/>
                  <a:uLnTx/>
                  <a:uFillTx/>
                  <a:latin typeface="Calibri"/>
                  <a:ea typeface="ＭＳ Ｐゴシック" pitchFamily="34" charset="-128"/>
                  <a:cs typeface="+mn-cs"/>
                </a:rPr>
                <a:t>Zacom</a:t>
              </a:r>
              <a:r>
                <a:rPr kumimoji="0" lang="fr-FR" sz="1200" b="0" i="0" u="none" strike="noStrike" kern="0" cap="none" spc="0" normalizeH="0" baseline="0" noProof="0">
                  <a:ln>
                    <a:noFill/>
                  </a:ln>
                  <a:solidFill>
                    <a:prstClr val="black"/>
                  </a:solidFill>
                  <a:effectLst/>
                  <a:uLnTx/>
                  <a:uFillTx/>
                  <a:latin typeface="Calibri"/>
                  <a:ea typeface="ＭＳ Ｐゴシック" pitchFamily="34" charset="-128"/>
                  <a:cs typeface="+mn-cs"/>
                </a:rPr>
                <a:t> 3</a:t>
              </a:r>
            </a:p>
          </p:txBody>
        </p:sp>
        <p:sp>
          <p:nvSpPr>
            <p:cNvPr id="20" name="ZoneTexte 19">
              <a:extLst>
                <a:ext uri="{FF2B5EF4-FFF2-40B4-BE49-F238E27FC236}">
                  <a16:creationId xmlns:a16="http://schemas.microsoft.com/office/drawing/2014/main" id="{1B958C8D-7536-FB5E-5D9F-6F554958A159}"/>
                </a:ext>
              </a:extLst>
            </p:cNvPr>
            <p:cNvSpPr txBox="1"/>
            <p:nvPr/>
          </p:nvSpPr>
          <p:spPr>
            <a:xfrm>
              <a:off x="3752797" y="3461808"/>
              <a:ext cx="92377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solidFill>
                  <a:effectLst/>
                  <a:uLnTx/>
                  <a:uFillTx/>
                  <a:latin typeface="Calibri"/>
                  <a:ea typeface="ＭＳ Ｐゴシック" pitchFamily="34" charset="-128"/>
                  <a:cs typeface="+mn-cs"/>
                </a:rPr>
                <a:t>Hors </a:t>
              </a:r>
              <a:r>
                <a:rPr kumimoji="0" lang="fr-FR" sz="1200" b="0" i="0" u="none" strike="noStrike" kern="0" cap="none" spc="0" normalizeH="0" baseline="0" noProof="0" err="1">
                  <a:ln>
                    <a:noFill/>
                  </a:ln>
                  <a:solidFill>
                    <a:prstClr val="black"/>
                  </a:solidFill>
                  <a:effectLst/>
                  <a:uLnTx/>
                  <a:uFillTx/>
                  <a:latin typeface="Calibri"/>
                  <a:ea typeface="ＭＳ Ｐゴシック" pitchFamily="34" charset="-128"/>
                  <a:cs typeface="+mn-cs"/>
                </a:rPr>
                <a:t>Zacom</a:t>
              </a:r>
              <a:endParaRPr kumimoji="0" lang="fr-FR" sz="1200" b="0" i="0" u="none" strike="noStrike" kern="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22" name="ZoneTexte 21">
            <a:extLst>
              <a:ext uri="{FF2B5EF4-FFF2-40B4-BE49-F238E27FC236}">
                <a16:creationId xmlns:a16="http://schemas.microsoft.com/office/drawing/2014/main" id="{3DC725BD-80B8-5FDD-F51F-0A6F2E6F7CDD}"/>
              </a:ext>
            </a:extLst>
          </p:cNvPr>
          <p:cNvSpPr txBox="1"/>
          <p:nvPr/>
        </p:nvSpPr>
        <p:spPr>
          <a:xfrm>
            <a:off x="640800" y="1142330"/>
            <a:ext cx="13219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23" name="Espace réservé du contenu 3">
            <a:extLst>
              <a:ext uri="{FF2B5EF4-FFF2-40B4-BE49-F238E27FC236}">
                <a16:creationId xmlns:a16="http://schemas.microsoft.com/office/drawing/2014/main" id="{3A3D0629-FB0F-2F89-B185-043C8BF059E0}"/>
              </a:ext>
            </a:extLst>
          </p:cNvPr>
          <p:cNvSpPr txBox="1">
            <a:spLocks/>
          </p:cNvSpPr>
          <p:nvPr/>
        </p:nvSpPr>
        <p:spPr>
          <a:xfrm>
            <a:off x="640801" y="1487774"/>
            <a:ext cx="3496026" cy="4668041"/>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algn="l" defTabSz="914400" rtl="0" eaLnBrk="1" fontAlgn="base" latinLnBrk="0" hangingPunct="1">
              <a:lnSpc>
                <a:spcPct val="100000"/>
              </a:lnSpc>
              <a:spcBef>
                <a:spcPts val="6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La localisation des projets autorisés en CDAC/CNAC depuis 2013 montre une </a:t>
            </a:r>
            <a:r>
              <a:rPr kumimoji="0" lang="fr-FR" sz="1100" b="1" i="0" u="none" strike="noStrike" kern="0" cap="none" spc="0" normalizeH="0" baseline="0" noProof="0">
                <a:ln>
                  <a:noFill/>
                </a:ln>
                <a:solidFill>
                  <a:srgbClr val="222221"/>
                </a:solidFill>
                <a:effectLst/>
                <a:uLnTx/>
                <a:uFillTx/>
                <a:latin typeface="Open Sans"/>
                <a:ea typeface="Open Sans"/>
                <a:cs typeface="Open Sans"/>
              </a:rPr>
              <a:t>implantation encore dynamique dans les zones de périphérie </a:t>
            </a:r>
            <a:r>
              <a:rPr kumimoji="0" lang="fr-FR" sz="1100" b="0" i="0" u="none" strike="noStrike" kern="0" cap="none" spc="0" normalizeH="0" baseline="0" noProof="0">
                <a:ln>
                  <a:noFill/>
                </a:ln>
                <a:solidFill>
                  <a:srgbClr val="222221"/>
                </a:solidFill>
                <a:effectLst/>
                <a:uLnTx/>
                <a:uFillTx/>
                <a:latin typeface="Open Sans"/>
                <a:ea typeface="Open Sans"/>
                <a:cs typeface="Open Sans"/>
              </a:rPr>
              <a:t>: sur 89 projets autorisés, 38 l’ont été en </a:t>
            </a:r>
            <a:r>
              <a:rPr kumimoji="0" lang="fr-FR" sz="1100" b="0" i="0" u="none" strike="noStrike" kern="0" cap="none" spc="0" normalizeH="0" baseline="0" noProof="0" err="1">
                <a:ln>
                  <a:noFill/>
                </a:ln>
                <a:solidFill>
                  <a:srgbClr val="222221"/>
                </a:solidFill>
                <a:effectLst/>
                <a:uLnTx/>
                <a:uFillTx/>
                <a:latin typeface="Open Sans"/>
                <a:ea typeface="Open Sans"/>
                <a:cs typeface="Open Sans"/>
              </a:rPr>
              <a:t>Zacom</a:t>
            </a:r>
            <a:r>
              <a:rPr kumimoji="0" lang="fr-FR" sz="1100" b="0" i="0" u="none" strike="noStrike" kern="0" cap="none" spc="0" normalizeH="0" baseline="0" noProof="0">
                <a:ln>
                  <a:noFill/>
                </a:ln>
                <a:solidFill>
                  <a:srgbClr val="222221"/>
                </a:solidFill>
                <a:effectLst/>
                <a:uLnTx/>
                <a:uFillTx/>
                <a:latin typeface="Open Sans"/>
                <a:ea typeface="Open Sans"/>
                <a:cs typeface="Open Sans"/>
              </a:rPr>
              <a:t> 3 (environ 43%).</a:t>
            </a:r>
          </a:p>
          <a:p>
            <a:pPr marL="266700" marR="0" lvl="0" indent="-266700" algn="l" defTabSz="914400" rtl="0" eaLnBrk="1" fontAlgn="base" latinLnBrk="0" hangingPunct="1">
              <a:lnSpc>
                <a:spcPct val="100000"/>
              </a:lnSpc>
              <a:spcBef>
                <a:spcPts val="9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Rapportés aux surfaces autorisées, </a:t>
            </a:r>
            <a:r>
              <a:rPr kumimoji="0" lang="fr-FR" sz="1100" b="1" i="0" u="none" strike="noStrike" kern="0" cap="none" spc="0" normalizeH="0" baseline="0" noProof="0">
                <a:ln>
                  <a:noFill/>
                </a:ln>
                <a:solidFill>
                  <a:srgbClr val="222221"/>
                </a:solidFill>
                <a:effectLst/>
                <a:uLnTx/>
                <a:uFillTx/>
                <a:latin typeface="Open Sans"/>
                <a:ea typeface="Open Sans"/>
                <a:cs typeface="Open Sans"/>
              </a:rPr>
              <a:t>ces projets situées en </a:t>
            </a:r>
            <a:r>
              <a:rPr kumimoji="0" lang="fr-FR" sz="1100" b="1" i="0" u="none" strike="noStrike" kern="0" cap="none" spc="0" normalizeH="0" baseline="0" noProof="0" err="1">
                <a:ln>
                  <a:noFill/>
                </a:ln>
                <a:solidFill>
                  <a:srgbClr val="222221"/>
                </a:solidFill>
                <a:effectLst/>
                <a:uLnTx/>
                <a:uFillTx/>
                <a:latin typeface="Open Sans"/>
                <a:ea typeface="Open Sans"/>
                <a:cs typeface="Open Sans"/>
              </a:rPr>
              <a:t>Zacom</a:t>
            </a:r>
            <a:r>
              <a:rPr kumimoji="0" lang="fr-FR" sz="1100" b="1" i="0" u="none" strike="noStrike" kern="0" cap="none" spc="0" normalizeH="0" baseline="0" noProof="0">
                <a:ln>
                  <a:noFill/>
                </a:ln>
                <a:solidFill>
                  <a:srgbClr val="222221"/>
                </a:solidFill>
                <a:effectLst/>
                <a:uLnTx/>
                <a:uFillTx/>
                <a:latin typeface="Open Sans"/>
                <a:ea typeface="Open Sans"/>
                <a:cs typeface="Open Sans"/>
              </a:rPr>
              <a:t> 3 ne constituent pourtant que 34% des nouvelles surfaces commerciales</a:t>
            </a:r>
            <a:r>
              <a:rPr kumimoji="0" lang="fr-FR" sz="1100" b="0" i="0" u="none" strike="noStrike" kern="0" cap="none" spc="0" normalizeH="0" baseline="0" noProof="0">
                <a:ln>
                  <a:noFill/>
                </a:ln>
                <a:solidFill>
                  <a:srgbClr val="222221"/>
                </a:solidFill>
                <a:effectLst/>
                <a:uLnTx/>
                <a:uFillTx/>
                <a:latin typeface="Open Sans"/>
                <a:ea typeface="Open Sans"/>
                <a:cs typeface="Open Sans"/>
              </a:rPr>
              <a:t>.</a:t>
            </a:r>
          </a:p>
          <a:p>
            <a:pPr marL="266700" marR="0" lvl="0" indent="-266700" algn="l" defTabSz="914400" rtl="0" eaLnBrk="1" fontAlgn="base" latinLnBrk="0" hangingPunct="1">
              <a:lnSpc>
                <a:spcPct val="100000"/>
              </a:lnSpc>
              <a:spcBef>
                <a:spcPts val="9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La part importante des surfaces localisées dans les centralités (</a:t>
            </a:r>
            <a:r>
              <a:rPr kumimoji="0" lang="fr-FR" sz="1100" b="0" i="0" u="none" strike="noStrike" kern="0" cap="none" spc="0" normalizeH="0" baseline="0" noProof="0" err="1">
                <a:ln>
                  <a:noFill/>
                </a:ln>
                <a:solidFill>
                  <a:srgbClr val="222221"/>
                </a:solidFill>
                <a:effectLst/>
                <a:uLnTx/>
                <a:uFillTx/>
                <a:latin typeface="Open Sans"/>
                <a:ea typeface="Open Sans"/>
                <a:cs typeface="Open Sans"/>
              </a:rPr>
              <a:t>Zacom</a:t>
            </a:r>
            <a:r>
              <a:rPr kumimoji="0" lang="fr-FR" sz="1100" b="0" i="0" u="none" strike="noStrike" kern="0" cap="none" spc="0" normalizeH="0" baseline="0" noProof="0">
                <a:ln>
                  <a:noFill/>
                </a:ln>
                <a:solidFill>
                  <a:srgbClr val="222221"/>
                </a:solidFill>
                <a:effectLst/>
                <a:uLnTx/>
                <a:uFillTx/>
                <a:latin typeface="Open Sans"/>
                <a:ea typeface="Open Sans"/>
                <a:cs typeface="Open Sans"/>
              </a:rPr>
              <a:t> 1) sur la période 2013-2018, s’explique par deux projets en particulier : la création de Neyrpic à St-Martin d’Hères et l’extension de Grand Place à Echirolles.</a:t>
            </a:r>
          </a:p>
          <a:p>
            <a:pPr marL="266700" marR="0" lvl="0" indent="-266700" algn="l" defTabSz="914400" rtl="0" eaLnBrk="1" fontAlgn="base" latinLnBrk="0" hangingPunct="1">
              <a:lnSpc>
                <a:spcPct val="100000"/>
              </a:lnSpc>
              <a:spcBef>
                <a:spcPts val="9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La période 2019-2023 montre une </a:t>
            </a:r>
            <a:r>
              <a:rPr kumimoji="0" lang="fr-FR" sz="1100" b="1" i="0" u="none" strike="noStrike" kern="0" cap="none" spc="0" normalizeH="0" baseline="0" noProof="0">
                <a:ln>
                  <a:noFill/>
                </a:ln>
                <a:solidFill>
                  <a:srgbClr val="222221"/>
                </a:solidFill>
                <a:effectLst/>
                <a:uLnTx/>
                <a:uFillTx/>
                <a:latin typeface="Open Sans"/>
                <a:ea typeface="Open Sans"/>
                <a:cs typeface="Open Sans"/>
              </a:rPr>
              <a:t>répartition équilibrée des projets entre les trois types de </a:t>
            </a:r>
            <a:r>
              <a:rPr kumimoji="0" lang="fr-FR" sz="1100" b="1" i="0" u="none" strike="noStrike" kern="0" cap="none" spc="0" normalizeH="0" baseline="0" noProof="0" err="1">
                <a:ln>
                  <a:noFill/>
                </a:ln>
                <a:solidFill>
                  <a:srgbClr val="222221"/>
                </a:solidFill>
                <a:effectLst/>
                <a:uLnTx/>
                <a:uFillTx/>
                <a:latin typeface="Open Sans"/>
                <a:ea typeface="Open Sans"/>
                <a:cs typeface="Open Sans"/>
              </a:rPr>
              <a:t>Zacom</a:t>
            </a:r>
            <a:r>
              <a:rPr kumimoji="0" lang="fr-FR" sz="1100" b="1" i="0" u="none" strike="noStrike" kern="0" cap="none" spc="0" normalizeH="0" baseline="0" noProof="0">
                <a:ln>
                  <a:noFill/>
                </a:ln>
                <a:solidFill>
                  <a:srgbClr val="222221"/>
                </a:solidFill>
                <a:effectLst/>
                <a:uLnTx/>
                <a:uFillTx/>
                <a:latin typeface="Open Sans"/>
                <a:ea typeface="Open Sans"/>
                <a:cs typeface="Open Sans"/>
              </a:rPr>
              <a:t> </a:t>
            </a:r>
            <a:r>
              <a:rPr kumimoji="0" lang="fr-FR" sz="1100" b="0" i="0" u="none" strike="noStrike" kern="0" cap="none" spc="0" normalizeH="0" baseline="0" noProof="0">
                <a:ln>
                  <a:noFill/>
                </a:ln>
                <a:solidFill>
                  <a:srgbClr val="222221"/>
                </a:solidFill>
                <a:effectLst/>
                <a:uLnTx/>
                <a:uFillTx/>
                <a:latin typeface="Open Sans"/>
                <a:ea typeface="Open Sans"/>
                <a:cs typeface="Open Sans"/>
              </a:rPr>
              <a:t>(avec un volume de surfaces autorisées près de quatre fois inférieur à la période précédente).</a:t>
            </a:r>
          </a:p>
          <a:p>
            <a:pPr marL="266700" marR="0" lvl="0" indent="-266700" algn="l" defTabSz="914400" rtl="0" eaLnBrk="1" fontAlgn="base" latinLnBrk="0" hangingPunct="1">
              <a:lnSpc>
                <a:spcPct val="100000"/>
              </a:lnSpc>
              <a:spcBef>
                <a:spcPts val="600"/>
              </a:spcBef>
              <a:spcAft>
                <a:spcPts val="300"/>
              </a:spcAft>
              <a:buClr>
                <a:srgbClr val="176B8C"/>
              </a:buClr>
              <a:buSzTx/>
              <a:buFont typeface="Open Sans" panose="020B0606030504020204" pitchFamily="34" charset="0"/>
              <a:buChar char="&gt;"/>
              <a:tabLst/>
              <a:defRPr/>
            </a:pPr>
            <a:endParaRPr kumimoji="0" lang="fr-FR" sz="1100" b="0" i="0" u="none" strike="noStrike" kern="0" cap="none" spc="0" normalizeH="0" baseline="0" noProof="0">
              <a:ln>
                <a:noFill/>
              </a:ln>
              <a:solidFill>
                <a:srgbClr val="222221"/>
              </a:solidFill>
              <a:effectLst/>
              <a:uLnTx/>
              <a:uFillTx/>
              <a:latin typeface="Open Sans"/>
              <a:ea typeface="Open Sans"/>
              <a:cs typeface="Open San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cxnSp>
        <p:nvCxnSpPr>
          <p:cNvPr id="36" name="Connecteur droit 35">
            <a:extLst>
              <a:ext uri="{FF2B5EF4-FFF2-40B4-BE49-F238E27FC236}">
                <a16:creationId xmlns:a16="http://schemas.microsoft.com/office/drawing/2014/main" id="{78E48E16-EEBB-7912-A8E3-1C9781F5F0F7}"/>
              </a:ext>
            </a:extLst>
          </p:cNvPr>
          <p:cNvCxnSpPr>
            <a:cxnSpLocks/>
          </p:cNvCxnSpPr>
          <p:nvPr/>
        </p:nvCxnSpPr>
        <p:spPr bwMode="auto">
          <a:xfrm>
            <a:off x="4622897" y="1350902"/>
            <a:ext cx="3946524" cy="0"/>
          </a:xfrm>
          <a:prstGeom prst="line">
            <a:avLst/>
          </a:prstGeom>
          <a:solidFill>
            <a:schemeClr val="accent1"/>
          </a:solidFill>
          <a:ln w="9525" cap="flat" cmpd="sng" algn="ctr">
            <a:solidFill>
              <a:schemeClr val="tx1">
                <a:lumMod val="25000"/>
                <a:lumOff val="75000"/>
              </a:schemeClr>
            </a:solidFill>
            <a:prstDash val="solid"/>
            <a:round/>
            <a:headEnd type="none" w="med" len="med"/>
            <a:tailEnd type="none" w="med" len="med"/>
          </a:ln>
          <a:effectLst/>
        </p:spPr>
      </p:cxnSp>
      <p:cxnSp>
        <p:nvCxnSpPr>
          <p:cNvPr id="39" name="Connecteur droit 38">
            <a:extLst>
              <a:ext uri="{FF2B5EF4-FFF2-40B4-BE49-F238E27FC236}">
                <a16:creationId xmlns:a16="http://schemas.microsoft.com/office/drawing/2014/main" id="{2ECBFF9F-79AC-4050-B50B-BDE7CD4D9E49}"/>
              </a:ext>
            </a:extLst>
          </p:cNvPr>
          <p:cNvCxnSpPr>
            <a:cxnSpLocks/>
          </p:cNvCxnSpPr>
          <p:nvPr/>
        </p:nvCxnSpPr>
        <p:spPr bwMode="auto">
          <a:xfrm>
            <a:off x="4744169" y="3562386"/>
            <a:ext cx="3946524" cy="0"/>
          </a:xfrm>
          <a:prstGeom prst="line">
            <a:avLst/>
          </a:prstGeom>
          <a:solidFill>
            <a:schemeClr val="accent1"/>
          </a:solidFill>
          <a:ln w="9525" cap="flat" cmpd="sng" algn="ctr">
            <a:solidFill>
              <a:schemeClr val="tx1">
                <a:lumMod val="25000"/>
                <a:lumOff val="75000"/>
              </a:schemeClr>
            </a:solidFill>
            <a:prstDash val="solid"/>
            <a:round/>
            <a:headEnd type="none" w="med" len="med"/>
            <a:tailEnd type="none" w="med" len="med"/>
          </a:ln>
          <a:effectLst/>
        </p:spPr>
      </p:cxnSp>
      <p:sp>
        <p:nvSpPr>
          <p:cNvPr id="24" name="ZoneTexte 23">
            <a:extLst>
              <a:ext uri="{FF2B5EF4-FFF2-40B4-BE49-F238E27FC236}">
                <a16:creationId xmlns:a16="http://schemas.microsoft.com/office/drawing/2014/main" id="{C388B2EC-2CFB-3A7D-E6B1-1A5D830FC6A3}"/>
              </a:ext>
            </a:extLst>
          </p:cNvPr>
          <p:cNvSpPr txBox="1"/>
          <p:nvPr/>
        </p:nvSpPr>
        <p:spPr>
          <a:xfrm>
            <a:off x="5788872" y="1196233"/>
            <a:ext cx="1484283" cy="400110"/>
          </a:xfrm>
          <a:prstGeom prst="rect">
            <a:avLst/>
          </a:prstGeom>
          <a:solidFill>
            <a:schemeClr val="bg1"/>
          </a:solidFill>
          <a:ln w="6350">
            <a:noFill/>
            <a:prstDash val="dash"/>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nombre de projets</a:t>
            </a:r>
            <a:br>
              <a:rPr kumimoji="0" lang="fr-FR" sz="10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9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Sources : EP SCoT, DDT38</a:t>
            </a:r>
            <a:endPar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ZoneTexte 24">
            <a:extLst>
              <a:ext uri="{FF2B5EF4-FFF2-40B4-BE49-F238E27FC236}">
                <a16:creationId xmlns:a16="http://schemas.microsoft.com/office/drawing/2014/main" id="{C9CCC8A1-3015-E957-98E1-B88717435805}"/>
              </a:ext>
            </a:extLst>
          </p:cNvPr>
          <p:cNvSpPr txBox="1"/>
          <p:nvPr/>
        </p:nvSpPr>
        <p:spPr>
          <a:xfrm>
            <a:off x="5516900" y="3425705"/>
            <a:ext cx="2298657" cy="400110"/>
          </a:xfrm>
          <a:prstGeom prst="rect">
            <a:avLst/>
          </a:prstGeom>
          <a:solidFill>
            <a:schemeClr val="bg1"/>
          </a:solidFill>
          <a:ln w="6350">
            <a:noFill/>
            <a:prstDash val="dash"/>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nouvelles surfaces autorisées</a:t>
            </a:r>
            <a:br>
              <a:rPr kumimoji="0" lang="fr-FR" sz="10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9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Sources : EP SCoT, DDT38</a:t>
            </a:r>
            <a:endPar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398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Mutation du secteur commercial : nouvelles tendances</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commerce</a:t>
            </a:r>
          </a:p>
        </p:txBody>
      </p:sp>
      <p:sp>
        <p:nvSpPr>
          <p:cNvPr id="7" name="Bouton d'action : Retour 6">
            <a:hlinkClick r:id="rId2"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57" name="ZoneTexte 56">
            <a:extLst>
              <a:ext uri="{FF2B5EF4-FFF2-40B4-BE49-F238E27FC236}">
                <a16:creationId xmlns:a16="http://schemas.microsoft.com/office/drawing/2014/main" id="{20C9F7FA-F35E-3493-4358-AC342B6D0DBE}"/>
              </a:ext>
            </a:extLst>
          </p:cNvPr>
          <p:cNvSpPr txBox="1"/>
          <p:nvPr/>
        </p:nvSpPr>
        <p:spPr>
          <a:xfrm>
            <a:off x="3967841" y="1603988"/>
            <a:ext cx="4472077" cy="877163"/>
          </a:xfrm>
          <a:prstGeom prst="rect">
            <a:avLst/>
          </a:prstGeom>
          <a:noFill/>
          <a:ln w="6350">
            <a:noFill/>
            <a:prstDash val="dash"/>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Evolution de la part des projets en création ou en évolution de l’existant par période de 3 ans entre 2013 et 2023</a:t>
            </a:r>
            <a:br>
              <a:rPr kumimoji="0" lang="fr-FR" sz="11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10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(nombre de projets autorisés en CDAC en extension, transfert, démolition-reconstruction)</a:t>
            </a:r>
            <a:br>
              <a:rPr kumimoji="0" lang="fr-FR" sz="10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9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Sources : EP SCoT, DDT38</a:t>
            </a:r>
            <a:endPar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188E7EAA-0030-0733-695F-0AE00FDFE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00" t="21075" r="2077" b="3139"/>
          <a:stretch/>
        </p:blipFill>
        <p:spPr bwMode="auto">
          <a:xfrm>
            <a:off x="3798782" y="2633845"/>
            <a:ext cx="4810197" cy="260936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A94B6AC-B2B7-B20D-998D-C31C0F976432}"/>
              </a:ext>
            </a:extLst>
          </p:cNvPr>
          <p:cNvSpPr txBox="1"/>
          <p:nvPr/>
        </p:nvSpPr>
        <p:spPr>
          <a:xfrm>
            <a:off x="640800" y="2633845"/>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2" name="Espace réservé du contenu 3">
            <a:extLst>
              <a:ext uri="{FF2B5EF4-FFF2-40B4-BE49-F238E27FC236}">
                <a16:creationId xmlns:a16="http://schemas.microsoft.com/office/drawing/2014/main" id="{DBC864EA-8270-90B4-1360-8E2233911823}"/>
              </a:ext>
            </a:extLst>
          </p:cNvPr>
          <p:cNvSpPr txBox="1">
            <a:spLocks/>
          </p:cNvSpPr>
          <p:nvPr/>
        </p:nvSpPr>
        <p:spPr>
          <a:xfrm>
            <a:off x="676703" y="2968340"/>
            <a:ext cx="2647268" cy="274666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Sur l’ensemble de la décennie, </a:t>
            </a:r>
            <a:r>
              <a:rPr kumimoji="0" lang="fr-FR" sz="11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l’évolution du parc existant constitue 56% des projets autorisés </a:t>
            </a:r>
            <a:r>
              <a:rPr kumimoji="0" lang="fr-FR" sz="11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(transfert-extension-reconstruction).</a:t>
            </a:r>
            <a:endParaRPr kumimoji="0" lang="fr-FR" sz="1100" b="0" i="0" u="none" strike="noStrike" kern="0" cap="none" spc="0" normalizeH="0" baseline="0" noProof="0">
              <a:ln>
                <a:noFill/>
              </a:ln>
              <a:solidFill>
                <a:srgbClr val="222221"/>
              </a:solidFill>
              <a:effectLst/>
              <a:uLnTx/>
              <a:uFillTx/>
              <a:latin typeface="Open Sans"/>
              <a:ea typeface="Open Sans"/>
              <a:cs typeface="Open Sans"/>
            </a:endParaRP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De 2013 à 2015, une dynamique portée par des projets de création d’établissement</a:t>
            </a: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A partir de 2016, un </a:t>
            </a:r>
            <a:r>
              <a:rPr kumimoji="0" lang="fr-FR" sz="1100" b="1" i="0" u="none" strike="noStrike" kern="0" cap="none" spc="0" normalizeH="0" baseline="0" noProof="0">
                <a:ln>
                  <a:noFill/>
                </a:ln>
                <a:solidFill>
                  <a:srgbClr val="222221"/>
                </a:solidFill>
                <a:effectLst/>
                <a:uLnTx/>
                <a:uFillTx/>
                <a:latin typeface="Open Sans"/>
                <a:ea typeface="Open Sans"/>
                <a:cs typeface="Open Sans"/>
              </a:rPr>
              <a:t>renversement marqué </a:t>
            </a:r>
            <a:r>
              <a:rPr kumimoji="0" lang="fr-FR" sz="1100" b="0" i="0" u="none" strike="noStrike" kern="0" cap="none" spc="0" normalizeH="0" baseline="0" noProof="0">
                <a:ln>
                  <a:noFill/>
                </a:ln>
                <a:solidFill>
                  <a:srgbClr val="222221"/>
                </a:solidFill>
                <a:effectLst/>
                <a:uLnTx/>
                <a:uFillTx/>
                <a:latin typeface="Open Sans"/>
                <a:ea typeface="Open Sans"/>
                <a:cs typeface="Open Sans"/>
              </a:rPr>
              <a:t>de la tendance </a:t>
            </a:r>
            <a:r>
              <a:rPr kumimoji="0" lang="fr-FR" sz="1100" b="1" i="0" u="none" strike="noStrike" kern="0" cap="none" spc="0" normalizeH="0" baseline="0" noProof="0">
                <a:ln>
                  <a:noFill/>
                </a:ln>
                <a:solidFill>
                  <a:srgbClr val="222221"/>
                </a:solidFill>
                <a:effectLst/>
                <a:uLnTx/>
                <a:uFillTx/>
                <a:latin typeface="Open Sans"/>
                <a:ea typeface="Open Sans"/>
                <a:cs typeface="Open Sans"/>
              </a:rPr>
              <a:t>au profit des transferts </a:t>
            </a:r>
            <a:r>
              <a:rPr kumimoji="0" lang="fr-FR" sz="1100" b="0" i="0" u="none" strike="noStrike" kern="0" cap="none" spc="0" normalizeH="0" baseline="0" noProof="0">
                <a:ln>
                  <a:noFill/>
                </a:ln>
                <a:solidFill>
                  <a:srgbClr val="222221"/>
                </a:solidFill>
                <a:effectLst/>
                <a:uLnTx/>
                <a:uFillTx/>
                <a:latin typeface="Open Sans"/>
                <a:ea typeface="Open Sans"/>
                <a:cs typeface="Open Sans"/>
              </a:rPr>
              <a:t>d’établissements </a:t>
            </a:r>
            <a:r>
              <a:rPr kumimoji="0" lang="fr-FR" sz="1100" b="1" i="0" u="none" strike="noStrike" kern="0" cap="none" spc="0" normalizeH="0" baseline="0" noProof="0">
                <a:ln>
                  <a:noFill/>
                </a:ln>
                <a:solidFill>
                  <a:srgbClr val="222221"/>
                </a:solidFill>
                <a:effectLst/>
                <a:uLnTx/>
                <a:uFillTx/>
                <a:latin typeface="Open Sans"/>
                <a:ea typeface="Open Sans"/>
                <a:cs typeface="Open Sans"/>
              </a:rPr>
              <a:t>et de l’amélioration des bâtiments existants </a:t>
            </a:r>
            <a:r>
              <a:rPr kumimoji="0" lang="fr-FR" sz="1100" b="0" i="0" u="none" strike="noStrike" kern="0" cap="none" spc="0" normalizeH="0" baseline="0" noProof="0">
                <a:ln>
                  <a:noFill/>
                </a:ln>
                <a:solidFill>
                  <a:srgbClr val="222221"/>
                </a:solidFill>
                <a:effectLst/>
                <a:uLnTx/>
                <a:uFillTx/>
                <a:latin typeface="Open Sans"/>
                <a:ea typeface="Open Sans"/>
                <a:cs typeface="Open Sans"/>
              </a:rPr>
              <a:t>par extension-reconstruction</a:t>
            </a: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endParaRPr kumimoji="0" lang="fr-FR" sz="1100" b="0" i="0" u="none" strike="noStrike" kern="0" cap="none" spc="0" normalizeH="0" baseline="0" noProof="0">
              <a:ln>
                <a:noFill/>
              </a:ln>
              <a:solidFill>
                <a:srgbClr val="222221"/>
              </a:solidFill>
              <a:effectLst/>
              <a:uLnTx/>
              <a:uFillTx/>
              <a:latin typeface="Open Sans"/>
              <a:ea typeface="Open Sans"/>
              <a:cs typeface="Open Sans"/>
            </a:endParaRP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endParaRPr kumimoji="0" lang="fr-FR" sz="1100" b="0" i="0" u="none" strike="noStrike" kern="0" cap="none" spc="0" normalizeH="0" baseline="0" noProof="0">
              <a:ln>
                <a:noFill/>
              </a:ln>
              <a:solidFill>
                <a:srgbClr val="222221"/>
              </a:solidFill>
              <a:effectLst/>
              <a:uLnTx/>
              <a:uFillTx/>
              <a:latin typeface="Open Sans"/>
              <a:ea typeface="Open Sans"/>
              <a:cs typeface="Open Sans"/>
            </a:endParaRP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endParaRPr kumimoji="0" lang="fr-FR" sz="1100" b="0" i="0" u="none" strike="noStrike" kern="0" cap="none" spc="0" normalizeH="0" baseline="0" noProof="0">
              <a:ln>
                <a:noFill/>
              </a:ln>
              <a:solidFill>
                <a:srgbClr val="222221"/>
              </a:solidFill>
              <a:effectLst/>
              <a:uLnTx/>
              <a:uFillTx/>
              <a:latin typeface="Open Sans"/>
              <a:ea typeface="Open Sans"/>
              <a:cs typeface="Open Sans"/>
            </a:endParaRPr>
          </a:p>
          <a:p>
            <a:pPr marL="0" marR="0" lvl="0" indent="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None/>
              <a:tabLst/>
              <a:defRPr/>
            </a:pPr>
            <a:endParaRPr kumimoji="0" lang="fr-FR" sz="1100" b="0" i="0" u="none" strike="noStrike" kern="0" cap="none" spc="0" normalizeH="0" baseline="0" noProof="0">
              <a:ln>
                <a:noFill/>
              </a:ln>
              <a:solidFill>
                <a:srgbClr val="222221"/>
              </a:solidFill>
              <a:effectLst/>
              <a:uLnTx/>
              <a:uFillTx/>
              <a:latin typeface="Open Sans"/>
              <a:ea typeface="Open Sans"/>
              <a:cs typeface="Open Sans"/>
            </a:endParaRP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endParaRPr kumimoji="0" lang="fr-FR" sz="1100" b="0" i="0" u="none" strike="noStrike" kern="0" cap="none" spc="0" normalizeH="0" baseline="0" noProof="0">
              <a:ln>
                <a:noFill/>
              </a:ln>
              <a:solidFill>
                <a:srgbClr val="222221"/>
              </a:solidFill>
              <a:effectLst/>
              <a:uLnTx/>
              <a:uFillTx/>
              <a:latin typeface="Open Sans"/>
              <a:ea typeface="Open Sans"/>
              <a:cs typeface="Open Sans"/>
            </a:endParaRPr>
          </a:p>
        </p:txBody>
      </p:sp>
      <p:sp>
        <p:nvSpPr>
          <p:cNvPr id="10" name="Titre 2">
            <a:extLst>
              <a:ext uri="{FF2B5EF4-FFF2-40B4-BE49-F238E27FC236}">
                <a16:creationId xmlns:a16="http://schemas.microsoft.com/office/drawing/2014/main" id="{231B3436-2B21-A3E3-4322-A50D08F9E8D4}"/>
              </a:ext>
            </a:extLst>
          </p:cNvPr>
          <p:cNvSpPr txBox="1">
            <a:spLocks/>
          </p:cNvSpPr>
          <p:nvPr/>
        </p:nvSpPr>
        <p:spPr>
          <a:xfrm>
            <a:off x="4688732" y="563056"/>
            <a:ext cx="3414136" cy="347846"/>
          </a:xfrm>
          <a:prstGeom prst="rect">
            <a:avLst/>
          </a:prstGeom>
          <a:solidFill>
            <a:schemeClr val="bg1"/>
          </a:solidFill>
        </p:spPr>
        <p:txBody>
          <a:bodyPr vert="horz" wrap="square" anchor="t" anchorCtr="0">
            <a:noAutofit/>
          </a:bodyPr>
          <a:lstStyle>
            <a:lvl1pPr algn="l" rtl="0" eaLnBrk="1" fontAlgn="base" hangingPunct="1">
              <a:spcBef>
                <a:spcPct val="0"/>
              </a:spcBef>
              <a:spcAft>
                <a:spcPct val="0"/>
              </a:spcAft>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r" defTabSz="914400" rtl="0" eaLnBrk="1" fontAlgn="base" latinLnBrk="0" hangingPunct="1">
              <a:lnSpc>
                <a:spcPct val="100000"/>
              </a:lnSpc>
              <a:spcBef>
                <a:spcPts val="300"/>
              </a:spcBef>
              <a:spcAft>
                <a:spcPts val="300"/>
              </a:spcAft>
              <a:buClr>
                <a:srgbClr val="3F3E3E"/>
              </a:buClr>
              <a:buSzTx/>
              <a:buFont typeface="Open Sans" panose="020B0606030504020204" pitchFamily="34" charset="0"/>
              <a:buNone/>
              <a:tabLst/>
              <a:defRPr/>
            </a:pPr>
            <a:r>
              <a:rPr kumimoji="0" lang="fr-FR" sz="1400" b="1" i="0" u="none" strike="noStrike" kern="0" cap="sm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Réinvestissement du foncier et du bâti</a:t>
            </a:r>
          </a:p>
        </p:txBody>
      </p:sp>
    </p:spTree>
    <p:extLst>
      <p:ext uri="{BB962C8B-B14F-4D97-AF65-F5344CB8AC3E}">
        <p14:creationId xmlns:p14="http://schemas.microsoft.com/office/powerpoint/2010/main" val="374557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Mutation du secteur commercial : nouvelles tendances</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commerce</a:t>
            </a:r>
          </a:p>
        </p:txBody>
      </p:sp>
      <p:sp>
        <p:nvSpPr>
          <p:cNvPr id="7" name="Bouton d'action : Retour 6">
            <a:hlinkClick r:id="rId2"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pic>
        <p:nvPicPr>
          <p:cNvPr id="44" name="Image 43">
            <a:extLst>
              <a:ext uri="{FF2B5EF4-FFF2-40B4-BE49-F238E27FC236}">
                <a16:creationId xmlns:a16="http://schemas.microsoft.com/office/drawing/2014/main" id="{E7D7C9BB-BFE1-461F-477F-BC175ED70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799" y="1719536"/>
            <a:ext cx="4260967" cy="3548473"/>
          </a:xfrm>
          <a:prstGeom prst="rect">
            <a:avLst/>
          </a:prstGeom>
          <a:ln>
            <a:solidFill>
              <a:schemeClr val="accent1"/>
            </a:solidFill>
          </a:ln>
        </p:spPr>
      </p:pic>
      <p:sp>
        <p:nvSpPr>
          <p:cNvPr id="13" name="Espace réservé du contenu 3">
            <a:extLst>
              <a:ext uri="{FF2B5EF4-FFF2-40B4-BE49-F238E27FC236}">
                <a16:creationId xmlns:a16="http://schemas.microsoft.com/office/drawing/2014/main" id="{2DD68FEC-C8D6-3653-A04C-19FDFF8F2DF0}"/>
              </a:ext>
            </a:extLst>
          </p:cNvPr>
          <p:cNvSpPr txBox="1">
            <a:spLocks/>
          </p:cNvSpPr>
          <p:nvPr/>
        </p:nvSpPr>
        <p:spPr>
          <a:xfrm>
            <a:off x="584819" y="5399952"/>
            <a:ext cx="4775121" cy="85044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Une </a:t>
            </a:r>
            <a:r>
              <a:rPr kumimoji="0" lang="fr-FR" sz="1100" b="1" i="0" u="none" strike="noStrike" kern="0" cap="none" spc="0" normalizeH="0" baseline="0" noProof="0">
                <a:ln>
                  <a:noFill/>
                </a:ln>
                <a:solidFill>
                  <a:srgbClr val="222221"/>
                </a:solidFill>
                <a:effectLst/>
                <a:uLnTx/>
                <a:uFillTx/>
                <a:latin typeface="Open Sans"/>
                <a:ea typeface="Open Sans"/>
                <a:cs typeface="Open Sans"/>
              </a:rPr>
              <a:t>tendance installée précipitée par la crise sanitaire </a:t>
            </a:r>
            <a:r>
              <a:rPr kumimoji="0" lang="fr-FR" sz="1100" b="0" i="0" u="none" strike="noStrike" kern="0" cap="none" spc="0" normalizeH="0" baseline="0" noProof="0">
                <a:ln>
                  <a:noFill/>
                </a:ln>
                <a:solidFill>
                  <a:srgbClr val="222221"/>
                </a:solidFill>
                <a:effectLst/>
                <a:uLnTx/>
                <a:uFillTx/>
                <a:latin typeface="Open Sans"/>
                <a:ea typeface="Open Sans"/>
                <a:cs typeface="Open Sans"/>
              </a:rPr>
              <a:t>: +16 pts entre 2012 et 2022 mais +13 pts entre 2017 et 2022 </a:t>
            </a:r>
            <a:endParaRPr kumimoji="0" lang="fr-FR" sz="1100" b="0" i="0" u="none" strike="noStrike" kern="0" cap="none" spc="0" normalizeH="0" baseline="0" noProof="0">
              <a:ln>
                <a:noFill/>
              </a:ln>
              <a:solidFill>
                <a:srgbClr val="222221"/>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Une évolution qui </a:t>
            </a:r>
            <a:r>
              <a:rPr kumimoji="0" lang="fr-FR" sz="1100" b="1" i="0" u="none" strike="noStrike" kern="0" cap="none" spc="0" normalizeH="0" baseline="0" noProof="0">
                <a:ln>
                  <a:noFill/>
                </a:ln>
                <a:solidFill>
                  <a:srgbClr val="222221"/>
                </a:solidFill>
                <a:effectLst/>
                <a:uLnTx/>
                <a:uFillTx/>
                <a:latin typeface="Open Sans"/>
                <a:ea typeface="Open Sans"/>
                <a:cs typeface="Open Sans"/>
              </a:rPr>
              <a:t>touche tous les territoires, dans les mêmes proportions et quel que soit leur niveau d’équipement</a:t>
            </a:r>
            <a:endParaRPr kumimoji="0" lang="fr-FR" sz="1100" b="0" i="0" u="none" strike="noStrike" kern="0" cap="none" spc="0" normalizeH="0" baseline="0" noProof="0">
              <a:ln>
                <a:noFill/>
              </a:ln>
              <a:solidFill>
                <a:srgbClr val="222221"/>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ZoneTexte 20">
            <a:extLst>
              <a:ext uri="{FF2B5EF4-FFF2-40B4-BE49-F238E27FC236}">
                <a16:creationId xmlns:a16="http://schemas.microsoft.com/office/drawing/2014/main" id="{2D9974B8-B568-4811-4C27-9288B96562CF}"/>
              </a:ext>
            </a:extLst>
          </p:cNvPr>
          <p:cNvSpPr txBox="1"/>
          <p:nvPr/>
        </p:nvSpPr>
        <p:spPr>
          <a:xfrm>
            <a:off x="980564" y="1135709"/>
            <a:ext cx="3581436" cy="538609"/>
          </a:xfrm>
          <a:prstGeom prst="rect">
            <a:avLst/>
          </a:prstGeom>
          <a:noFill/>
          <a:ln w="6350">
            <a:noFill/>
            <a:prstDash val="dash"/>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Achats en vente distance sur l’ensemble du territoire du SCoT en 2022</a:t>
            </a:r>
            <a:br>
              <a:rPr kumimoji="0" lang="fr-FR" sz="10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9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Sources : CCI Grenoble, 2023</a:t>
            </a:r>
            <a:endPar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ZoneTexte 21">
            <a:extLst>
              <a:ext uri="{FF2B5EF4-FFF2-40B4-BE49-F238E27FC236}">
                <a16:creationId xmlns:a16="http://schemas.microsoft.com/office/drawing/2014/main" id="{D4F006B7-BB27-969A-859E-974BA4714978}"/>
              </a:ext>
            </a:extLst>
          </p:cNvPr>
          <p:cNvSpPr txBox="1"/>
          <p:nvPr/>
        </p:nvSpPr>
        <p:spPr>
          <a:xfrm>
            <a:off x="5051683" y="1312652"/>
            <a:ext cx="3581436" cy="538609"/>
          </a:xfrm>
          <a:prstGeom prst="rect">
            <a:avLst/>
          </a:prstGeom>
          <a:noFill/>
          <a:ln w="6350">
            <a:noFill/>
            <a:prstDash val="dash"/>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Grandes et moyennes surfaces alimentaires disposant d’un drive en 2023</a:t>
            </a:r>
            <a:br>
              <a:rPr kumimoji="0" lang="fr-FR" sz="10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8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Sources : LSA 2023, 2018 – AURG</a:t>
            </a:r>
            <a:endPar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Espace réservé du contenu 3">
            <a:extLst>
              <a:ext uri="{FF2B5EF4-FFF2-40B4-BE49-F238E27FC236}">
                <a16:creationId xmlns:a16="http://schemas.microsoft.com/office/drawing/2014/main" id="{11C9C489-EF90-3AEC-E7B7-0DBD467CD489}"/>
              </a:ext>
            </a:extLst>
          </p:cNvPr>
          <p:cNvSpPr txBox="1">
            <a:spLocks/>
          </p:cNvSpPr>
          <p:nvPr/>
        </p:nvSpPr>
        <p:spPr>
          <a:xfrm>
            <a:off x="5676454" y="5430329"/>
            <a:ext cx="2882727" cy="77856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algn="l" defTabSz="914400" rtl="0" eaLnBrk="1" fontAlgn="base" latinLnBrk="0" hangingPunct="1">
              <a:lnSpc>
                <a:spcPct val="100000"/>
              </a:lnSpc>
              <a:spcBef>
                <a:spcPts val="300"/>
              </a:spcBef>
              <a:spcAft>
                <a:spcPts val="300"/>
              </a:spcAft>
              <a:buClr>
                <a:srgbClr val="176B8C"/>
              </a:buClr>
              <a:buSzTx/>
              <a:buFont typeface="Open Sans" panose="020B0606030504020204" pitchFamily="34" charset="0"/>
              <a:buChar char="&gt;"/>
              <a:tabLst/>
              <a:defRPr/>
            </a:pPr>
            <a:r>
              <a:rPr kumimoji="0" lang="fr-FR" sz="1100" b="0" i="0" u="none" strike="noStrike" kern="0" cap="none" spc="0" normalizeH="0" baseline="0" noProof="0">
                <a:ln>
                  <a:noFill/>
                </a:ln>
                <a:solidFill>
                  <a:srgbClr val="222221"/>
                </a:solidFill>
                <a:effectLst/>
                <a:uLnTx/>
                <a:uFillTx/>
                <a:latin typeface="Open Sans"/>
                <a:ea typeface="Open Sans"/>
                <a:cs typeface="Open Sans"/>
              </a:rPr>
              <a:t>Sur les 162 Grandes et moyennes surfaces alimentaires (GSA) à l’échelle du SCoT, près de 30% disposent d’un espace drive voiture (entre 40 et 50 enseignes à préciser)</a:t>
            </a:r>
          </a:p>
        </p:txBody>
      </p:sp>
      <p:sp>
        <p:nvSpPr>
          <p:cNvPr id="9" name="Titre 2">
            <a:extLst>
              <a:ext uri="{FF2B5EF4-FFF2-40B4-BE49-F238E27FC236}">
                <a16:creationId xmlns:a16="http://schemas.microsoft.com/office/drawing/2014/main" id="{3DB1A81B-28B4-CF08-A787-EDDBCAD05F46}"/>
              </a:ext>
            </a:extLst>
          </p:cNvPr>
          <p:cNvSpPr txBox="1">
            <a:spLocks/>
          </p:cNvSpPr>
          <p:nvPr/>
        </p:nvSpPr>
        <p:spPr>
          <a:xfrm>
            <a:off x="1712068" y="563056"/>
            <a:ext cx="6390800" cy="347846"/>
          </a:xfrm>
          <a:prstGeom prst="rect">
            <a:avLst/>
          </a:prstGeom>
          <a:solidFill>
            <a:schemeClr val="bg1"/>
          </a:solidFill>
        </p:spPr>
        <p:txBody>
          <a:bodyPr vert="horz" wrap="square" anchor="t" anchorCtr="0">
            <a:noAutofit/>
          </a:bodyPr>
          <a:lstStyle>
            <a:lvl1pPr algn="l" rtl="0" eaLnBrk="1" fontAlgn="base" hangingPunct="1">
              <a:spcBef>
                <a:spcPct val="0"/>
              </a:spcBef>
              <a:spcAft>
                <a:spcPct val="0"/>
              </a:spcAft>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r" defTabSz="914400" rtl="0" eaLnBrk="1" fontAlgn="base" latinLnBrk="0" hangingPunct="1">
              <a:lnSpc>
                <a:spcPct val="100000"/>
              </a:lnSpc>
              <a:spcBef>
                <a:spcPts val="300"/>
              </a:spcBef>
              <a:spcAft>
                <a:spcPts val="300"/>
              </a:spcAft>
              <a:buClr>
                <a:srgbClr val="3F3E3E"/>
              </a:buClr>
              <a:buSzTx/>
              <a:buFont typeface="Open Sans" panose="020B0606030504020204" pitchFamily="34" charset="0"/>
              <a:buNone/>
              <a:tabLst/>
              <a:defRPr/>
            </a:pPr>
            <a:r>
              <a:rPr kumimoji="0" lang="fr-FR" sz="1400" b="1" i="0" u="none" strike="noStrike" kern="0" cap="sm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Des pratiques de consommation chamboulées : déclin des grandes surfaces et essor du commerce en ligne</a:t>
            </a:r>
          </a:p>
        </p:txBody>
      </p:sp>
      <p:pic>
        <p:nvPicPr>
          <p:cNvPr id="4" name="Image 3" descr="Une image contenant carte, texte, atlas&#10;&#10;Description générée automatiquement">
            <a:extLst>
              <a:ext uri="{FF2B5EF4-FFF2-40B4-BE49-F238E27FC236}">
                <a16:creationId xmlns:a16="http://schemas.microsoft.com/office/drawing/2014/main" id="{822CC8C7-AC91-3B62-2FD9-E51E13BC62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8133" y="1851261"/>
            <a:ext cx="3351186" cy="3548473"/>
          </a:xfrm>
          <a:prstGeom prst="rect">
            <a:avLst/>
          </a:prstGeom>
        </p:spPr>
      </p:pic>
      <p:pic>
        <p:nvPicPr>
          <p:cNvPr id="2" name="Image 1" descr="Une image contenant capture d’écran, Police, texte, Graphique&#10;&#10;Description générée automatiquement">
            <a:extLst>
              <a:ext uri="{FF2B5EF4-FFF2-40B4-BE49-F238E27FC236}">
                <a16:creationId xmlns:a16="http://schemas.microsoft.com/office/drawing/2014/main" id="{3EA06C14-8494-C37D-C321-7EB983E35D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32" y="2800169"/>
            <a:ext cx="1618369" cy="1092399"/>
          </a:xfrm>
          <a:prstGeom prst="rect">
            <a:avLst/>
          </a:prstGeom>
        </p:spPr>
      </p:pic>
    </p:spTree>
    <p:extLst>
      <p:ext uri="{BB962C8B-B14F-4D97-AF65-F5344CB8AC3E}">
        <p14:creationId xmlns:p14="http://schemas.microsoft.com/office/powerpoint/2010/main" val="422048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436634" y="574635"/>
            <a:ext cx="7886700" cy="504872"/>
          </a:xfrm>
        </p:spPr>
        <p:txBody>
          <a:bodyPr/>
          <a:lstStyle/>
          <a:p>
            <a:r>
              <a:rPr lang="fr-FR" sz="2200"/>
              <a:t>Commerces</a:t>
            </a:r>
            <a:endParaRPr lang="fr-FR" sz="2200">
              <a:highlight>
                <a:srgbClr val="FFFF00"/>
              </a:highlight>
            </a:endParaRPr>
          </a:p>
        </p:txBody>
      </p:sp>
      <p:sp>
        <p:nvSpPr>
          <p:cNvPr id="7" name="Espace réservé du numéro de diapositive 6">
            <a:extLst>
              <a:ext uri="{FF2B5EF4-FFF2-40B4-BE49-F238E27FC236}">
                <a16:creationId xmlns:a16="http://schemas.microsoft.com/office/drawing/2014/main" id="{3130E222-256F-459F-AB99-9A126310E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DF981-C277-4BD7-B90D-03A39C1D235D}" type="slidenum">
              <a:rPr kumimoji="0" lang="fr-F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pic>
        <p:nvPicPr>
          <p:cNvPr id="11" name="Espace réservé du contenu 10" descr="Brainstorming de groupe avec un remplissage uni">
            <a:extLst>
              <a:ext uri="{FF2B5EF4-FFF2-40B4-BE49-F238E27FC236}">
                <a16:creationId xmlns:a16="http://schemas.microsoft.com/office/drawing/2014/main" id="{68FA8787-F045-17CD-BBB2-7D9ABDD83C8F}"/>
              </a:ext>
            </a:extLst>
          </p:cNvPr>
          <p:cNvPicPr>
            <a:picLocks noGrp="1" noChangeAspect="1"/>
          </p:cNvPicPr>
          <p:nvPr>
            <p:ph idx="1"/>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00969" y="1979276"/>
            <a:ext cx="2146852" cy="2146852"/>
          </a:xfrm>
        </p:spPr>
      </p:pic>
      <p:pic>
        <p:nvPicPr>
          <p:cNvPr id="10" name="Image 9">
            <a:extLst>
              <a:ext uri="{FF2B5EF4-FFF2-40B4-BE49-F238E27FC236}">
                <a16:creationId xmlns:a16="http://schemas.microsoft.com/office/drawing/2014/main" id="{C684623B-9C64-1554-B65C-8FC54C1AFE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
        <p:nvSpPr>
          <p:cNvPr id="12" name="ZoneTexte 11">
            <a:extLst>
              <a:ext uri="{FF2B5EF4-FFF2-40B4-BE49-F238E27FC236}">
                <a16:creationId xmlns:a16="http://schemas.microsoft.com/office/drawing/2014/main" id="{3861BFE4-8B6B-9FC0-224C-BA53FDC5FB2D}"/>
              </a:ext>
            </a:extLst>
          </p:cNvPr>
          <p:cNvSpPr txBox="1"/>
          <p:nvPr/>
        </p:nvSpPr>
        <p:spPr>
          <a:xfrm>
            <a:off x="436634" y="2395858"/>
            <a:ext cx="31296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 retenez-vous des tendances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 regard ? Quels étonnements ?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13" name="ZoneTexte 12">
            <a:extLst>
              <a:ext uri="{FF2B5EF4-FFF2-40B4-BE49-F238E27FC236}">
                <a16:creationId xmlns:a16="http://schemas.microsoft.com/office/drawing/2014/main" id="{AAF643B5-FE01-92CE-3C51-4E416479EE23}"/>
              </a:ext>
            </a:extLst>
          </p:cNvPr>
          <p:cNvSpPr txBox="1"/>
          <p:nvPr/>
        </p:nvSpPr>
        <p:spPr>
          <a:xfrm>
            <a:off x="5492032" y="1811083"/>
            <a:ext cx="3155491" cy="16927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Comment expliquez-vous ces tendances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Quels sont les dynamiques et facteurs pouvant les expliquer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Quelles sont les principales politiques publiques, sur votre territoire ou à l’échelle de la Greg, qui ont pu contribuer à ce résultat ?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14" name="ZoneTexte 13">
            <a:extLst>
              <a:ext uri="{FF2B5EF4-FFF2-40B4-BE49-F238E27FC236}">
                <a16:creationId xmlns:a16="http://schemas.microsoft.com/office/drawing/2014/main" id="{CAEDD66C-059D-86E4-6B34-564AD8CD546A}"/>
              </a:ext>
            </a:extLst>
          </p:cNvPr>
          <p:cNvSpPr txBox="1"/>
          <p:nvPr/>
        </p:nvSpPr>
        <p:spPr>
          <a:xfrm>
            <a:off x="2262291" y="4241067"/>
            <a:ext cx="4024207" cy="17851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Au-delà des chiffres bruts, comment ressentez-vous ces grandes évolutions sur vos territoires et leurs différentes composantes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 impact sur les activités et quelle adaptation des stratégies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Estimez-vous nécessaire l’intégration d’indicateurs complémentaires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3" name="Espace réservé du texte 4">
            <a:extLst>
              <a:ext uri="{FF2B5EF4-FFF2-40B4-BE49-F238E27FC236}">
                <a16:creationId xmlns:a16="http://schemas.microsoft.com/office/drawing/2014/main" id="{D04ABD6A-CD07-D10D-697D-0DAC7D095139}"/>
              </a:ext>
            </a:extLst>
          </p:cNvPr>
          <p:cNvSpPr>
            <a:spLocks noGrp="1"/>
          </p:cNvSpPr>
          <p:nvPr>
            <p:ph type="body" sz="quarter" idx="13"/>
          </p:nvPr>
        </p:nvSpPr>
        <p:spPr>
          <a:xfrm>
            <a:off x="6182621" y="38237"/>
            <a:ext cx="2411413" cy="290512"/>
          </a:xfrm>
        </p:spPr>
        <p:txBody>
          <a:bodyPr/>
          <a:lstStyle/>
          <a:p>
            <a:pPr algn="ctr">
              <a:buClr>
                <a:schemeClr val="dk1"/>
              </a:buClr>
              <a:buSzPts val="1100"/>
            </a:pPr>
            <a:r>
              <a:rPr lang="fr-FR" sz="1050">
                <a:solidFill>
                  <a:schemeClr val="tx1"/>
                </a:solidFill>
                <a:latin typeface="Monda"/>
                <a:ea typeface="Monda"/>
                <a:cs typeface="Monda"/>
                <a:sym typeface="Monda"/>
              </a:rPr>
              <a:t>GPS du 4 mars 2024</a:t>
            </a:r>
          </a:p>
        </p:txBody>
      </p:sp>
    </p:spTree>
    <p:extLst>
      <p:ext uri="{BB962C8B-B14F-4D97-AF65-F5344CB8AC3E}">
        <p14:creationId xmlns:p14="http://schemas.microsoft.com/office/powerpoint/2010/main" val="172672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2F97C2D-DE9D-4C64-803D-DE56BC3A495B}"/>
              </a:ext>
            </a:extLst>
          </p:cNvPr>
          <p:cNvSpPr>
            <a:spLocks noGrp="1"/>
          </p:cNvSpPr>
          <p:nvPr>
            <p:ph type="sldNum" sz="quarter" idx="12"/>
          </p:nvPr>
        </p:nvSpPr>
        <p:spPr/>
        <p:txBody>
          <a:bodyPr/>
          <a:lstStyle/>
          <a:p>
            <a:fld id="{4C9DF981-C277-4BD7-B90D-03A39C1D235D}" type="slidenum">
              <a:rPr lang="fr-FR" smtClean="0"/>
              <a:t>19</a:t>
            </a:fld>
            <a:endParaRPr lang="fr-FR"/>
          </a:p>
        </p:txBody>
      </p:sp>
      <p:sp>
        <p:nvSpPr>
          <p:cNvPr id="4" name="Espace réservé du texte 4">
            <a:extLst>
              <a:ext uri="{FF2B5EF4-FFF2-40B4-BE49-F238E27FC236}">
                <a16:creationId xmlns:a16="http://schemas.microsoft.com/office/drawing/2014/main" id="{70609922-8175-2C66-C05A-E483C489CDAD}"/>
              </a:ext>
            </a:extLst>
          </p:cNvPr>
          <p:cNvSpPr txBox="1">
            <a:spLocks/>
          </p:cNvSpPr>
          <p:nvPr/>
        </p:nvSpPr>
        <p:spPr>
          <a:xfrm>
            <a:off x="6213988" y="41734"/>
            <a:ext cx="2182730" cy="228908"/>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chemeClr val="dk1"/>
              </a:buClr>
              <a:buSzPts val="1100"/>
              <a:buNone/>
            </a:pPr>
            <a:r>
              <a:rPr lang="fr-FR" sz="1050">
                <a:solidFill>
                  <a:schemeClr val="tx1"/>
                </a:solidFill>
                <a:latin typeface="Monda"/>
                <a:ea typeface="Monda"/>
                <a:cs typeface="Monda"/>
                <a:sym typeface="Monda"/>
              </a:rPr>
              <a:t>Bureau syndical du 13 mars 2024</a:t>
            </a:r>
          </a:p>
        </p:txBody>
      </p:sp>
    </p:spTree>
    <p:extLst>
      <p:ext uri="{BB962C8B-B14F-4D97-AF65-F5344CB8AC3E}">
        <p14:creationId xmlns:p14="http://schemas.microsoft.com/office/powerpoint/2010/main" val="3037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395994" y="554208"/>
            <a:ext cx="7492805" cy="504872"/>
          </a:xfrm>
        </p:spPr>
        <p:txBody>
          <a:bodyPr/>
          <a:lstStyle/>
          <a:p>
            <a:pPr marL="0" indent="0" algn="just">
              <a:buNone/>
            </a:pPr>
            <a:r>
              <a:rPr lang="fr-FR" sz="2000" b="1"/>
              <a:t>« Commerce » : contenus  du SCoT et du DAC de la Greg </a:t>
            </a:r>
            <a:endParaRPr lang="fr-FR" sz="2000" b="1">
              <a:highlight>
                <a:srgbClr val="FFFF00"/>
              </a:highlight>
            </a:endParaRPr>
          </a:p>
        </p:txBody>
      </p:sp>
      <p:sp>
        <p:nvSpPr>
          <p:cNvPr id="6" name="Espace réservé du texte 5">
            <a:extLst>
              <a:ext uri="{FF2B5EF4-FFF2-40B4-BE49-F238E27FC236}">
                <a16:creationId xmlns:a16="http://schemas.microsoft.com/office/drawing/2014/main" id="{7446BA66-AB43-4DAA-8854-E60D058CC18F}"/>
              </a:ext>
            </a:extLst>
          </p:cNvPr>
          <p:cNvSpPr>
            <a:spLocks noGrp="1"/>
          </p:cNvSpPr>
          <p:nvPr>
            <p:ph type="body" sz="quarter" idx="13"/>
          </p:nvPr>
        </p:nvSpPr>
        <p:spPr>
          <a:xfrm>
            <a:off x="6323830" y="86002"/>
            <a:ext cx="1897711" cy="290512"/>
          </a:xfrm>
        </p:spPr>
        <p:txBody>
          <a:bodyPr/>
          <a:lstStyle/>
          <a:p>
            <a:pPr algn="ctr">
              <a:buClr>
                <a:schemeClr val="dk1"/>
              </a:buClr>
              <a:buSzPts val="1100"/>
            </a:pPr>
            <a:r>
              <a:rPr lang="fr-FR" sz="1050">
                <a:solidFill>
                  <a:schemeClr val="tx1"/>
                </a:solidFill>
                <a:latin typeface="Monda"/>
                <a:ea typeface="Monda"/>
                <a:cs typeface="Monda"/>
                <a:sym typeface="Monda"/>
              </a:rPr>
              <a:t>Bureau syndical du 13 mars 2024</a:t>
            </a:r>
          </a:p>
        </p:txBody>
      </p:sp>
      <p:sp>
        <p:nvSpPr>
          <p:cNvPr id="7" name="Espace réservé du numéro de diapositive 6">
            <a:extLst>
              <a:ext uri="{FF2B5EF4-FFF2-40B4-BE49-F238E27FC236}">
                <a16:creationId xmlns:a16="http://schemas.microsoft.com/office/drawing/2014/main" id="{3130E222-256F-459F-AB99-9A126310E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DF981-C277-4BD7-B90D-03A39C1D235D}" type="slidenum">
              <a:rPr kumimoji="0" lang="fr-F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sp>
        <p:nvSpPr>
          <p:cNvPr id="13" name="Flèche : chevron 12">
            <a:extLst>
              <a:ext uri="{FF2B5EF4-FFF2-40B4-BE49-F238E27FC236}">
                <a16:creationId xmlns:a16="http://schemas.microsoft.com/office/drawing/2014/main" id="{8C79FC92-4612-56BD-1751-048318F3095F}"/>
              </a:ext>
            </a:extLst>
          </p:cNvPr>
          <p:cNvSpPr/>
          <p:nvPr/>
        </p:nvSpPr>
        <p:spPr>
          <a:xfrm>
            <a:off x="850803" y="2278120"/>
            <a:ext cx="266700" cy="285750"/>
          </a:xfrm>
          <a:prstGeom prst="chevron">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ZoneTexte 20">
            <a:extLst>
              <a:ext uri="{FF2B5EF4-FFF2-40B4-BE49-F238E27FC236}">
                <a16:creationId xmlns:a16="http://schemas.microsoft.com/office/drawing/2014/main" id="{40766FB0-F79F-34D0-D121-8685E20B156A}"/>
              </a:ext>
            </a:extLst>
          </p:cNvPr>
          <p:cNvSpPr txBox="1"/>
          <p:nvPr/>
        </p:nvSpPr>
        <p:spPr>
          <a:xfrm>
            <a:off x="1121119" y="2209803"/>
            <a:ext cx="734747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a:ln>
                  <a:noFill/>
                </a:ln>
                <a:solidFill>
                  <a:srgbClr val="961B2E"/>
                </a:solidFill>
                <a:effectLst/>
                <a:uLnTx/>
                <a:uFillTx/>
                <a:latin typeface="Calibri" panose="020F0502020204030204"/>
                <a:ea typeface="+mn-ea"/>
                <a:cs typeface="+mn-cs"/>
              </a:rPr>
              <a:t>Une stratégie spécifique pour revitaliser les centres-villes, arrêter la création et l’extension des grandes zones de commerces quotidiens et généralistes en périphérie des villes, limiter les concurrences territoriales, améliorer l’insertion urbaine des grandes surfaces existantes en situation de centralité urbaine potentielle</a:t>
            </a:r>
          </a:p>
        </p:txBody>
      </p:sp>
      <p:sp>
        <p:nvSpPr>
          <p:cNvPr id="23" name="ZoneTexte 22">
            <a:extLst>
              <a:ext uri="{FF2B5EF4-FFF2-40B4-BE49-F238E27FC236}">
                <a16:creationId xmlns:a16="http://schemas.microsoft.com/office/drawing/2014/main" id="{F1C4DF5B-B979-B54F-EAFB-A25BA3CD7798}"/>
              </a:ext>
            </a:extLst>
          </p:cNvPr>
          <p:cNvSpPr txBox="1"/>
          <p:nvPr/>
        </p:nvSpPr>
        <p:spPr>
          <a:xfrm>
            <a:off x="850803" y="3789225"/>
            <a:ext cx="3416397" cy="71558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Tx/>
              <a:buNone/>
              <a:tabLst/>
              <a:defRPr/>
            </a:pPr>
            <a:r>
              <a:rPr kumimoji="0" lang="fr-FR" sz="1500" b="0" i="0" u="none" strike="noStrike" kern="1200" cap="none" spc="0" normalizeH="0" baseline="0" noProof="0">
                <a:ln>
                  <a:noFill/>
                </a:ln>
                <a:solidFill>
                  <a:srgbClr val="222221"/>
                </a:solidFill>
                <a:effectLst/>
                <a:uLnTx/>
                <a:uFillTx/>
                <a:latin typeface="Calibri" panose="020F0502020204030204"/>
                <a:ea typeface="ＭＳ Ｐゴシック" pitchFamily="34" charset="-128"/>
                <a:cs typeface="+mn-cs"/>
              </a:rPr>
              <a:t>Organiser l’offre commerciale selon </a:t>
            </a:r>
            <a:r>
              <a:rPr kumimoji="0" lang="fr-FR" sz="1500" b="1" i="0" u="none" strike="noStrike" kern="1200" cap="none" spc="0" normalizeH="0" baseline="0" noProof="0">
                <a:ln>
                  <a:noFill/>
                </a:ln>
                <a:solidFill>
                  <a:srgbClr val="222221"/>
                </a:solidFill>
                <a:effectLst/>
                <a:uLnTx/>
                <a:uFillTx/>
                <a:latin typeface="Calibri" panose="020F0502020204030204"/>
                <a:ea typeface="ＭＳ Ｐゴシック" pitchFamily="34" charset="-128"/>
                <a:cs typeface="+mn-cs"/>
              </a:rPr>
              <a:t>la nature des commerces </a:t>
            </a:r>
            <a:r>
              <a:rPr kumimoji="0" lang="fr-FR" sz="1500" b="0" i="0" u="none" strike="noStrike" kern="1200" cap="none" spc="0" normalizeH="0" baseline="0" noProof="0">
                <a:ln>
                  <a:noFill/>
                </a:ln>
                <a:solidFill>
                  <a:srgbClr val="222221"/>
                </a:solidFill>
                <a:effectLst/>
                <a:uLnTx/>
                <a:uFillTx/>
                <a:latin typeface="Calibri" panose="020F0502020204030204"/>
                <a:ea typeface="ＭＳ Ｐゴシック" pitchFamily="34" charset="-128"/>
                <a:cs typeface="+mn-cs"/>
              </a:rPr>
              <a:t>et </a:t>
            </a:r>
            <a:r>
              <a:rPr kumimoji="0" lang="fr-FR" sz="1500" b="1" i="0" u="none" strike="noStrike" kern="1200" cap="none" spc="0" normalizeH="0" baseline="0" noProof="0">
                <a:ln>
                  <a:noFill/>
                </a:ln>
                <a:solidFill>
                  <a:srgbClr val="222221"/>
                </a:solidFill>
                <a:effectLst/>
                <a:uLnTx/>
                <a:uFillTx/>
                <a:latin typeface="Calibri" panose="020F0502020204030204"/>
                <a:ea typeface="ＭＳ Ｐゴシック" pitchFamily="34" charset="-128"/>
                <a:cs typeface="+mn-cs"/>
              </a:rPr>
              <a:t>les pratiques d’achat</a:t>
            </a:r>
          </a:p>
        </p:txBody>
      </p:sp>
      <p:cxnSp>
        <p:nvCxnSpPr>
          <p:cNvPr id="24" name="Connecteur : en angle 23">
            <a:extLst>
              <a:ext uri="{FF2B5EF4-FFF2-40B4-BE49-F238E27FC236}">
                <a16:creationId xmlns:a16="http://schemas.microsoft.com/office/drawing/2014/main" id="{A5F2DADE-11FF-A2D3-3C96-B6794E0FF91F}"/>
              </a:ext>
            </a:extLst>
          </p:cNvPr>
          <p:cNvCxnSpPr>
            <a:cxnSpLocks/>
            <a:stCxn id="8" idx="1"/>
            <a:endCxn id="23" idx="1"/>
          </p:cNvCxnSpPr>
          <p:nvPr/>
        </p:nvCxnSpPr>
        <p:spPr>
          <a:xfrm rot="10800000" flipH="1" flipV="1">
            <a:off x="507999" y="1695970"/>
            <a:ext cx="342804" cy="2451046"/>
          </a:xfrm>
          <a:prstGeom prst="bentConnector3">
            <a:avLst>
              <a:gd name="adj1" fmla="val -6668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3212D78B-4BE2-B5FD-23CF-322308FD319A}"/>
              </a:ext>
            </a:extLst>
          </p:cNvPr>
          <p:cNvSpPr txBox="1"/>
          <p:nvPr/>
        </p:nvSpPr>
        <p:spPr>
          <a:xfrm>
            <a:off x="850803" y="4729582"/>
            <a:ext cx="3416397" cy="923330"/>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Tx/>
              <a:buNone/>
              <a:tabLst/>
              <a:defRPr/>
            </a:pP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Renforcer l’équilibre et la solidarité des territoires en </a:t>
            </a:r>
            <a:r>
              <a:rPr kumimoji="0" lang="fr-FR" sz="15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c</a:t>
            </a:r>
            <a:r>
              <a:rPr kumimoji="0" lang="fr-FR" sz="1500" b="1" i="0" u="none" strike="noStrike" kern="1200" cap="none" spc="0" normalizeH="0" baseline="0" noProof="0" err="1">
                <a:ln>
                  <a:noFill/>
                </a:ln>
                <a:solidFill>
                  <a:prstClr val="black">
                    <a:lumMod val="95000"/>
                    <a:lumOff val="5000"/>
                  </a:prstClr>
                </a:solidFill>
                <a:effectLst/>
                <a:uLnTx/>
                <a:uFillTx/>
                <a:latin typeface="Calibri" panose="020F0502020204030204"/>
                <a:ea typeface="+mn-ea"/>
                <a:cs typeface="+mn-cs"/>
              </a:rPr>
              <a:t>oordonnant</a:t>
            </a:r>
            <a:r>
              <a:rPr kumimoji="0" lang="fr-FR" sz="15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les surfaces commerciales autorisées avec le rôle des pôles urbains</a:t>
            </a: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dans l’armature territoriale </a:t>
            </a:r>
            <a:endParaRPr kumimoji="0" lang="fr-FR" sz="15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endParaRPr>
          </a:p>
        </p:txBody>
      </p:sp>
      <p:cxnSp>
        <p:nvCxnSpPr>
          <p:cNvPr id="34" name="Connecteur : en angle 33">
            <a:extLst>
              <a:ext uri="{FF2B5EF4-FFF2-40B4-BE49-F238E27FC236}">
                <a16:creationId xmlns:a16="http://schemas.microsoft.com/office/drawing/2014/main" id="{DE9DE743-BBAA-4ADD-AA0B-0B886933553F}"/>
              </a:ext>
            </a:extLst>
          </p:cNvPr>
          <p:cNvCxnSpPr>
            <a:cxnSpLocks/>
            <a:stCxn id="8" idx="1"/>
            <a:endCxn id="29" idx="1"/>
          </p:cNvCxnSpPr>
          <p:nvPr/>
        </p:nvCxnSpPr>
        <p:spPr>
          <a:xfrm rot="10800000" flipH="1" flipV="1">
            <a:off x="507999" y="1695969"/>
            <a:ext cx="342804" cy="4448641"/>
          </a:xfrm>
          <a:prstGeom prst="bentConnector3">
            <a:avLst>
              <a:gd name="adj1" fmla="val -6668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7140EB2F-2E68-9833-6A10-5670F72D8436}"/>
              </a:ext>
            </a:extLst>
          </p:cNvPr>
          <p:cNvSpPr txBox="1"/>
          <p:nvPr/>
        </p:nvSpPr>
        <p:spPr>
          <a:xfrm>
            <a:off x="507999" y="1372804"/>
            <a:ext cx="5155381" cy="646331"/>
          </a:xfrm>
          <a:prstGeom prst="rect">
            <a:avLst/>
          </a:prstGeom>
          <a:solidFill>
            <a:srgbClr val="961B2E"/>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Calibri" panose="020F0502020204030204"/>
                <a:ea typeface="+mn-ea"/>
                <a:cs typeface="+mn-cs"/>
              </a:rPr>
              <a:t>Rééquilibrer l’offre commerciale à l’échelle du grand territoire et favoriser les centres urbains mixtes</a:t>
            </a:r>
          </a:p>
        </p:txBody>
      </p:sp>
      <p:sp>
        <p:nvSpPr>
          <p:cNvPr id="52" name="Bulle narrative : rectangle à coins arrondis 51">
            <a:extLst>
              <a:ext uri="{FF2B5EF4-FFF2-40B4-BE49-F238E27FC236}">
                <a16:creationId xmlns:a16="http://schemas.microsoft.com/office/drawing/2014/main" id="{4336CD9B-C6DF-B908-1BE2-CFA2915A1D05}"/>
              </a:ext>
            </a:extLst>
          </p:cNvPr>
          <p:cNvSpPr/>
          <p:nvPr/>
        </p:nvSpPr>
        <p:spPr>
          <a:xfrm>
            <a:off x="5663380" y="1332235"/>
            <a:ext cx="1867719" cy="686900"/>
          </a:xfrm>
          <a:prstGeom prst="wedgeRoundRectCallout">
            <a:avLst>
              <a:gd name="adj1" fmla="val -59159"/>
              <a:gd name="adj2" fmla="val 22216"/>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équilibrer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polariser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dimensionner</a:t>
            </a:r>
          </a:p>
        </p:txBody>
      </p:sp>
      <p:pic>
        <p:nvPicPr>
          <p:cNvPr id="5" name="Image 4">
            <a:extLst>
              <a:ext uri="{FF2B5EF4-FFF2-40B4-BE49-F238E27FC236}">
                <a16:creationId xmlns:a16="http://schemas.microsoft.com/office/drawing/2014/main" id="{9FA9716B-E33C-CF49-0FD0-28116E90A2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pic>
        <p:nvPicPr>
          <p:cNvPr id="17" name="Image 16">
            <a:hlinkClick r:id="rId4" action="ppaction://hlinksldjump"/>
            <a:extLst>
              <a:ext uri="{FF2B5EF4-FFF2-40B4-BE49-F238E27FC236}">
                <a16:creationId xmlns:a16="http://schemas.microsoft.com/office/drawing/2014/main" id="{67573267-0681-AB6E-31F9-38C8165C58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7349" y="3944666"/>
            <a:ext cx="329681" cy="332383"/>
          </a:xfrm>
          <a:prstGeom prst="rect">
            <a:avLst/>
          </a:prstGeom>
        </p:spPr>
      </p:pic>
      <p:sp>
        <p:nvSpPr>
          <p:cNvPr id="29" name="ZoneTexte 28">
            <a:extLst>
              <a:ext uri="{FF2B5EF4-FFF2-40B4-BE49-F238E27FC236}">
                <a16:creationId xmlns:a16="http://schemas.microsoft.com/office/drawing/2014/main" id="{1433DD8B-75E6-8F56-85D2-6215A049AB30}"/>
              </a:ext>
            </a:extLst>
          </p:cNvPr>
          <p:cNvSpPr txBox="1"/>
          <p:nvPr/>
        </p:nvSpPr>
        <p:spPr>
          <a:xfrm>
            <a:off x="850803" y="5890695"/>
            <a:ext cx="3416397" cy="50783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Délimiter des </a:t>
            </a:r>
            <a:r>
              <a:rPr kumimoji="0" lang="fr-FR" sz="15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espaces prioritaires pour le commerce</a:t>
            </a:r>
            <a:endPar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endParaRPr>
          </a:p>
        </p:txBody>
      </p:sp>
      <p:cxnSp>
        <p:nvCxnSpPr>
          <p:cNvPr id="30" name="Connecteur : en angle 29">
            <a:extLst>
              <a:ext uri="{FF2B5EF4-FFF2-40B4-BE49-F238E27FC236}">
                <a16:creationId xmlns:a16="http://schemas.microsoft.com/office/drawing/2014/main" id="{EA819C67-51D5-C7FD-E301-7ADB2002F7E3}"/>
              </a:ext>
            </a:extLst>
          </p:cNvPr>
          <p:cNvCxnSpPr>
            <a:cxnSpLocks/>
            <a:stCxn id="8" idx="1"/>
            <a:endCxn id="33" idx="1"/>
          </p:cNvCxnSpPr>
          <p:nvPr/>
        </p:nvCxnSpPr>
        <p:spPr>
          <a:xfrm rot="10800000" flipH="1" flipV="1">
            <a:off x="507999" y="1695969"/>
            <a:ext cx="342804" cy="3495277"/>
          </a:xfrm>
          <a:prstGeom prst="bentConnector3">
            <a:avLst>
              <a:gd name="adj1" fmla="val -6668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23FCE4AA-0E3F-F586-F665-571E1E5F4F12}"/>
              </a:ext>
            </a:extLst>
          </p:cNvPr>
          <p:cNvSpPr txBox="1"/>
          <p:nvPr/>
        </p:nvSpPr>
        <p:spPr>
          <a:xfrm>
            <a:off x="4572000" y="3789225"/>
            <a:ext cx="3822700" cy="570952"/>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a:ln>
                  <a:noFill/>
                </a:ln>
                <a:solidFill>
                  <a:prstClr val="black"/>
                </a:solidFill>
                <a:effectLst/>
                <a:uLnTx/>
                <a:uFillTx/>
                <a:latin typeface="Calibri" panose="020F0502020204030204"/>
                <a:ea typeface="+mn-ea"/>
                <a:cs typeface="+mn-cs"/>
              </a:rPr>
              <a:t>Distinguer le commerce </a:t>
            </a:r>
            <a:r>
              <a:rPr kumimoji="0" lang="fr-FR" sz="1500" b="1" i="0" u="none" strike="noStrike" kern="1200" cap="none" spc="0" normalizeH="0" baseline="0" noProof="0">
                <a:ln>
                  <a:noFill/>
                </a:ln>
                <a:solidFill>
                  <a:prstClr val="black"/>
                </a:solidFill>
                <a:effectLst/>
                <a:uLnTx/>
                <a:uFillTx/>
                <a:latin typeface="Calibri" panose="020F0502020204030204"/>
                <a:ea typeface="+mn-ea"/>
                <a:cs typeface="+mn-cs"/>
              </a:rPr>
              <a:t>de proximité </a:t>
            </a:r>
            <a:r>
              <a:rPr kumimoji="0" lang="fr-FR" sz="1500" b="0" i="0" u="none" strike="noStrike" kern="1200" cap="none" spc="0" normalizeH="0" baseline="0" noProof="0">
                <a:ln>
                  <a:noFill/>
                </a:ln>
                <a:solidFill>
                  <a:prstClr val="black"/>
                </a:solidFill>
                <a:effectLst/>
                <a:uLnTx/>
                <a:uFillTx/>
                <a:latin typeface="Calibri" panose="020F0502020204030204"/>
                <a:ea typeface="+mn-ea"/>
                <a:cs typeface="+mn-cs"/>
              </a:rPr>
              <a:t>et le commerce de </a:t>
            </a:r>
            <a:r>
              <a:rPr kumimoji="0" lang="fr-FR" sz="1500" b="1" i="0" u="none" strike="noStrike" kern="1200" cap="none" spc="0" normalizeH="0" baseline="0" noProof="0">
                <a:ln>
                  <a:noFill/>
                </a:ln>
                <a:solidFill>
                  <a:prstClr val="black"/>
                </a:solidFill>
                <a:effectLst/>
                <a:uLnTx/>
                <a:uFillTx/>
                <a:latin typeface="Calibri" panose="020F0502020204030204"/>
                <a:ea typeface="+mn-ea"/>
                <a:cs typeface="+mn-cs"/>
              </a:rPr>
              <a:t>non proximité</a:t>
            </a:r>
          </a:p>
        </p:txBody>
      </p:sp>
      <p:sp>
        <p:nvSpPr>
          <p:cNvPr id="47" name="ZoneTexte 46">
            <a:extLst>
              <a:ext uri="{FF2B5EF4-FFF2-40B4-BE49-F238E27FC236}">
                <a16:creationId xmlns:a16="http://schemas.microsoft.com/office/drawing/2014/main" id="{2ABF0BFB-70DF-9A1E-2DCA-78B2D95E701D}"/>
              </a:ext>
            </a:extLst>
          </p:cNvPr>
          <p:cNvSpPr txBox="1"/>
          <p:nvPr/>
        </p:nvSpPr>
        <p:spPr>
          <a:xfrm>
            <a:off x="4476339" y="3366199"/>
            <a:ext cx="129029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961B2E"/>
                </a:solidFill>
                <a:effectLst/>
                <a:uLnTx/>
                <a:uFillTx/>
                <a:latin typeface="Calibri" panose="020F0502020204030204"/>
                <a:ea typeface="+mn-ea"/>
                <a:cs typeface="+mn-cs"/>
              </a:rPr>
              <a:t>Des objectifs :</a:t>
            </a:r>
          </a:p>
        </p:txBody>
      </p:sp>
      <p:sp>
        <p:nvSpPr>
          <p:cNvPr id="48" name="Espace réservé du contenu 4">
            <a:extLst>
              <a:ext uri="{FF2B5EF4-FFF2-40B4-BE49-F238E27FC236}">
                <a16:creationId xmlns:a16="http://schemas.microsoft.com/office/drawing/2014/main" id="{5D2F2488-B5E9-B996-D853-1D650D7F06D4}"/>
              </a:ext>
            </a:extLst>
          </p:cNvPr>
          <p:cNvSpPr>
            <a:spLocks noGrp="1"/>
          </p:cNvSpPr>
          <p:nvPr>
            <p:ph idx="1"/>
          </p:nvPr>
        </p:nvSpPr>
        <p:spPr>
          <a:xfrm>
            <a:off x="395993" y="1045743"/>
            <a:ext cx="8119356" cy="365126"/>
          </a:xfrm>
        </p:spPr>
        <p:txBody>
          <a:bodyPr>
            <a:normAutofit/>
          </a:bodyPr>
          <a:lstStyle/>
          <a:p>
            <a:pPr marL="0" indent="0" algn="just">
              <a:buNone/>
            </a:pPr>
            <a:r>
              <a:rPr lang="fr-FR" sz="1800" b="1"/>
              <a:t>Les principes défendus par les élus en 2012 :</a:t>
            </a:r>
          </a:p>
          <a:p>
            <a:pPr marL="342900" lvl="1" indent="0">
              <a:buNone/>
            </a:pPr>
            <a:endParaRPr lang="fr-FR" sz="1500"/>
          </a:p>
        </p:txBody>
      </p:sp>
      <p:sp>
        <p:nvSpPr>
          <p:cNvPr id="50" name="ZoneTexte 49">
            <a:extLst>
              <a:ext uri="{FF2B5EF4-FFF2-40B4-BE49-F238E27FC236}">
                <a16:creationId xmlns:a16="http://schemas.microsoft.com/office/drawing/2014/main" id="{BF9D6F71-93B5-C35E-32B1-680D35462F1B}"/>
              </a:ext>
            </a:extLst>
          </p:cNvPr>
          <p:cNvSpPr txBox="1"/>
          <p:nvPr/>
        </p:nvSpPr>
        <p:spPr>
          <a:xfrm>
            <a:off x="748597" y="3361315"/>
            <a:ext cx="158165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961B2E"/>
                </a:solidFill>
                <a:effectLst/>
                <a:uLnTx/>
                <a:uFillTx/>
                <a:latin typeface="Calibri" panose="020F0502020204030204"/>
                <a:ea typeface="+mn-ea"/>
                <a:cs typeface="+mn-cs"/>
              </a:rPr>
              <a:t>Des orientations :</a:t>
            </a:r>
            <a:endParaRPr kumimoji="0" lang="fr-FR" sz="1500" b="1" i="1" u="none" strike="noStrike" kern="1200" cap="none" spc="0" normalizeH="0" baseline="0" noProof="0">
              <a:ln>
                <a:noFill/>
              </a:ln>
              <a:solidFill>
                <a:srgbClr val="961B2E"/>
              </a:solidFill>
              <a:effectLst/>
              <a:uLnTx/>
              <a:uFillTx/>
              <a:latin typeface="Calibri" panose="020F0502020204030204"/>
              <a:ea typeface="+mn-ea"/>
              <a:cs typeface="+mn-cs"/>
            </a:endParaRPr>
          </a:p>
        </p:txBody>
      </p:sp>
      <p:cxnSp>
        <p:nvCxnSpPr>
          <p:cNvPr id="11" name="Connecteur droit avec flèche 10">
            <a:extLst>
              <a:ext uri="{FF2B5EF4-FFF2-40B4-BE49-F238E27FC236}">
                <a16:creationId xmlns:a16="http://schemas.microsoft.com/office/drawing/2014/main" id="{965235FC-C631-C17E-611F-C6FC8CCB5C68}"/>
              </a:ext>
            </a:extLst>
          </p:cNvPr>
          <p:cNvCxnSpPr>
            <a:cxnSpLocks/>
            <a:stCxn id="23" idx="3"/>
            <a:endCxn id="36" idx="1"/>
          </p:cNvCxnSpPr>
          <p:nvPr/>
        </p:nvCxnSpPr>
        <p:spPr>
          <a:xfrm flipV="1">
            <a:off x="4267200" y="4074701"/>
            <a:ext cx="304800" cy="72315"/>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D14641F-8ED9-D1FD-E0EB-51A3A34DA5D4}"/>
              </a:ext>
            </a:extLst>
          </p:cNvPr>
          <p:cNvSpPr txBox="1"/>
          <p:nvPr/>
        </p:nvSpPr>
        <p:spPr>
          <a:xfrm>
            <a:off x="4572000" y="4584617"/>
            <a:ext cx="3822700" cy="78483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Définir des </a:t>
            </a:r>
            <a:r>
              <a:rPr kumimoji="0" lang="fr-FR" sz="15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périmètres d’influence territoriale recherchés pour les polarités, adjoindre des surfaces de vente maximales</a:t>
            </a:r>
            <a:endParaRPr kumimoji="0" lang="fr-FR"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ZoneTexte 44">
            <a:extLst>
              <a:ext uri="{FF2B5EF4-FFF2-40B4-BE49-F238E27FC236}">
                <a16:creationId xmlns:a16="http://schemas.microsoft.com/office/drawing/2014/main" id="{FCBE01F7-527A-B1EA-0051-1E0736D7CFA8}"/>
              </a:ext>
            </a:extLst>
          </p:cNvPr>
          <p:cNvSpPr txBox="1"/>
          <p:nvPr/>
        </p:nvSpPr>
        <p:spPr>
          <a:xfrm>
            <a:off x="4572000" y="5613696"/>
            <a:ext cx="3822700" cy="78483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Définir des </a:t>
            </a:r>
            <a:r>
              <a:rPr kumimoji="0" lang="fr-FR" sz="15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zones d’aménagement commercial </a:t>
            </a: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t>
            </a:r>
            <a:r>
              <a:rPr kumimoji="0" lang="fr-FR" sz="1500" b="0" i="0" u="none" strike="noStrike" kern="1200" cap="none" spc="0" normalizeH="0" baseline="0" noProof="0" err="1">
                <a:ln>
                  <a:noFill/>
                </a:ln>
                <a:solidFill>
                  <a:prstClr val="black">
                    <a:lumMod val="95000"/>
                    <a:lumOff val="5000"/>
                  </a:prstClr>
                </a:solidFill>
                <a:effectLst/>
                <a:uLnTx/>
                <a:uFillTx/>
                <a:latin typeface="Calibri" panose="020F0502020204030204"/>
                <a:ea typeface="+mn-ea"/>
                <a:cs typeface="+mn-cs"/>
              </a:rPr>
              <a:t>Zacom</a:t>
            </a: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avec des </a:t>
            </a:r>
            <a:r>
              <a:rPr kumimoji="0" lang="fr-FR" sz="15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règles restrictives pour le commerce de proximité en périphérie</a:t>
            </a:r>
            <a:r>
              <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t>
            </a:r>
            <a:endParaRPr kumimoji="0" lang="fr-FR"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9" name="Connecteur droit avec flèche 48">
            <a:extLst>
              <a:ext uri="{FF2B5EF4-FFF2-40B4-BE49-F238E27FC236}">
                <a16:creationId xmlns:a16="http://schemas.microsoft.com/office/drawing/2014/main" id="{C09905AD-A259-DF99-71F6-A7866ABA22BA}"/>
              </a:ext>
            </a:extLst>
          </p:cNvPr>
          <p:cNvCxnSpPr>
            <a:cxnSpLocks/>
            <a:stCxn id="33" idx="3"/>
            <a:endCxn id="12" idx="1"/>
          </p:cNvCxnSpPr>
          <p:nvPr/>
        </p:nvCxnSpPr>
        <p:spPr>
          <a:xfrm flipV="1">
            <a:off x="4267200" y="4977032"/>
            <a:ext cx="304800" cy="214215"/>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565F7857-FECC-F897-E2F8-4BF10EA58F07}"/>
              </a:ext>
            </a:extLst>
          </p:cNvPr>
          <p:cNvCxnSpPr>
            <a:cxnSpLocks/>
            <a:stCxn id="29" idx="3"/>
            <a:endCxn id="45" idx="1"/>
          </p:cNvCxnSpPr>
          <p:nvPr/>
        </p:nvCxnSpPr>
        <p:spPr>
          <a:xfrm flipV="1">
            <a:off x="4267200" y="6006111"/>
            <a:ext cx="304800" cy="138500"/>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0" name="Image 59">
            <a:hlinkClick r:id="rId6" action="ppaction://hlinksldjump"/>
            <a:extLst>
              <a:ext uri="{FF2B5EF4-FFF2-40B4-BE49-F238E27FC236}">
                <a16:creationId xmlns:a16="http://schemas.microsoft.com/office/drawing/2014/main" id="{16C40E15-DB3C-FF4C-1BF2-65C42A3C09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9779" y="4856012"/>
            <a:ext cx="329681" cy="332383"/>
          </a:xfrm>
          <a:prstGeom prst="rect">
            <a:avLst/>
          </a:prstGeom>
        </p:spPr>
      </p:pic>
      <p:pic>
        <p:nvPicPr>
          <p:cNvPr id="61" name="Image 60">
            <a:hlinkClick r:id="rId7" action="ppaction://hlinksldjump"/>
            <a:extLst>
              <a:ext uri="{FF2B5EF4-FFF2-40B4-BE49-F238E27FC236}">
                <a16:creationId xmlns:a16="http://schemas.microsoft.com/office/drawing/2014/main" id="{863C4962-B185-7425-DB6C-BCE0C78268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76199" y="5890695"/>
            <a:ext cx="329681" cy="332383"/>
          </a:xfrm>
          <a:prstGeom prst="rect">
            <a:avLst/>
          </a:prstGeom>
        </p:spPr>
      </p:pic>
    </p:spTree>
    <p:extLst>
      <p:ext uri="{BB962C8B-B14F-4D97-AF65-F5344CB8AC3E}">
        <p14:creationId xmlns:p14="http://schemas.microsoft.com/office/powerpoint/2010/main" val="36958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29" grpId="0" animBg="1"/>
      <p:bldP spid="36" grpId="0" animBg="1"/>
      <p:bldP spid="12"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395994" y="554208"/>
            <a:ext cx="7492805" cy="504872"/>
          </a:xfrm>
        </p:spPr>
        <p:txBody>
          <a:bodyPr/>
          <a:lstStyle/>
          <a:p>
            <a:pPr marL="0" indent="0" algn="just">
              <a:buNone/>
            </a:pPr>
            <a:r>
              <a:rPr lang="fr-FR" sz="2000" b="1"/>
              <a:t>Distinguer le commerce de proximité et de non proximité</a:t>
            </a:r>
            <a:endParaRPr lang="fr-FR" sz="2000" b="1">
              <a:highlight>
                <a:srgbClr val="FFFF00"/>
              </a:highlight>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pic>
        <p:nvPicPr>
          <p:cNvPr id="5" name="Image 4">
            <a:extLst>
              <a:ext uri="{FF2B5EF4-FFF2-40B4-BE49-F238E27FC236}">
                <a16:creationId xmlns:a16="http://schemas.microsoft.com/office/drawing/2014/main" id="{9FA9716B-E33C-CF49-0FD0-28116E90A2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
        <p:nvSpPr>
          <p:cNvPr id="18" name="Espace réservé du texte 4">
            <a:extLst>
              <a:ext uri="{FF2B5EF4-FFF2-40B4-BE49-F238E27FC236}">
                <a16:creationId xmlns:a16="http://schemas.microsoft.com/office/drawing/2014/main" id="{1577A437-9B09-D2DB-9E0F-567CB000D79C}"/>
              </a:ext>
            </a:extLst>
          </p:cNvPr>
          <p:cNvSpPr>
            <a:spLocks noGrp="1"/>
          </p:cNvSpPr>
          <p:nvPr>
            <p:ph type="body" sz="quarter" idx="13"/>
          </p:nvPr>
        </p:nvSpPr>
        <p:spPr>
          <a:xfrm>
            <a:off x="6400429" y="72625"/>
            <a:ext cx="1713284" cy="290513"/>
          </a:xfrm>
        </p:spPr>
        <p:txBody>
          <a:bodyPr/>
          <a:lstStyle/>
          <a:p>
            <a:pPr algn="ctr">
              <a:buClr>
                <a:schemeClr val="dk1"/>
              </a:buClr>
              <a:buSzPts val="1100"/>
            </a:pPr>
            <a:r>
              <a:rPr lang="fr-FR" sz="1050">
                <a:solidFill>
                  <a:schemeClr val="tx1"/>
                </a:solidFill>
                <a:latin typeface="Monda"/>
                <a:ea typeface="Monda"/>
                <a:cs typeface="Monda"/>
                <a:sym typeface="Monda"/>
              </a:rPr>
              <a:t>Bureau syndical du 13 mars 2024</a:t>
            </a:r>
          </a:p>
        </p:txBody>
      </p:sp>
      <p:sp>
        <p:nvSpPr>
          <p:cNvPr id="9" name="Rectangle 8">
            <a:extLst>
              <a:ext uri="{FF2B5EF4-FFF2-40B4-BE49-F238E27FC236}">
                <a16:creationId xmlns:a16="http://schemas.microsoft.com/office/drawing/2014/main" id="{2FA4FB16-63EE-B42D-7727-CB9AC7067BA5}"/>
              </a:ext>
            </a:extLst>
          </p:cNvPr>
          <p:cNvSpPr/>
          <p:nvPr/>
        </p:nvSpPr>
        <p:spPr>
          <a:xfrm>
            <a:off x="2707470" y="4284003"/>
            <a:ext cx="509640" cy="13051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Bouton d'action : Retour 2">
            <a:hlinkClick r:id="rId4" action="ppaction://hlinksldjump" highlightClick="1"/>
            <a:extLst>
              <a:ext uri="{FF2B5EF4-FFF2-40B4-BE49-F238E27FC236}">
                <a16:creationId xmlns:a16="http://schemas.microsoft.com/office/drawing/2014/main" id="{766FCCD0-DE45-723A-5919-158CEF66AEB2}"/>
              </a:ext>
            </a:extLst>
          </p:cNvPr>
          <p:cNvSpPr/>
          <p:nvPr/>
        </p:nvSpPr>
        <p:spPr>
          <a:xfrm rot="16200000">
            <a:off x="8343428" y="1013723"/>
            <a:ext cx="281585" cy="525352"/>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6" name="ZoneTexte 5">
            <a:extLst>
              <a:ext uri="{FF2B5EF4-FFF2-40B4-BE49-F238E27FC236}">
                <a16:creationId xmlns:a16="http://schemas.microsoft.com/office/drawing/2014/main" id="{1818DB41-527C-4988-D390-7C4FBC4C6D54}"/>
              </a:ext>
            </a:extLst>
          </p:cNvPr>
          <p:cNvSpPr txBox="1"/>
          <p:nvPr/>
        </p:nvSpPr>
        <p:spPr>
          <a:xfrm>
            <a:off x="8221541" y="1417191"/>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pic>
        <p:nvPicPr>
          <p:cNvPr id="21" name="Image 20">
            <a:extLst>
              <a:ext uri="{FF2B5EF4-FFF2-40B4-BE49-F238E27FC236}">
                <a16:creationId xmlns:a16="http://schemas.microsoft.com/office/drawing/2014/main" id="{E4879D68-585C-5F27-A92D-014CA4F31CD1}"/>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35969" y="2269750"/>
            <a:ext cx="700281" cy="700281"/>
          </a:xfrm>
          <a:prstGeom prst="rect">
            <a:avLst/>
          </a:prstGeom>
        </p:spPr>
      </p:pic>
      <p:sp>
        <p:nvSpPr>
          <p:cNvPr id="22" name="ZoneTexte 21">
            <a:extLst>
              <a:ext uri="{FF2B5EF4-FFF2-40B4-BE49-F238E27FC236}">
                <a16:creationId xmlns:a16="http://schemas.microsoft.com/office/drawing/2014/main" id="{87470EA1-5890-BCF4-0ED3-AD423C6F6752}"/>
              </a:ext>
            </a:extLst>
          </p:cNvPr>
          <p:cNvSpPr txBox="1"/>
          <p:nvPr/>
        </p:nvSpPr>
        <p:spPr>
          <a:xfrm>
            <a:off x="2153286" y="1886711"/>
            <a:ext cx="556831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Les commerces de </a:t>
            </a:r>
            <a:r>
              <a:rPr kumimoji="0" lang="fr-FR" sz="1800" b="1" i="0" u="none" strike="noStrike" kern="1200" cap="none" spc="0" normalizeH="0" baseline="0" noProof="0">
                <a:ln>
                  <a:noFill/>
                </a:ln>
                <a:solidFill>
                  <a:srgbClr val="961B2E"/>
                </a:solidFill>
                <a:effectLst/>
                <a:uLnTx/>
                <a:uFillTx/>
                <a:latin typeface="Calibri" panose="020F0502020204030204"/>
                <a:ea typeface="+mn-ea"/>
                <a:cs typeface="+mn-cs"/>
              </a:rPr>
              <a:t>proximité</a:t>
            </a:r>
            <a:r>
              <a:rPr kumimoji="0" lang="fr-FR" sz="1800" b="0" i="0" u="none" strike="noStrike" kern="1200" cap="none" spc="0" normalizeH="0" baseline="0" noProof="0">
                <a:ln>
                  <a:noFill/>
                </a:ln>
                <a:solidFill>
                  <a:srgbClr val="961B2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&gt; Achats quotidiens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&gt; Achats occasionnels de produits légers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&gt; Achats plus exceptionnels de produits légers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Localisation uniquement </a:t>
            </a: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dans les parties centrales des communes </a:t>
            </a:r>
          </a:p>
        </p:txBody>
      </p:sp>
      <p:sp>
        <p:nvSpPr>
          <p:cNvPr id="23" name="ZoneTexte 22">
            <a:extLst>
              <a:ext uri="{FF2B5EF4-FFF2-40B4-BE49-F238E27FC236}">
                <a16:creationId xmlns:a16="http://schemas.microsoft.com/office/drawing/2014/main" id="{207F4450-B1E0-20F4-406B-505FE7115003}"/>
              </a:ext>
            </a:extLst>
          </p:cNvPr>
          <p:cNvSpPr txBox="1"/>
          <p:nvPr/>
        </p:nvSpPr>
        <p:spPr>
          <a:xfrm>
            <a:off x="2153286" y="4396740"/>
            <a:ext cx="596042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Les commerces de </a:t>
            </a:r>
            <a:r>
              <a:rPr kumimoji="0" lang="fr-FR" sz="1800" b="1" i="0" u="none" strike="noStrike" kern="1200" cap="none" spc="0" normalizeH="0" baseline="0" noProof="0">
                <a:ln>
                  <a:noFill/>
                </a:ln>
                <a:solidFill>
                  <a:srgbClr val="961B2E"/>
                </a:solidFill>
                <a:effectLst/>
                <a:uLnTx/>
                <a:uFillTx/>
                <a:latin typeface="Calibri" panose="020F0502020204030204"/>
                <a:ea typeface="+mn-ea"/>
                <a:cs typeface="+mn-cs"/>
              </a:rPr>
              <a:t>non proximité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&gt; Achats occasionnels de produits lourds ou encombrants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&gt; Achats exceptionnels de produits lourds ou encombrants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Localisation dans les parties centrales des communes ainsi que dans certaines zones commerciales de périphérie existantes</a:t>
            </a:r>
            <a:endParaRPr kumimoji="0" lang="fr-FR"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Image 12">
            <a:extLst>
              <a:ext uri="{FF2B5EF4-FFF2-40B4-BE49-F238E27FC236}">
                <a16:creationId xmlns:a16="http://schemas.microsoft.com/office/drawing/2014/main" id="{3026DAEA-A714-1D57-AE6D-72196A6EBB3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44812" y="2688074"/>
            <a:ext cx="486132" cy="56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Image 11">
            <a:extLst>
              <a:ext uri="{FF2B5EF4-FFF2-40B4-BE49-F238E27FC236}">
                <a16:creationId xmlns:a16="http://schemas.microsoft.com/office/drawing/2014/main" id="{45D5494F-012F-0175-EE01-C04342F630F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84264" y="2041314"/>
            <a:ext cx="421009" cy="588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Image 86">
            <a:extLst>
              <a:ext uri="{FF2B5EF4-FFF2-40B4-BE49-F238E27FC236}">
                <a16:creationId xmlns:a16="http://schemas.microsoft.com/office/drawing/2014/main" id="{8A1DFE50-324E-07C9-155D-D46C3D7BAF3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30159" y="4745216"/>
            <a:ext cx="557154" cy="757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53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AB61A17-53D5-541C-BE35-2CDE48CB8709}"/>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73EEA59F-B5D2-835D-A446-8D5515F180D9}"/>
              </a:ext>
            </a:extLst>
          </p:cNvPr>
          <p:cNvPicPr>
            <a:picLocks noChangeAspect="1"/>
          </p:cNvPicPr>
          <p:nvPr/>
        </p:nvPicPr>
        <p:blipFill>
          <a:blip r:embed="rId3"/>
          <a:stretch>
            <a:fillRect/>
          </a:stretch>
        </p:blipFill>
        <p:spPr>
          <a:xfrm>
            <a:off x="359484" y="1134338"/>
            <a:ext cx="5885526" cy="5590169"/>
          </a:xfrm>
          <a:prstGeom prst="rect">
            <a:avLst/>
          </a:prstGeom>
        </p:spPr>
      </p:pic>
      <p:sp>
        <p:nvSpPr>
          <p:cNvPr id="4" name="Titre 3">
            <a:extLst>
              <a:ext uri="{FF2B5EF4-FFF2-40B4-BE49-F238E27FC236}">
                <a16:creationId xmlns:a16="http://schemas.microsoft.com/office/drawing/2014/main" id="{C8890F7A-DC23-8A51-21D1-F8957E7AC04B}"/>
              </a:ext>
            </a:extLst>
          </p:cNvPr>
          <p:cNvSpPr>
            <a:spLocks noGrp="1"/>
          </p:cNvSpPr>
          <p:nvPr>
            <p:ph type="title"/>
          </p:nvPr>
        </p:nvSpPr>
        <p:spPr>
          <a:xfrm>
            <a:off x="395994" y="554208"/>
            <a:ext cx="7492805" cy="504872"/>
          </a:xfrm>
        </p:spPr>
        <p:txBody>
          <a:bodyPr/>
          <a:lstStyle/>
          <a:p>
            <a:pPr marL="0" indent="0" algn="just">
              <a:buNone/>
            </a:pPr>
            <a:r>
              <a:rPr lang="fr-FR" sz="2000" b="1"/>
              <a:t>Des surfaces de ventes maximales par établissement adaptées à l’importance des pôles</a:t>
            </a:r>
            <a:endParaRPr lang="fr-FR" sz="2000" b="1">
              <a:highlight>
                <a:srgbClr val="FFFF00"/>
              </a:highlight>
            </a:endParaRPr>
          </a:p>
        </p:txBody>
      </p:sp>
      <p:sp>
        <p:nvSpPr>
          <p:cNvPr id="2" name="ZoneTexte 13">
            <a:extLst>
              <a:ext uri="{FF2B5EF4-FFF2-40B4-BE49-F238E27FC236}">
                <a16:creationId xmlns:a16="http://schemas.microsoft.com/office/drawing/2014/main" id="{E9CB4675-255E-3888-F912-6E62AE4AC520}"/>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pic>
        <p:nvPicPr>
          <p:cNvPr id="5" name="Image 4">
            <a:extLst>
              <a:ext uri="{FF2B5EF4-FFF2-40B4-BE49-F238E27FC236}">
                <a16:creationId xmlns:a16="http://schemas.microsoft.com/office/drawing/2014/main" id="{B74727B1-F6AF-057F-19A3-C141FE23A9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
        <p:nvSpPr>
          <p:cNvPr id="18" name="Espace réservé du texte 4">
            <a:extLst>
              <a:ext uri="{FF2B5EF4-FFF2-40B4-BE49-F238E27FC236}">
                <a16:creationId xmlns:a16="http://schemas.microsoft.com/office/drawing/2014/main" id="{35FB98E6-0DB8-0D14-5837-5F7FADCAC2E6}"/>
              </a:ext>
            </a:extLst>
          </p:cNvPr>
          <p:cNvSpPr>
            <a:spLocks noGrp="1"/>
          </p:cNvSpPr>
          <p:nvPr>
            <p:ph type="body" sz="quarter" idx="13"/>
          </p:nvPr>
        </p:nvSpPr>
        <p:spPr>
          <a:xfrm>
            <a:off x="6360673" y="97427"/>
            <a:ext cx="1806551" cy="290513"/>
          </a:xfrm>
        </p:spPr>
        <p:txBody>
          <a:bodyPr/>
          <a:lstStyle/>
          <a:p>
            <a:pPr algn="ctr">
              <a:buClr>
                <a:schemeClr val="dk1"/>
              </a:buClr>
              <a:buSzPts val="1100"/>
            </a:pPr>
            <a:r>
              <a:rPr lang="fr-FR" sz="1050">
                <a:solidFill>
                  <a:schemeClr val="tx1"/>
                </a:solidFill>
                <a:latin typeface="Monda"/>
                <a:ea typeface="Monda"/>
                <a:cs typeface="Monda"/>
                <a:sym typeface="Monda"/>
              </a:rPr>
              <a:t>Bureau syndical du 13 mars 2024</a:t>
            </a:r>
          </a:p>
        </p:txBody>
      </p:sp>
      <p:sp>
        <p:nvSpPr>
          <p:cNvPr id="3" name="Bouton d'action : Retour 2">
            <a:hlinkClick r:id="rId5" action="ppaction://hlinksldjump" highlightClick="1"/>
            <a:extLst>
              <a:ext uri="{FF2B5EF4-FFF2-40B4-BE49-F238E27FC236}">
                <a16:creationId xmlns:a16="http://schemas.microsoft.com/office/drawing/2014/main" id="{59F782DC-1F30-BCEF-4211-F7121A811FBD}"/>
              </a:ext>
            </a:extLst>
          </p:cNvPr>
          <p:cNvSpPr/>
          <p:nvPr/>
        </p:nvSpPr>
        <p:spPr>
          <a:xfrm rot="16200000">
            <a:off x="8343428" y="1013723"/>
            <a:ext cx="281585" cy="525352"/>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6" name="ZoneTexte 5">
            <a:extLst>
              <a:ext uri="{FF2B5EF4-FFF2-40B4-BE49-F238E27FC236}">
                <a16:creationId xmlns:a16="http://schemas.microsoft.com/office/drawing/2014/main" id="{3433AB14-7F8F-2733-10CD-20C27E0ABE86}"/>
              </a:ext>
            </a:extLst>
          </p:cNvPr>
          <p:cNvSpPr txBox="1"/>
          <p:nvPr/>
        </p:nvSpPr>
        <p:spPr>
          <a:xfrm>
            <a:off x="8221541" y="1417191"/>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8" name="Rectangle 7">
            <a:extLst>
              <a:ext uri="{FF2B5EF4-FFF2-40B4-BE49-F238E27FC236}">
                <a16:creationId xmlns:a16="http://schemas.microsoft.com/office/drawing/2014/main" id="{CA153B8F-EB85-E7FF-7161-9707F78BAC76}"/>
              </a:ext>
            </a:extLst>
          </p:cNvPr>
          <p:cNvSpPr>
            <a:spLocks noChangeArrowheads="1"/>
          </p:cNvSpPr>
          <p:nvPr/>
        </p:nvSpPr>
        <p:spPr bwMode="auto">
          <a:xfrm>
            <a:off x="6577752" y="3086063"/>
            <a:ext cx="2388775"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7800" marR="0" lvl="1" indent="0" algn="l" defTabSz="914400" rtl="0" eaLnBrk="0" fontAlgn="auto" latinLnBrk="0" hangingPunct="0">
              <a:lnSpc>
                <a:spcPct val="100000"/>
              </a:lnSpc>
              <a:spcBef>
                <a:spcPts val="0"/>
              </a:spcBef>
              <a:spcAft>
                <a:spcPts val="0"/>
              </a:spcAft>
              <a:buClrTx/>
              <a:buSzPct val="100000"/>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Eurostile"/>
              </a:rPr>
              <a: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 1 000 </a:t>
            </a:r>
            <a:r>
              <a:rPr kumimoji="0" lang="fr-FR" sz="1400" i="0" u="none" strike="noStrike" kern="1200" cap="none" spc="0" normalizeH="0" baseline="0" noProof="0" dirty="0">
                <a:ln>
                  <a:noFill/>
                </a:ln>
                <a:solidFill>
                  <a:prstClr val="black"/>
                </a:solidFill>
                <a:effectLst/>
                <a:uLnTx/>
                <a:uFillTx/>
                <a:latin typeface="Calibri" panose="020F0502020204030204"/>
                <a:ea typeface="+mn-ea"/>
                <a:cs typeface="Calibri"/>
              </a:rPr>
              <a:t>usagers</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charset="0"/>
              </a:rPr>
              <a: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  300 m</a:t>
            </a:r>
            <a:r>
              <a:rPr kumimoji="0" lang="fr-FR" sz="1400" b="1" i="0" u="none" strike="noStrike" kern="1200" cap="none" spc="0" normalizeH="0" baseline="30000" noProof="0" dirty="0">
                <a:ln>
                  <a:noFill/>
                </a:ln>
                <a:solidFill>
                  <a:prstClr val="black"/>
                </a:solidFill>
                <a:effectLst/>
                <a:uLnTx/>
                <a:uFillTx/>
                <a:latin typeface="Calibri" panose="020F0502020204030204"/>
                <a:ea typeface="+mn-ea"/>
                <a:cs typeface="Calibri"/>
              </a:rPr>
              <a:t>2</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7800" marR="0" lvl="1" indent="0" algn="l" defTabSz="914400" rtl="0" eaLnBrk="0" fontAlgn="auto" latinLnBrk="0" hangingPunct="0">
              <a:lnSpc>
                <a:spcPct val="100000"/>
              </a:lnSpc>
              <a:spcBef>
                <a:spcPts val="0"/>
              </a:spcBef>
              <a:spcAft>
                <a:spcPts val="0"/>
              </a:spcAft>
              <a:buClrTx/>
              <a:buSzPct val="100000"/>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  2 000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usagers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charset="0"/>
              </a:rPr>
              <a:t></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500 m</a:t>
            </a:r>
            <a:r>
              <a:rPr kumimoji="0" lang="fr-FR" sz="1400" b="1" i="0" u="none" strike="noStrike" kern="1200" cap="none" spc="0" normalizeH="0" baseline="30000" noProof="0" dirty="0">
                <a:ln>
                  <a:noFill/>
                </a:ln>
                <a:solidFill>
                  <a:prstClr val="black"/>
                </a:solidFill>
                <a:effectLst/>
                <a:uLnTx/>
                <a:uFillTx/>
                <a:latin typeface="Calibri" panose="020F0502020204030204"/>
                <a:ea typeface="+mn-ea"/>
                <a:cs typeface="Calibri"/>
              </a:rPr>
              <a:t>2</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7800" marR="0" lvl="1" indent="0" algn="l" defTabSz="914400" rtl="0" eaLnBrk="0" fontAlgn="auto" latinLnBrk="0" hangingPunct="0">
              <a:lnSpc>
                <a:spcPct val="100000"/>
              </a:lnSpc>
              <a:spcBef>
                <a:spcPts val="0"/>
              </a:spcBef>
              <a:spcAft>
                <a:spcPts val="0"/>
              </a:spcAft>
              <a:buClrTx/>
              <a:buSzPct val="100000"/>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  5 000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usagers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charset="0"/>
              </a:rPr>
              <a:t></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 1000 m</a:t>
            </a:r>
            <a:r>
              <a:rPr kumimoji="0" lang="fr-FR" sz="1400" b="1" i="0" u="none" strike="noStrike" kern="1200" cap="none" spc="0" normalizeH="0" baseline="30000" noProof="0" dirty="0">
                <a:ln>
                  <a:noFill/>
                </a:ln>
                <a:solidFill>
                  <a:prstClr val="black"/>
                </a:solidFill>
                <a:effectLst/>
                <a:uLnTx/>
                <a:uFillTx/>
                <a:latin typeface="Calibri" panose="020F0502020204030204"/>
                <a:ea typeface="+mn-ea"/>
                <a:cs typeface="Calibri"/>
              </a:rPr>
              <a:t>2</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7800" marR="0" lvl="1" indent="0" algn="l" defTabSz="914400" rtl="0" eaLnBrk="0" fontAlgn="auto" latinLnBrk="0" hangingPunct="0">
              <a:lnSpc>
                <a:spcPct val="100000"/>
              </a:lnSpc>
              <a:spcBef>
                <a:spcPts val="0"/>
              </a:spcBef>
              <a:spcAft>
                <a:spcPts val="0"/>
              </a:spcAft>
              <a:buClrTx/>
              <a:buSzPct val="100000"/>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10 000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usagers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charset="0"/>
              </a:rPr>
              <a:t></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1500 m</a:t>
            </a:r>
            <a:r>
              <a:rPr kumimoji="0" lang="fr-FR" sz="1400" b="1" i="0" u="none" strike="noStrike" kern="1200" cap="none" spc="0" normalizeH="0" baseline="30000" noProof="0" dirty="0">
                <a:ln>
                  <a:noFill/>
                </a:ln>
                <a:solidFill>
                  <a:prstClr val="black"/>
                </a:solidFill>
                <a:effectLst/>
                <a:uLnTx/>
                <a:uFillTx/>
                <a:latin typeface="Calibri" panose="020F0502020204030204"/>
                <a:ea typeface="+mn-ea"/>
                <a:cs typeface="Calibri"/>
              </a:rPr>
              <a:t>2</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7800" marR="0" lvl="1" indent="0" algn="l" defTabSz="914400" rtl="0" eaLnBrk="0" fontAlgn="auto" latinLnBrk="0" hangingPunct="0">
              <a:lnSpc>
                <a:spcPct val="100000"/>
              </a:lnSpc>
              <a:spcBef>
                <a:spcPts val="0"/>
              </a:spcBef>
              <a:spcAft>
                <a:spcPts val="0"/>
              </a:spcAft>
              <a:buClrTx/>
              <a:buSzPct val="100000"/>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20 000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usagers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charset="0"/>
              </a:rPr>
              <a: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2500 m</a:t>
            </a:r>
            <a:r>
              <a:rPr kumimoji="0" lang="fr-FR" sz="1400" b="1" i="0" u="none" strike="noStrike" kern="1200" cap="none" spc="0" normalizeH="0" baseline="30000" noProof="0" dirty="0">
                <a:ln>
                  <a:noFill/>
                </a:ln>
                <a:solidFill>
                  <a:prstClr val="black"/>
                </a:solidFill>
                <a:effectLst/>
                <a:uLnTx/>
                <a:uFillTx/>
                <a:latin typeface="Calibri" panose="020F0502020204030204"/>
                <a:ea typeface="+mn-ea"/>
                <a:cs typeface="Calibri"/>
              </a:rPr>
              <a:t>2</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7800" marR="0" lvl="1" indent="0" algn="l" defTabSz="914400" rtl="0" eaLnBrk="0" fontAlgn="auto" latinLnBrk="0" hangingPunct="0">
              <a:lnSpc>
                <a:spcPct val="100000"/>
              </a:lnSpc>
              <a:spcBef>
                <a:spcPts val="0"/>
              </a:spcBef>
              <a:spcAft>
                <a:spcPts val="0"/>
              </a:spcAft>
              <a:buClrTx/>
              <a:buSzPct val="100000"/>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30 000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usagers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charset="0"/>
              </a:rPr>
              <a:t></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3500 m</a:t>
            </a:r>
            <a:r>
              <a:rPr kumimoji="0" lang="fr-FR" sz="1400" b="1" i="0" u="none" strike="noStrike" kern="1200" cap="none" spc="0" normalizeH="0" baseline="30000" noProof="0" dirty="0">
                <a:ln>
                  <a:noFill/>
                </a:ln>
                <a:solidFill>
                  <a:prstClr val="black"/>
                </a:solidFill>
                <a:effectLst/>
                <a:uLnTx/>
                <a:uFillTx/>
                <a:latin typeface="Calibri" panose="020F0502020204030204"/>
                <a:ea typeface="+mn-ea"/>
                <a:cs typeface="Calibri"/>
              </a:rPr>
              <a:t>2</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7800" marR="0" lvl="1" indent="0" algn="l" defTabSz="914400" rtl="0" eaLnBrk="0" fontAlgn="auto" latinLnBrk="0" hangingPunct="0">
              <a:lnSpc>
                <a:spcPct val="100000"/>
              </a:lnSpc>
              <a:spcBef>
                <a:spcPts val="0"/>
              </a:spcBef>
              <a:spcAft>
                <a:spcPts val="0"/>
              </a:spcAft>
              <a:buClrTx/>
              <a:buSzPct val="100000"/>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40 000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us. et +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charset="0"/>
              </a:rPr>
              <a:t></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Calibri"/>
              </a:rPr>
              <a:t>4000 m</a:t>
            </a:r>
            <a:r>
              <a:rPr kumimoji="0" lang="fr-FR" sz="1400" b="1" i="0" u="none" strike="noStrike" kern="1200" cap="none" spc="0" normalizeH="0" baseline="30000" noProof="0" dirty="0">
                <a:ln>
                  <a:noFill/>
                </a:ln>
                <a:solidFill>
                  <a:prstClr val="black"/>
                </a:solidFill>
                <a:effectLst/>
                <a:uLnTx/>
                <a:uFillTx/>
                <a:latin typeface="Calibri" panose="020F0502020204030204"/>
                <a:ea typeface="+mn-ea"/>
                <a:cs typeface="Calibri"/>
              </a:rPr>
              <a:t>2</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2" name="Parenthèse fermante 11">
            <a:extLst>
              <a:ext uri="{FF2B5EF4-FFF2-40B4-BE49-F238E27FC236}">
                <a16:creationId xmlns:a16="http://schemas.microsoft.com/office/drawing/2014/main" id="{E568A6D6-2E87-DE6D-1D54-37BA1E01627A}"/>
              </a:ext>
            </a:extLst>
          </p:cNvPr>
          <p:cNvSpPr/>
          <p:nvPr/>
        </p:nvSpPr>
        <p:spPr>
          <a:xfrm flipH="1">
            <a:off x="6756399" y="3310277"/>
            <a:ext cx="117847" cy="1566268"/>
          </a:xfrm>
          <a:prstGeom prst="rightBracket">
            <a:avLst/>
          </a:prstGeom>
          <a:ln>
            <a:solidFill>
              <a:srgbClr val="961B2E"/>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que 19" descr="Flèche : courbe légère avec un remplissage uni">
            <a:extLst>
              <a:ext uri="{FF2B5EF4-FFF2-40B4-BE49-F238E27FC236}">
                <a16:creationId xmlns:a16="http://schemas.microsoft.com/office/drawing/2014/main" id="{08EDFFCA-5BD1-99A1-2ABB-70CF61CDF82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0166960">
            <a:off x="4962951" y="3789083"/>
            <a:ext cx="1803397" cy="914400"/>
          </a:xfrm>
          <a:prstGeom prst="rect">
            <a:avLst/>
          </a:prstGeom>
        </p:spPr>
      </p:pic>
    </p:spTree>
    <p:extLst>
      <p:ext uri="{BB962C8B-B14F-4D97-AF65-F5344CB8AC3E}">
        <p14:creationId xmlns:p14="http://schemas.microsoft.com/office/powerpoint/2010/main" val="379806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Délimitation des zones d’aménagement commercial (ZACOM)</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Extraits du SCoT de la </a:t>
            </a:r>
            <a:r>
              <a:rPr lang="fr-FR" err="1"/>
              <a:t>GReG</a:t>
            </a:r>
            <a:r>
              <a:rPr lang="fr-FR"/>
              <a:t> </a:t>
            </a:r>
            <a:r>
              <a:rPr lang="fr-FR" b="0"/>
              <a:t>– document d’orientations et d’objectifs</a:t>
            </a:r>
          </a:p>
        </p:txBody>
      </p:sp>
      <p:sp>
        <p:nvSpPr>
          <p:cNvPr id="7" name="Bouton d'action : Retour 6">
            <a:hlinkClick r:id="rId2" action="ppaction://hlinksldjump" highlightClick="1"/>
            <a:extLst>
              <a:ext uri="{FF2B5EF4-FFF2-40B4-BE49-F238E27FC236}">
                <a16:creationId xmlns:a16="http://schemas.microsoft.com/office/drawing/2014/main" id="{F7259CA8-68DE-C19C-C338-01E6B4D4A846}"/>
              </a:ext>
            </a:extLst>
          </p:cNvPr>
          <p:cNvSpPr/>
          <p:nvPr/>
        </p:nvSpPr>
        <p:spPr>
          <a:xfrm rot="16200000">
            <a:off x="8342694" y="714675"/>
            <a:ext cx="359924" cy="457813"/>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247548" y="1123544"/>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pic>
        <p:nvPicPr>
          <p:cNvPr id="6" name="Image 5">
            <a:extLst>
              <a:ext uri="{FF2B5EF4-FFF2-40B4-BE49-F238E27FC236}">
                <a16:creationId xmlns:a16="http://schemas.microsoft.com/office/drawing/2014/main" id="{8BFC9511-53A4-E2C0-E9DF-E45052C04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862" y="943581"/>
            <a:ext cx="5111858" cy="5261153"/>
          </a:xfrm>
          <a:prstGeom prst="rect">
            <a:avLst/>
          </a:prstGeom>
        </p:spPr>
      </p:pic>
      <p:pic>
        <p:nvPicPr>
          <p:cNvPr id="11" name="Image 10">
            <a:extLst>
              <a:ext uri="{FF2B5EF4-FFF2-40B4-BE49-F238E27FC236}">
                <a16:creationId xmlns:a16="http://schemas.microsoft.com/office/drawing/2014/main" id="{8A77BD5C-05F8-BB96-7E44-C0B198910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0772" y="4518769"/>
            <a:ext cx="3900791" cy="1685965"/>
          </a:xfrm>
          <a:prstGeom prst="rect">
            <a:avLst/>
          </a:prstGeom>
        </p:spPr>
      </p:pic>
      <p:pic>
        <p:nvPicPr>
          <p:cNvPr id="15" name="Image 14">
            <a:extLst>
              <a:ext uri="{FF2B5EF4-FFF2-40B4-BE49-F238E27FC236}">
                <a16:creationId xmlns:a16="http://schemas.microsoft.com/office/drawing/2014/main" id="{DE25EC3D-64B4-4645-9A51-A75E8F00F8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4720" y="1547475"/>
            <a:ext cx="3036843" cy="2768008"/>
          </a:xfrm>
          <a:prstGeom prst="rect">
            <a:avLst/>
          </a:prstGeom>
          <a:ln>
            <a:noFill/>
          </a:ln>
          <a:effectLst>
            <a:softEdge rad="112500"/>
          </a:effectLst>
        </p:spPr>
      </p:pic>
    </p:spTree>
    <p:extLst>
      <p:ext uri="{BB962C8B-B14F-4D97-AF65-F5344CB8AC3E}">
        <p14:creationId xmlns:p14="http://schemas.microsoft.com/office/powerpoint/2010/main" val="388864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A7BDC5F-1005-CF4A-2F7A-700C2EB3A8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164" y="3601238"/>
            <a:ext cx="4059891" cy="2761771"/>
          </a:xfrm>
          <a:prstGeom prst="rect">
            <a:avLst/>
          </a:prstGeom>
        </p:spPr>
      </p:pic>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2</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Question évaluative n°2 : </a:t>
            </a:r>
            <a:r>
              <a:rPr lang="fr-FR" sz="1100" b="0" spc="-20"/>
              <a:t>s’oriente-t-on vers un rééquilibrage de l’activité et de l’habitat ?</a:t>
            </a:r>
            <a:br>
              <a:rPr lang="fr-FR" b="0"/>
            </a:br>
            <a:r>
              <a:rPr lang="fr-FR"/>
              <a:t>Eléments saillants du bilan de 2018</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pic>
        <p:nvPicPr>
          <p:cNvPr id="6" name="Image 5">
            <a:hlinkClick r:id="rId3"/>
            <a:extLst>
              <a:ext uri="{FF2B5EF4-FFF2-40B4-BE49-F238E27FC236}">
                <a16:creationId xmlns:a16="http://schemas.microsoft.com/office/drawing/2014/main" id="{2CC18ECC-A90E-9F14-E898-2BEBD2BED4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6484" y="1448204"/>
            <a:ext cx="2199027" cy="2952328"/>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866B23B7-3365-D31C-1FE6-4DF22938E555}"/>
              </a:ext>
            </a:extLst>
          </p:cNvPr>
          <p:cNvSpPr/>
          <p:nvPr/>
        </p:nvSpPr>
        <p:spPr>
          <a:xfrm>
            <a:off x="6546484" y="939314"/>
            <a:ext cx="2199027" cy="50889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EA7D3BB6-8562-6FB3-325E-D50F46D152C2}"/>
              </a:ext>
            </a:extLst>
          </p:cNvPr>
          <p:cNvSpPr/>
          <p:nvPr/>
        </p:nvSpPr>
        <p:spPr>
          <a:xfrm>
            <a:off x="6546483" y="4400533"/>
            <a:ext cx="2199027" cy="188325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5" name="ZoneTexte 4">
            <a:extLst>
              <a:ext uri="{FF2B5EF4-FFF2-40B4-BE49-F238E27FC236}">
                <a16:creationId xmlns:a16="http://schemas.microsoft.com/office/drawing/2014/main" id="{E005451D-84EF-8CFC-A558-3B9B6767B782}"/>
              </a:ext>
            </a:extLst>
          </p:cNvPr>
          <p:cNvSpPr txBox="1"/>
          <p:nvPr/>
        </p:nvSpPr>
        <p:spPr>
          <a:xfrm>
            <a:off x="755576" y="939314"/>
            <a:ext cx="5616624" cy="307777"/>
          </a:xfrm>
          <a:prstGeom prst="rect">
            <a:avLst/>
          </a:prstGeom>
          <a:solidFill>
            <a:schemeClr val="accent1">
              <a:lumMod val="7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Rééquilibrage et polarisation de l’offre commerciale</a:t>
            </a:r>
          </a:p>
        </p:txBody>
      </p:sp>
      <p:sp>
        <p:nvSpPr>
          <p:cNvPr id="7" name="ZoneTexte 6">
            <a:extLst>
              <a:ext uri="{FF2B5EF4-FFF2-40B4-BE49-F238E27FC236}">
                <a16:creationId xmlns:a16="http://schemas.microsoft.com/office/drawing/2014/main" id="{233CAF0B-F249-D96E-DDDD-ACC9CED04F30}"/>
              </a:ext>
            </a:extLst>
          </p:cNvPr>
          <p:cNvSpPr txBox="1"/>
          <p:nvPr/>
        </p:nvSpPr>
        <p:spPr>
          <a:xfrm>
            <a:off x="764176" y="1293423"/>
            <a:ext cx="4629599" cy="90794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Il avait été observé en 2018 :</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mn-ea"/>
                <a:cs typeface="+mn-cs"/>
              </a:rPr>
              <a:t>un découplage entre la création de nouvelles surfaces commerciales et la croissance démographique du territoire.</a:t>
            </a:r>
          </a:p>
        </p:txBody>
      </p:sp>
      <p:sp>
        <p:nvSpPr>
          <p:cNvPr id="10" name="ZoneTexte 9">
            <a:extLst>
              <a:ext uri="{FF2B5EF4-FFF2-40B4-BE49-F238E27FC236}">
                <a16:creationId xmlns:a16="http://schemas.microsoft.com/office/drawing/2014/main" id="{8FF7BE55-E8AD-7707-052B-6D43FBC2D8E7}"/>
              </a:ext>
            </a:extLst>
          </p:cNvPr>
          <p:cNvSpPr txBox="1"/>
          <p:nvPr/>
        </p:nvSpPr>
        <p:spPr>
          <a:xfrm>
            <a:off x="755576" y="2584484"/>
            <a:ext cx="5616625" cy="907941"/>
          </a:xfrm>
          <a:prstGeom prst="rect">
            <a:avLst/>
          </a:prstGeom>
          <a:noFill/>
        </p:spPr>
        <p:txBody>
          <a:bodyPr wrap="square" rtlCol="0">
            <a:spAutoFit/>
          </a:bodyPr>
          <a:lstStyle/>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3F3E3E"/>
                </a:solidFill>
                <a:effectLst/>
                <a:uLnTx/>
                <a:uFillTx/>
                <a:latin typeface="Open Sans"/>
                <a:ea typeface="+mn-ea"/>
                <a:cs typeface="+mn-cs"/>
              </a:rPr>
              <a:t>un</a:t>
            </a:r>
            <a:r>
              <a:rPr kumimoji="0" lang="fr-FR" sz="1200" b="1" i="0" u="none" strike="noStrike" kern="1200" cap="none" spc="0" normalizeH="0" baseline="0" noProof="0">
                <a:ln>
                  <a:noFill/>
                </a:ln>
                <a:solidFill>
                  <a:srgbClr val="3F3E3E"/>
                </a:solidFill>
                <a:effectLst/>
                <a:uLnTx/>
                <a:uFillTx/>
                <a:latin typeface="Open Sans"/>
                <a:ea typeface="ＭＳ Ｐゴシック" pitchFamily="34" charset="-128"/>
                <a:cs typeface="+mn-cs"/>
              </a:rPr>
              <a:t> rééquilibrage progressif en faveur des secteurs extérieurs </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et une influence commerciale de la métropole qui s’était réduit.</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1" i="0" u="none" strike="noStrike" kern="1200" cap="none" spc="-10" normalizeH="0" baseline="0" noProof="0">
                <a:ln>
                  <a:noFill/>
                </a:ln>
                <a:solidFill>
                  <a:srgbClr val="3F3E3E"/>
                </a:solidFill>
                <a:effectLst/>
                <a:uLnTx/>
                <a:uFillTx/>
                <a:latin typeface="Open Sans"/>
                <a:ea typeface="ＭＳ Ｐゴシック" pitchFamily="34" charset="-128"/>
                <a:cs typeface="+mn-cs"/>
              </a:rPr>
              <a:t>des projets plus nombreux dans les centralités urbaines mixtes</a:t>
            </a:r>
            <a:r>
              <a:rPr kumimoji="0" lang="fr-FR" sz="1200" b="0" i="0" u="none" strike="noStrike" kern="1200" cap="none" spc="-10" normalizeH="0" baseline="0" noProof="0">
                <a:ln>
                  <a:noFill/>
                </a:ln>
                <a:solidFill>
                  <a:srgbClr val="3F3E3E"/>
                </a:solidFill>
                <a:effectLst/>
                <a:uLnTx/>
                <a:uFillTx/>
                <a:latin typeface="Open Sans"/>
                <a:ea typeface="ＭＳ Ｐゴシック" pitchFamily="34" charset="-128"/>
                <a:cs typeface="+mn-cs"/>
              </a:rPr>
              <a:t>, mais qui peinaient encore à s’implanter au cœur des centralités commerciales</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a:t>
            </a:r>
          </a:p>
        </p:txBody>
      </p:sp>
      <p:pic>
        <p:nvPicPr>
          <p:cNvPr id="11" name="Image 10">
            <a:extLst>
              <a:ext uri="{FF2B5EF4-FFF2-40B4-BE49-F238E27FC236}">
                <a16:creationId xmlns:a16="http://schemas.microsoft.com/office/drawing/2014/main" id="{66BFD8C8-2B0A-EA22-8371-613121DDAF2D}"/>
              </a:ext>
            </a:extLst>
          </p:cNvPr>
          <p:cNvPicPr>
            <a:picLocks noChangeAspect="1"/>
          </p:cNvPicPr>
          <p:nvPr/>
        </p:nvPicPr>
        <p:blipFill>
          <a:blip r:embed="rId5"/>
          <a:stretch>
            <a:fillRect/>
          </a:stretch>
        </p:blipFill>
        <p:spPr>
          <a:xfrm>
            <a:off x="5640084" y="857317"/>
            <a:ext cx="602544" cy="965523"/>
          </a:xfrm>
          <a:prstGeom prst="rect">
            <a:avLst/>
          </a:prstGeom>
        </p:spPr>
      </p:pic>
      <p:sp>
        <p:nvSpPr>
          <p:cNvPr id="14" name="ZoneTexte 13">
            <a:extLst>
              <a:ext uri="{FF2B5EF4-FFF2-40B4-BE49-F238E27FC236}">
                <a16:creationId xmlns:a16="http://schemas.microsoft.com/office/drawing/2014/main" id="{47D90D9B-4DCE-B707-5879-BA12F6E8F70F}"/>
              </a:ext>
            </a:extLst>
          </p:cNvPr>
          <p:cNvSpPr txBox="1"/>
          <p:nvPr/>
        </p:nvSpPr>
        <p:spPr>
          <a:xfrm>
            <a:off x="5048566" y="5606998"/>
            <a:ext cx="1785580"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Entre 2008 et 2018, une réduction de l’aire d’influence de la Métropole sur les autres secteurs de la </a:t>
            </a:r>
            <a:r>
              <a:rPr kumimoji="0" lang="fr-FR" sz="900" b="0" i="0" u="none" strike="noStrike" kern="1200" cap="none" spc="0" normalizeH="0" baseline="0" noProof="0" err="1">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GReG</a:t>
            </a:r>
            <a:endParaRPr kumimoji="0" lang="fr-FR" sz="900" b="0"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ZoneTexte 11">
            <a:extLst>
              <a:ext uri="{FF2B5EF4-FFF2-40B4-BE49-F238E27FC236}">
                <a16:creationId xmlns:a16="http://schemas.microsoft.com/office/drawing/2014/main" id="{A0B58924-F33E-FFF1-3FC3-0EEF44090AC7}"/>
              </a:ext>
            </a:extLst>
          </p:cNvPr>
          <p:cNvSpPr txBox="1"/>
          <p:nvPr/>
        </p:nvSpPr>
        <p:spPr>
          <a:xfrm>
            <a:off x="1023235" y="2132867"/>
            <a:ext cx="5348966" cy="461665"/>
          </a:xfrm>
          <a:prstGeom prst="rect">
            <a:avLst/>
          </a:prstGeom>
          <a:noFill/>
        </p:spPr>
        <p:txBody>
          <a:bodyPr wrap="square" rtlCol="0">
            <a:spAutoFit/>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kumimoji="0" lang="fr-FR" sz="1200" b="0" i="0" u="none" strike="noStrike" kern="1200" cap="none" spc="0" normalizeH="0" baseline="0" noProof="0">
                <a:ln>
                  <a:noFill/>
                </a:ln>
                <a:solidFill>
                  <a:srgbClr val="3F3E3E"/>
                </a:solidFill>
                <a:effectLst/>
                <a:uLnTx/>
                <a:uFillTx/>
                <a:latin typeface="Open Sans"/>
                <a:ea typeface="+mn-ea"/>
                <a:cs typeface="+mn-cs"/>
              </a:rPr>
              <a:t>Le rythme de progression de ce découplage se poursuit, mais de manière moins soutenue qu’au début des années 2000.</a:t>
            </a:r>
          </a:p>
        </p:txBody>
      </p:sp>
    </p:spTree>
    <p:extLst>
      <p:ext uri="{BB962C8B-B14F-4D97-AF65-F5344CB8AC3E}">
        <p14:creationId xmlns:p14="http://schemas.microsoft.com/office/powerpoint/2010/main" val="235851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3</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spc="-60"/>
              <a:t>commerce</a:t>
            </a:r>
            <a:br>
              <a:rPr lang="fr-FR" sz="1100" b="0"/>
            </a:br>
            <a:r>
              <a:rPr lang="fr-FR"/>
              <a:t>Principaux enseignements du bilan 2023-2024</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11" name="ZoneTexte 12">
            <a:extLst>
              <a:ext uri="{FF2B5EF4-FFF2-40B4-BE49-F238E27FC236}">
                <a16:creationId xmlns:a16="http://schemas.microsoft.com/office/drawing/2014/main" id="{6CD00343-D2B9-BD18-391A-242A18395560}"/>
              </a:ext>
            </a:extLst>
          </p:cNvPr>
          <p:cNvSpPr txBox="1"/>
          <p:nvPr/>
        </p:nvSpPr>
        <p:spPr>
          <a:xfrm>
            <a:off x="1762873" y="3811237"/>
            <a:ext cx="6654791" cy="830997"/>
          </a:xfrm>
          <a:prstGeom prst="rect">
            <a:avLst/>
          </a:prstGeom>
          <a:noFill/>
        </p:spPr>
        <p:txBody>
          <a:bodyPr wrap="square" lIns="91440" tIns="45720" rIns="91440" bIns="45720" rtlCol="0" anchor="t">
            <a:spAutoFit/>
          </a:bodyPr>
          <a:lstStyle/>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222221"/>
                </a:solidFill>
                <a:effectLst/>
                <a:uLnTx/>
                <a:uFillTx/>
                <a:latin typeface="Open Sans"/>
                <a:ea typeface="Open Sans"/>
                <a:cs typeface="Open Sans"/>
              </a:rPr>
              <a:t>Des demandes et autorisations commerciales (CDAC) dont la dynamique est très variable dans le temps, après un pic exceptionnel en 2014/2015 : </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en dehors de ces années (21 projets en 2014), la CDAC autorise en moyenne environ 6 projets par an.</a:t>
            </a:r>
          </a:p>
        </p:txBody>
      </p:sp>
      <p:pic>
        <p:nvPicPr>
          <p:cNvPr id="23" name="Image 22">
            <a:extLst>
              <a:ext uri="{FF2B5EF4-FFF2-40B4-BE49-F238E27FC236}">
                <a16:creationId xmlns:a16="http://schemas.microsoft.com/office/drawing/2014/main" id="{4CA0C07E-0D94-13F3-1762-7243C39AD8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8299" y="2440065"/>
            <a:ext cx="1648585" cy="999964"/>
          </a:xfrm>
          <a:prstGeom prst="rect">
            <a:avLst/>
          </a:prstGeom>
        </p:spPr>
      </p:pic>
      <p:pic>
        <p:nvPicPr>
          <p:cNvPr id="25" name="Image 24">
            <a:hlinkClick r:id="rId3" action="ppaction://hlinksldjump"/>
            <a:extLst>
              <a:ext uri="{FF2B5EF4-FFF2-40B4-BE49-F238E27FC236}">
                <a16:creationId xmlns:a16="http://schemas.microsoft.com/office/drawing/2014/main" id="{81766367-66C3-EB79-FDEB-9DFCC09F8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5139" y="3081186"/>
            <a:ext cx="581106" cy="585869"/>
          </a:xfrm>
          <a:prstGeom prst="rect">
            <a:avLst/>
          </a:prstGeom>
        </p:spPr>
      </p:pic>
      <p:sp>
        <p:nvSpPr>
          <p:cNvPr id="26" name="ZoneTexte 25">
            <a:extLst>
              <a:ext uri="{FF2B5EF4-FFF2-40B4-BE49-F238E27FC236}">
                <a16:creationId xmlns:a16="http://schemas.microsoft.com/office/drawing/2014/main" id="{416D01FD-41BB-C278-DE78-F2F5A619D508}"/>
              </a:ext>
            </a:extLst>
          </p:cNvPr>
          <p:cNvSpPr txBox="1"/>
          <p:nvPr/>
        </p:nvSpPr>
        <p:spPr>
          <a:xfrm>
            <a:off x="7147762" y="3472898"/>
            <a:ext cx="1430200" cy="246221"/>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a:ea typeface="Open Sans"/>
                <a:cs typeface="Open Sans"/>
              </a:rPr>
              <a:t>Voir l’analyse détaillée</a:t>
            </a:r>
            <a:endParaRPr kumimoji="0" lang="en-US" sz="1800" b="0" i="0" u="none" strike="noStrike" kern="1200" cap="none" spc="0" normalizeH="0" baseline="0" noProof="0">
              <a:ln>
                <a:noFill/>
              </a:ln>
              <a:solidFill>
                <a:srgbClr val="222221"/>
              </a:solidFill>
              <a:effectLst/>
              <a:uLnTx/>
              <a:uFillTx/>
              <a:latin typeface="Open Sans"/>
              <a:ea typeface="+mn-ea"/>
              <a:cs typeface="+mn-cs"/>
            </a:endParaRPr>
          </a:p>
        </p:txBody>
      </p:sp>
      <p:sp>
        <p:nvSpPr>
          <p:cNvPr id="27" name="ZoneTexte 26">
            <a:extLst>
              <a:ext uri="{FF2B5EF4-FFF2-40B4-BE49-F238E27FC236}">
                <a16:creationId xmlns:a16="http://schemas.microsoft.com/office/drawing/2014/main" id="{6375F3BF-24DB-8955-8332-A4EDCFFB0823}"/>
              </a:ext>
            </a:extLst>
          </p:cNvPr>
          <p:cNvSpPr txBox="1"/>
          <p:nvPr/>
        </p:nvSpPr>
        <p:spPr>
          <a:xfrm>
            <a:off x="755576" y="947831"/>
            <a:ext cx="7781308" cy="523220"/>
          </a:xfrm>
          <a:prstGeom prst="rect">
            <a:avLst/>
          </a:prstGeom>
          <a:noFill/>
        </p:spPr>
        <p:txBody>
          <a:bodyPr wrap="square" lIns="91440" tIns="45720" rIns="91440" bIns="45720" rtlCol="0" anchor="t">
            <a:spAutoFit/>
          </a:bodyPr>
          <a:lstStyle/>
          <a:p>
            <a:pPr marL="360045" marR="0" lvl="0" indent="-360045"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a:ea typeface="Open Sans"/>
                <a:cs typeface="Open Sans"/>
              </a:rPr>
              <a:t>Un développement de l’équipement commercial qui se poursuit à l'échelle de la </a:t>
            </a:r>
            <a:r>
              <a:rPr kumimoji="0" lang="fr-FR" sz="1400" b="1" i="0" u="none" strike="noStrike" kern="1200" cap="none" spc="0" normalizeH="0" baseline="0" noProof="0" err="1">
                <a:ln>
                  <a:noFill/>
                </a:ln>
                <a:solidFill>
                  <a:srgbClr val="222221"/>
                </a:solidFill>
                <a:effectLst/>
                <a:uLnTx/>
                <a:uFillTx/>
                <a:latin typeface="Open Sans"/>
                <a:ea typeface="Open Sans"/>
                <a:cs typeface="Open Sans"/>
              </a:rPr>
              <a:t>GReG</a:t>
            </a:r>
            <a:r>
              <a:rPr kumimoji="0" lang="fr-FR" sz="1400" b="1" i="0" u="none" strike="noStrike" kern="1200" cap="none" spc="0" normalizeH="0" baseline="0" noProof="0">
                <a:ln>
                  <a:noFill/>
                </a:ln>
                <a:solidFill>
                  <a:srgbClr val="222221"/>
                </a:solidFill>
                <a:effectLst/>
                <a:uLnTx/>
                <a:uFillTx/>
                <a:latin typeface="Open Sans"/>
                <a:ea typeface="Open Sans"/>
                <a:cs typeface="Open Sans"/>
              </a:rPr>
              <a:t>, malgré un marché de moins en moins dynamique</a:t>
            </a:r>
            <a:endParaRPr kumimoji="0" lang="fr-FR" sz="1200" b="0" i="0" u="none" strike="noStrike" kern="1200" cap="none" spc="0" normalizeH="0" baseline="0" noProof="0">
              <a:ln>
                <a:noFill/>
              </a:ln>
              <a:solidFill>
                <a:srgbClr val="222221"/>
              </a:solidFill>
              <a:effectLst/>
              <a:highlight>
                <a:srgbClr val="92D050"/>
              </a:highlight>
              <a:uLnTx/>
              <a:uFillTx/>
              <a:latin typeface="Open Sans"/>
              <a:ea typeface="Open Sans"/>
              <a:cs typeface="Open Sans"/>
            </a:endParaRPr>
          </a:p>
        </p:txBody>
      </p:sp>
      <p:sp>
        <p:nvSpPr>
          <p:cNvPr id="28" name="ZoneTexte 12">
            <a:extLst>
              <a:ext uri="{FF2B5EF4-FFF2-40B4-BE49-F238E27FC236}">
                <a16:creationId xmlns:a16="http://schemas.microsoft.com/office/drawing/2014/main" id="{77383FC6-85F1-714D-2424-B96A5863DB26}"/>
              </a:ext>
            </a:extLst>
          </p:cNvPr>
          <p:cNvSpPr txBox="1"/>
          <p:nvPr/>
        </p:nvSpPr>
        <p:spPr>
          <a:xfrm>
            <a:off x="251350" y="1613564"/>
            <a:ext cx="8664049" cy="830997"/>
          </a:xfrm>
          <a:prstGeom prst="rect">
            <a:avLst/>
          </a:prstGeom>
          <a:noFill/>
        </p:spPr>
        <p:txBody>
          <a:bodyPr wrap="square" lIns="91440" tIns="45720" rIns="91440" bIns="45720" rtlCol="0" anchor="t">
            <a:spAutoFit/>
          </a:bodyPr>
          <a:lstStyle/>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a:ea typeface="Open Sans"/>
                <a:cs typeface="Open Sans"/>
              </a:rPr>
              <a:t>Avec près de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700 000 m² de grandes et moyennes surfaces</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a:t>
            </a:r>
            <a:r>
              <a:rPr kumimoji="0" lang="fr-FR" sz="1200" b="0" i="1" u="none" strike="noStrike" kern="1200" cap="none" spc="0" normalizeH="0" baseline="0" noProof="0">
                <a:ln>
                  <a:noFill/>
                </a:ln>
                <a:solidFill>
                  <a:srgbClr val="222221"/>
                </a:solidFill>
                <a:effectLst/>
                <a:uLnTx/>
                <a:uFillTx/>
                <a:latin typeface="Open Sans"/>
                <a:ea typeface="Open Sans"/>
                <a:cs typeface="Open Sans"/>
              </a:rPr>
              <a:t>(&gt;300 m² hors automobile et restauration) </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sur le territoire, l'équipement commercial a connu une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croissance de 28 % </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depuis 2012. Soit une augmentation de près de 160 000 m² des surfaces. Malgré la concentration apparente de l’offre actuelle sur la Métropole, la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répartition des surfaces est proportionnelle au poids de la population </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dans chaque territoire.</a:t>
            </a:r>
          </a:p>
        </p:txBody>
      </p:sp>
      <p:pic>
        <p:nvPicPr>
          <p:cNvPr id="30" name="Image 29">
            <a:extLst>
              <a:ext uri="{FF2B5EF4-FFF2-40B4-BE49-F238E27FC236}">
                <a16:creationId xmlns:a16="http://schemas.microsoft.com/office/drawing/2014/main" id="{4EAA48E1-8BF3-3FFE-DA78-F7214FC92E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576" y="3595441"/>
            <a:ext cx="1430200" cy="1118973"/>
          </a:xfrm>
          <a:prstGeom prst="rect">
            <a:avLst/>
          </a:prstGeom>
        </p:spPr>
      </p:pic>
      <p:pic>
        <p:nvPicPr>
          <p:cNvPr id="32" name="Image 9">
            <a:hlinkClick r:id="rId6" action="ppaction://hlinksldjump"/>
            <a:extLst>
              <a:ext uri="{FF2B5EF4-FFF2-40B4-BE49-F238E27FC236}">
                <a16:creationId xmlns:a16="http://schemas.microsoft.com/office/drawing/2014/main" id="{D86F5749-DE3A-09CA-40C5-422C2DFA6E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5223" y="4289861"/>
            <a:ext cx="581106" cy="585869"/>
          </a:xfrm>
          <a:prstGeom prst="rect">
            <a:avLst/>
          </a:prstGeom>
        </p:spPr>
      </p:pic>
      <p:sp>
        <p:nvSpPr>
          <p:cNvPr id="33" name="ZoneTexte 11">
            <a:extLst>
              <a:ext uri="{FF2B5EF4-FFF2-40B4-BE49-F238E27FC236}">
                <a16:creationId xmlns:a16="http://schemas.microsoft.com/office/drawing/2014/main" id="{52CFB0C6-61A4-9968-B96E-83D89F7E1AAD}"/>
              </a:ext>
            </a:extLst>
          </p:cNvPr>
          <p:cNvSpPr txBox="1"/>
          <p:nvPr/>
        </p:nvSpPr>
        <p:spPr>
          <a:xfrm>
            <a:off x="933697" y="4707466"/>
            <a:ext cx="1430200" cy="246221"/>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a:ea typeface="Open Sans"/>
                <a:cs typeface="Open Sans"/>
              </a:rPr>
              <a:t>Voir l’analyse détaillée</a:t>
            </a:r>
            <a:endParaRPr kumimoji="0" lang="en-US" sz="1000" b="0" i="0" u="none" strike="noStrike" kern="1200" cap="none" spc="0" normalizeH="0" baseline="0" noProof="0">
              <a:ln>
                <a:noFill/>
              </a:ln>
              <a:solidFill>
                <a:srgbClr val="222221"/>
              </a:solidFill>
              <a:effectLst/>
              <a:uLnTx/>
              <a:uFillTx/>
              <a:latin typeface="Open Sans"/>
              <a:ea typeface="+mn-ea"/>
              <a:cs typeface="+mn-cs"/>
            </a:endParaRPr>
          </a:p>
        </p:txBody>
      </p:sp>
      <p:grpSp>
        <p:nvGrpSpPr>
          <p:cNvPr id="34" name="Groupe 33">
            <a:extLst>
              <a:ext uri="{FF2B5EF4-FFF2-40B4-BE49-F238E27FC236}">
                <a16:creationId xmlns:a16="http://schemas.microsoft.com/office/drawing/2014/main" id="{168A542C-988E-000B-7153-1319C4E62C8E}"/>
              </a:ext>
            </a:extLst>
          </p:cNvPr>
          <p:cNvGrpSpPr/>
          <p:nvPr/>
        </p:nvGrpSpPr>
        <p:grpSpPr>
          <a:xfrm>
            <a:off x="7147762" y="4867060"/>
            <a:ext cx="1644810" cy="1313049"/>
            <a:chOff x="7386559" y="5045453"/>
            <a:chExt cx="1644810" cy="1313049"/>
          </a:xfrm>
        </p:grpSpPr>
        <p:pic>
          <p:nvPicPr>
            <p:cNvPr id="35" name="Image 34">
              <a:extLst>
                <a:ext uri="{FF2B5EF4-FFF2-40B4-BE49-F238E27FC236}">
                  <a16:creationId xmlns:a16="http://schemas.microsoft.com/office/drawing/2014/main" id="{0F10CED0-005B-AAB1-688F-BC0C66C1F3D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75069" y="5045453"/>
              <a:ext cx="1020365" cy="1131197"/>
            </a:xfrm>
            <a:prstGeom prst="rect">
              <a:avLst/>
            </a:prstGeom>
          </p:spPr>
        </p:pic>
        <p:pic>
          <p:nvPicPr>
            <p:cNvPr id="36" name="Image 9">
              <a:hlinkClick r:id="rId8" action="ppaction://hlinksldjump"/>
              <a:extLst>
                <a:ext uri="{FF2B5EF4-FFF2-40B4-BE49-F238E27FC236}">
                  <a16:creationId xmlns:a16="http://schemas.microsoft.com/office/drawing/2014/main" id="{69F0F003-A536-76B7-37C9-B9D5FC9AB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0263" y="5679770"/>
              <a:ext cx="581106" cy="585869"/>
            </a:xfrm>
            <a:prstGeom prst="rect">
              <a:avLst/>
            </a:prstGeom>
          </p:spPr>
        </p:pic>
        <p:sp>
          <p:nvSpPr>
            <p:cNvPr id="37" name="ZoneTexte 11">
              <a:extLst>
                <a:ext uri="{FF2B5EF4-FFF2-40B4-BE49-F238E27FC236}">
                  <a16:creationId xmlns:a16="http://schemas.microsoft.com/office/drawing/2014/main" id="{BE152FBD-D67B-2ECB-D1E6-CA6410356447}"/>
                </a:ext>
              </a:extLst>
            </p:cNvPr>
            <p:cNvSpPr txBox="1"/>
            <p:nvPr/>
          </p:nvSpPr>
          <p:spPr>
            <a:xfrm>
              <a:off x="7386559" y="6112281"/>
              <a:ext cx="1430200" cy="246221"/>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a:ea typeface="Open Sans"/>
                  <a:cs typeface="Open Sans"/>
                </a:rPr>
                <a:t>Voir l’analyse détaillée</a:t>
              </a:r>
              <a:endParaRPr kumimoji="0" lang="en-US" sz="1000" b="0" i="0" u="none" strike="noStrike" kern="1200" cap="none" spc="0" normalizeH="0" baseline="0" noProof="0">
                <a:ln>
                  <a:noFill/>
                </a:ln>
                <a:solidFill>
                  <a:srgbClr val="222221"/>
                </a:solidFill>
                <a:effectLst/>
                <a:uLnTx/>
                <a:uFillTx/>
                <a:latin typeface="Open Sans"/>
                <a:ea typeface="+mn-ea"/>
                <a:cs typeface="+mn-cs"/>
              </a:endParaRPr>
            </a:p>
          </p:txBody>
        </p:sp>
      </p:grpSp>
      <p:sp>
        <p:nvSpPr>
          <p:cNvPr id="38" name="ZoneTexte 12">
            <a:extLst>
              <a:ext uri="{FF2B5EF4-FFF2-40B4-BE49-F238E27FC236}">
                <a16:creationId xmlns:a16="http://schemas.microsoft.com/office/drawing/2014/main" id="{94C73A12-3EF1-910B-C32E-F551FF442879}"/>
              </a:ext>
            </a:extLst>
          </p:cNvPr>
          <p:cNvSpPr txBox="1"/>
          <p:nvPr/>
        </p:nvSpPr>
        <p:spPr>
          <a:xfrm>
            <a:off x="251351" y="2586587"/>
            <a:ext cx="6711424" cy="830997"/>
          </a:xfrm>
          <a:prstGeom prst="rect">
            <a:avLst/>
          </a:prstGeom>
          <a:noFill/>
        </p:spPr>
        <p:txBody>
          <a:bodyPr wrap="square" lIns="91440" tIns="45720" rIns="91440" bIns="45720" rtlCol="0" anchor="t">
            <a:spAutoFit/>
          </a:bodyPr>
          <a:lstStyle/>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a:ea typeface="Open Sans"/>
                <a:cs typeface="Open Sans"/>
              </a:rPr>
              <a:t>Suivant les tendances observées en 2018, une poursuite du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découplage</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entre</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la croissance des grandes et moyennes surfaces commerciales, celle de l’emploi et celle de la population</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La crise sanitaire et l’inflation n’ont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contribué à infléchir que légèrement</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la dynamique de projet dans la période post-covid.</a:t>
            </a:r>
            <a:endParaRPr kumimoji="0" lang="en-US" sz="1200" b="0" i="0" u="none" strike="noStrike" kern="1200" cap="none" spc="0" normalizeH="0" baseline="0" noProof="0">
              <a:ln>
                <a:noFill/>
              </a:ln>
              <a:solidFill>
                <a:srgbClr val="222221"/>
              </a:solidFill>
              <a:effectLst/>
              <a:uLnTx/>
              <a:uFillTx/>
              <a:latin typeface="Open Sans"/>
              <a:ea typeface="+mn-ea"/>
              <a:cs typeface="Arial"/>
            </a:endParaRPr>
          </a:p>
        </p:txBody>
      </p:sp>
      <p:sp>
        <p:nvSpPr>
          <p:cNvPr id="39" name="ZoneTexte 12">
            <a:extLst>
              <a:ext uri="{FF2B5EF4-FFF2-40B4-BE49-F238E27FC236}">
                <a16:creationId xmlns:a16="http://schemas.microsoft.com/office/drawing/2014/main" id="{9229E246-FCF7-637F-BDEF-78546AF8B138}"/>
              </a:ext>
            </a:extLst>
          </p:cNvPr>
          <p:cNvSpPr txBox="1"/>
          <p:nvPr/>
        </p:nvSpPr>
        <p:spPr>
          <a:xfrm>
            <a:off x="257273" y="5116851"/>
            <a:ext cx="7038471" cy="1015663"/>
          </a:xfrm>
          <a:prstGeom prst="rect">
            <a:avLst/>
          </a:prstGeom>
          <a:noFill/>
        </p:spPr>
        <p:txBody>
          <a:bodyPr wrap="square" lIns="91440" tIns="45720" rIns="91440" bIns="45720" rtlCol="0" anchor="t">
            <a:spAutoFit/>
          </a:bodyPr>
          <a:lstStyle/>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a:ea typeface="Open Sans"/>
                <a:cs typeface="Open Sans"/>
              </a:rPr>
              <a:t>En parallèle, les centralités commerciales ont connu des dynamiques très différenciées, avec pour certaines une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dévitalisation massive </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marquée par la vacance commerciale à la fin des années 2010. Depuis 2015, léger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regain d'attractivité</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notamment dans les communes faisant l'objet d'un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dispositif</a:t>
            </a:r>
            <a:r>
              <a:rPr kumimoji="0" lang="fr-FR" sz="1200" b="0" i="0" u="none" strike="noStrike" kern="1200" cap="none" spc="0" normalizeH="0" baseline="0" noProof="0">
                <a:ln>
                  <a:noFill/>
                </a:ln>
                <a:solidFill>
                  <a:srgbClr val="222221"/>
                </a:solidFill>
                <a:effectLst/>
                <a:uLnTx/>
                <a:uFillTx/>
                <a:latin typeface="Open Sans"/>
                <a:ea typeface="Open Sans"/>
                <a:cs typeface="Open Sans"/>
              </a:rPr>
              <a:t> </a:t>
            </a:r>
            <a:r>
              <a:rPr kumimoji="0" lang="fr-FR" sz="1200" b="1" i="0" u="none" strike="noStrike" kern="1200" cap="none" spc="0" normalizeH="0" baseline="0" noProof="0">
                <a:ln>
                  <a:noFill/>
                </a:ln>
                <a:solidFill>
                  <a:srgbClr val="222221"/>
                </a:solidFill>
                <a:effectLst/>
                <a:uLnTx/>
                <a:uFillTx/>
                <a:latin typeface="Open Sans"/>
                <a:ea typeface="Open Sans"/>
                <a:cs typeface="Open Sans"/>
              </a:rPr>
              <a:t>d'accompagnement à la revitalisation.</a:t>
            </a:r>
          </a:p>
        </p:txBody>
      </p:sp>
    </p:spTree>
    <p:extLst>
      <p:ext uri="{BB962C8B-B14F-4D97-AF65-F5344CB8AC3E}">
        <p14:creationId xmlns:p14="http://schemas.microsoft.com/office/powerpoint/2010/main" val="273386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pPr marL="0" marR="0" lvl="0" indent="0" algn="just" defTabSz="914400" rtl="0" eaLnBrk="1" fontAlgn="base" latinLnBrk="0" hangingPunct="1">
              <a:lnSpc>
                <a:spcPct val="100000"/>
              </a:lnSpc>
              <a:spcBef>
                <a:spcPts val="300"/>
              </a:spcBef>
              <a:spcAft>
                <a:spcPts val="300"/>
              </a:spcAft>
              <a:buClr>
                <a:srgbClr val="3F3E3E"/>
              </a:buClr>
              <a:buSzTx/>
              <a:buFont typeface="Open Sans" panose="020B0606030504020204" pitchFamily="34" charset="0"/>
              <a:buNone/>
              <a:tabLst/>
              <a:defRPr/>
            </a:pPr>
            <a:r>
              <a:rPr kumimoji="0" lang="fr-FR" sz="1400" b="0" i="0" u="none" strike="noStrike" kern="0" spc="0" normalizeH="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Une dynamique de création de grandes et moyennes surfaces</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commerce</a:t>
            </a:r>
          </a:p>
        </p:txBody>
      </p:sp>
      <p:sp>
        <p:nvSpPr>
          <p:cNvPr id="7" name="Bouton d'action : Retour 6">
            <a:hlinkClick r:id="rId2"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11" name="ZoneTexte 10">
            <a:extLst>
              <a:ext uri="{FF2B5EF4-FFF2-40B4-BE49-F238E27FC236}">
                <a16:creationId xmlns:a16="http://schemas.microsoft.com/office/drawing/2014/main" id="{6532E57A-B549-3F64-96A0-271FF3F0E08C}"/>
              </a:ext>
            </a:extLst>
          </p:cNvPr>
          <p:cNvSpPr txBox="1"/>
          <p:nvPr/>
        </p:nvSpPr>
        <p:spPr>
          <a:xfrm>
            <a:off x="1066069" y="977862"/>
            <a:ext cx="6729940" cy="407804"/>
          </a:xfrm>
          <a:prstGeom prst="rect">
            <a:avLst/>
          </a:prstGeom>
          <a:noFill/>
          <a:ln w="6350">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Evolutions des surfaces de GMS par rapport à la population et à l’emploi dans la filière commerce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(indice 100 en 2009)</a:t>
            </a:r>
          </a:p>
        </p:txBody>
      </p:sp>
      <p:grpSp>
        <p:nvGrpSpPr>
          <p:cNvPr id="14" name="Groupe 13">
            <a:extLst>
              <a:ext uri="{FF2B5EF4-FFF2-40B4-BE49-F238E27FC236}">
                <a16:creationId xmlns:a16="http://schemas.microsoft.com/office/drawing/2014/main" id="{B6132C9A-6C40-91F8-91A0-15A645BE824C}"/>
              </a:ext>
            </a:extLst>
          </p:cNvPr>
          <p:cNvGrpSpPr/>
          <p:nvPr/>
        </p:nvGrpSpPr>
        <p:grpSpPr>
          <a:xfrm>
            <a:off x="361251" y="1519733"/>
            <a:ext cx="1066069" cy="1066069"/>
            <a:chOff x="3859310" y="2605544"/>
            <a:chExt cx="2027140" cy="2027140"/>
          </a:xfrm>
        </p:grpSpPr>
        <p:pic>
          <p:nvPicPr>
            <p:cNvPr id="15" name="Graphique 14" descr="Liste de contrôle contour">
              <a:extLst>
                <a:ext uri="{FF2B5EF4-FFF2-40B4-BE49-F238E27FC236}">
                  <a16:creationId xmlns:a16="http://schemas.microsoft.com/office/drawing/2014/main" id="{E4382FC7-962E-9100-42B6-55509FB2B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9310" y="2605544"/>
              <a:ext cx="2027140" cy="2027140"/>
            </a:xfrm>
            <a:prstGeom prst="rect">
              <a:avLst/>
            </a:prstGeom>
          </p:spPr>
        </p:pic>
        <p:sp>
          <p:nvSpPr>
            <p:cNvPr id="16" name="ZoneTexte 15">
              <a:extLst>
                <a:ext uri="{FF2B5EF4-FFF2-40B4-BE49-F238E27FC236}">
                  <a16:creationId xmlns:a16="http://schemas.microsoft.com/office/drawing/2014/main" id="{1816E2AF-1432-AFBC-5645-5C5F44567ECB}"/>
                </a:ext>
              </a:extLst>
            </p:cNvPr>
            <p:cNvSpPr txBox="1"/>
            <p:nvPr/>
          </p:nvSpPr>
          <p:spPr>
            <a:xfrm rot="16200000">
              <a:off x="3285535" y="3520242"/>
              <a:ext cx="1673836" cy="3804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BILAN 2018</a:t>
              </a:r>
            </a:p>
          </p:txBody>
        </p:sp>
      </p:grpSp>
      <p:sp>
        <p:nvSpPr>
          <p:cNvPr id="17" name="ZoneTexte 16">
            <a:extLst>
              <a:ext uri="{FF2B5EF4-FFF2-40B4-BE49-F238E27FC236}">
                <a16:creationId xmlns:a16="http://schemas.microsoft.com/office/drawing/2014/main" id="{F5956C3B-47F3-04D5-B6D8-41C2E5F4001F}"/>
              </a:ext>
            </a:extLst>
          </p:cNvPr>
          <p:cNvSpPr txBox="1"/>
          <p:nvPr/>
        </p:nvSpPr>
        <p:spPr>
          <a:xfrm>
            <a:off x="1291288" y="1549419"/>
            <a:ext cx="1974426" cy="122341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En 2018 </a:t>
            </a:r>
            <a:r>
              <a:rPr kumimoji="0" lang="fr-FR" sz="1050" b="1"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105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Comme à l’échelle nationale, le découplage important entre croissance des surfaces commerciales, de l’emploi et de la population continue de s’accroitre.</a:t>
            </a:r>
          </a:p>
        </p:txBody>
      </p:sp>
      <p:sp>
        <p:nvSpPr>
          <p:cNvPr id="18" name="ZoneTexte 17">
            <a:extLst>
              <a:ext uri="{FF2B5EF4-FFF2-40B4-BE49-F238E27FC236}">
                <a16:creationId xmlns:a16="http://schemas.microsoft.com/office/drawing/2014/main" id="{55A48AC4-C0CA-158F-1FE5-FD1E6DF71070}"/>
              </a:ext>
            </a:extLst>
          </p:cNvPr>
          <p:cNvSpPr txBox="1"/>
          <p:nvPr/>
        </p:nvSpPr>
        <p:spPr>
          <a:xfrm>
            <a:off x="469171" y="2869921"/>
            <a:ext cx="2932893" cy="2015936"/>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0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Les dépenses des ménages font l’objet d’arbitrages de plus en plus forts (sauf sur l’alimentaire) ;</a:t>
            </a:r>
          </a:p>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0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les canaux de vente de diversifient (e-commerce…) ;</a:t>
            </a:r>
          </a:p>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0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Le modèle de l’hypermarché est remis en cause au profit de formats plus réduits (supermarché entre 1000 et 2000 m²) ;</a:t>
            </a:r>
          </a:p>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0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Une croissance du marché au ralenti, uniquement portée par l’arrivée de nouveaux habitants. </a:t>
            </a:r>
          </a:p>
        </p:txBody>
      </p:sp>
      <p:pic>
        <p:nvPicPr>
          <p:cNvPr id="19" name="Image 18">
            <a:extLst>
              <a:ext uri="{FF2B5EF4-FFF2-40B4-BE49-F238E27FC236}">
                <a16:creationId xmlns:a16="http://schemas.microsoft.com/office/drawing/2014/main" id="{F377CEF2-6977-30BF-6E52-1CCF701221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770" y="4982947"/>
            <a:ext cx="818406" cy="1015663"/>
          </a:xfrm>
          <a:prstGeom prst="rect">
            <a:avLst/>
          </a:prstGeom>
        </p:spPr>
      </p:pic>
      <p:sp>
        <p:nvSpPr>
          <p:cNvPr id="20" name="ZoneTexte 19">
            <a:extLst>
              <a:ext uri="{FF2B5EF4-FFF2-40B4-BE49-F238E27FC236}">
                <a16:creationId xmlns:a16="http://schemas.microsoft.com/office/drawing/2014/main" id="{4B648319-034E-CC8D-09F0-6618850F33E2}"/>
              </a:ext>
            </a:extLst>
          </p:cNvPr>
          <p:cNvSpPr txBox="1"/>
          <p:nvPr/>
        </p:nvSpPr>
        <p:spPr>
          <a:xfrm>
            <a:off x="1066070" y="5055033"/>
            <a:ext cx="2335994" cy="1107996"/>
          </a:xfrm>
          <a:prstGeom prst="rect">
            <a:avLst/>
          </a:prstGeom>
          <a:solidFill>
            <a:schemeClr val="accent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En 2024 : </a:t>
            </a:r>
            <a:r>
              <a:rPr kumimoji="0" lang="fr-FR" sz="11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Ces tendances se poursuivent, dans un contexte de crise sanitaire + inflation qui a contribué à tasser la dynamique de projet dans la période post-covid</a:t>
            </a:r>
            <a:endParaRPr kumimoji="0" lang="fr-FR" sz="1100" b="0" i="0" u="none" strike="noStrike" kern="1200" cap="none" spc="0" normalizeH="0" baseline="0" noProof="0">
              <a:ln>
                <a:noFill/>
              </a:ln>
              <a:solidFill>
                <a:prstClr val="white"/>
              </a:solidFill>
              <a:effectLst/>
              <a:uLnTx/>
              <a:uFillTx/>
              <a:latin typeface="Open Sans"/>
              <a:ea typeface="+mn-ea"/>
              <a:cs typeface="+mn-cs"/>
            </a:endParaRPr>
          </a:p>
        </p:txBody>
      </p:sp>
      <p:sp>
        <p:nvSpPr>
          <p:cNvPr id="21" name="Titre 2">
            <a:extLst>
              <a:ext uri="{FF2B5EF4-FFF2-40B4-BE49-F238E27FC236}">
                <a16:creationId xmlns:a16="http://schemas.microsoft.com/office/drawing/2014/main" id="{5A1CFF1E-0284-CCE1-9841-AAA4A1B9A083}"/>
              </a:ext>
            </a:extLst>
          </p:cNvPr>
          <p:cNvSpPr txBox="1">
            <a:spLocks/>
          </p:cNvSpPr>
          <p:nvPr/>
        </p:nvSpPr>
        <p:spPr>
          <a:xfrm>
            <a:off x="6459166" y="564180"/>
            <a:ext cx="1653429" cy="347846"/>
          </a:xfrm>
          <a:prstGeom prst="rect">
            <a:avLst/>
          </a:prstGeom>
          <a:solidFill>
            <a:schemeClr val="bg1"/>
          </a:solidFill>
        </p:spPr>
        <p:txBody>
          <a:bodyPr vert="horz" wrap="square" anchor="t" anchorCtr="0">
            <a:noAutofit/>
          </a:bodyPr>
          <a:lstStyle>
            <a:lvl1pPr algn="l" rtl="0" eaLnBrk="1" fontAlgn="base" hangingPunct="1">
              <a:spcBef>
                <a:spcPct val="0"/>
              </a:spcBef>
              <a:spcAft>
                <a:spcPct val="0"/>
              </a:spcAft>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r" defTabSz="914400" rtl="0" eaLnBrk="1" fontAlgn="base" latinLnBrk="0" hangingPunct="1">
              <a:lnSpc>
                <a:spcPct val="100000"/>
              </a:lnSpc>
              <a:spcBef>
                <a:spcPts val="300"/>
              </a:spcBef>
              <a:spcAft>
                <a:spcPts val="300"/>
              </a:spcAft>
              <a:buClr>
                <a:srgbClr val="3F3E3E"/>
              </a:buClr>
              <a:buSzTx/>
              <a:buFont typeface="Open Sans" panose="020B0606030504020204" pitchFamily="34" charset="0"/>
              <a:buNone/>
              <a:tabLst/>
              <a:defRPr/>
            </a:pPr>
            <a:r>
              <a:rPr kumimoji="0" lang="fr-FR" sz="1400" b="0" i="0" u="none" strike="noStrike" kern="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Qui se poursuit</a:t>
            </a:r>
          </a:p>
        </p:txBody>
      </p:sp>
      <p:grpSp>
        <p:nvGrpSpPr>
          <p:cNvPr id="22" name="Groupe 21">
            <a:extLst>
              <a:ext uri="{FF2B5EF4-FFF2-40B4-BE49-F238E27FC236}">
                <a16:creationId xmlns:a16="http://schemas.microsoft.com/office/drawing/2014/main" id="{B3D0FFEA-B25B-E8EB-B973-EBD6DE13A40A}"/>
              </a:ext>
            </a:extLst>
          </p:cNvPr>
          <p:cNvGrpSpPr/>
          <p:nvPr/>
        </p:nvGrpSpPr>
        <p:grpSpPr>
          <a:xfrm>
            <a:off x="3538414" y="1415263"/>
            <a:ext cx="5429953" cy="4776483"/>
            <a:chOff x="3538414" y="1415263"/>
            <a:chExt cx="5429953" cy="4776483"/>
          </a:xfrm>
        </p:grpSpPr>
        <p:sp>
          <p:nvSpPr>
            <p:cNvPr id="23" name="Rectangle 22">
              <a:extLst>
                <a:ext uri="{FF2B5EF4-FFF2-40B4-BE49-F238E27FC236}">
                  <a16:creationId xmlns:a16="http://schemas.microsoft.com/office/drawing/2014/main" id="{5763EA46-8118-3A94-68F6-2272757DEAAA}"/>
                </a:ext>
              </a:extLst>
            </p:cNvPr>
            <p:cNvSpPr/>
            <p:nvPr/>
          </p:nvSpPr>
          <p:spPr>
            <a:xfrm>
              <a:off x="7958263" y="2181224"/>
              <a:ext cx="304800" cy="2892823"/>
            </a:xfrm>
            <a:prstGeom prst="rect">
              <a:avLst/>
            </a:prstGeom>
            <a:solidFill>
              <a:schemeClr val="accent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a:extLst>
                <a:ext uri="{FF2B5EF4-FFF2-40B4-BE49-F238E27FC236}">
                  <a16:creationId xmlns:a16="http://schemas.microsoft.com/office/drawing/2014/main" id="{80957670-DEFD-DC3A-7B78-65A88410AA34}"/>
                </a:ext>
              </a:extLst>
            </p:cNvPr>
            <p:cNvSpPr/>
            <p:nvPr/>
          </p:nvSpPr>
          <p:spPr>
            <a:xfrm>
              <a:off x="5069735" y="4495135"/>
              <a:ext cx="304800" cy="569388"/>
            </a:xfrm>
            <a:prstGeom prst="rect">
              <a:avLst/>
            </a:prstGeom>
            <a:solidFill>
              <a:schemeClr val="accent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1DF7303E-3512-D101-44FE-4BB35777E3BE}"/>
                </a:ext>
              </a:extLst>
            </p:cNvPr>
            <p:cNvSpPr/>
            <p:nvPr/>
          </p:nvSpPr>
          <p:spPr>
            <a:xfrm>
              <a:off x="6775039" y="2439210"/>
              <a:ext cx="304800" cy="2634837"/>
            </a:xfrm>
            <a:prstGeom prst="rect">
              <a:avLst/>
            </a:prstGeom>
            <a:solidFill>
              <a:schemeClr val="accent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graphicFrame>
          <p:nvGraphicFramePr>
            <p:cNvPr id="26" name="Graphique 25">
              <a:extLst>
                <a:ext uri="{FF2B5EF4-FFF2-40B4-BE49-F238E27FC236}">
                  <a16:creationId xmlns:a16="http://schemas.microsoft.com/office/drawing/2014/main" id="{3C481729-4F9F-8DE3-B7C6-4EB994ADD0F7}"/>
                </a:ext>
              </a:extLst>
            </p:cNvPr>
            <p:cNvGraphicFramePr>
              <a:graphicFrameLocks/>
            </p:cNvGraphicFramePr>
            <p:nvPr/>
          </p:nvGraphicFramePr>
          <p:xfrm>
            <a:off x="3538414" y="1415263"/>
            <a:ext cx="5429953" cy="4776483"/>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427944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pPr marL="0" marR="0" lvl="0" indent="0" algn="just" defTabSz="914400" rtl="0" eaLnBrk="1" fontAlgn="base" latinLnBrk="0" hangingPunct="1">
              <a:lnSpc>
                <a:spcPct val="100000"/>
              </a:lnSpc>
              <a:spcBef>
                <a:spcPts val="300"/>
              </a:spcBef>
              <a:spcAft>
                <a:spcPts val="300"/>
              </a:spcAft>
              <a:buClr>
                <a:srgbClr val="3F3E3E"/>
              </a:buClr>
              <a:buSzTx/>
              <a:buFont typeface="Open Sans" panose="020B0606030504020204" pitchFamily="34" charset="0"/>
              <a:buNone/>
              <a:tabLst/>
              <a:defRPr/>
            </a:pPr>
            <a:r>
              <a:rPr kumimoji="0" lang="fr-FR" sz="1400" b="0" i="0" u="none" strike="noStrike" kern="0" spc="0" normalizeH="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Un marché de moins en moins porteur pour la création</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commerce</a:t>
            </a:r>
          </a:p>
        </p:txBody>
      </p:sp>
      <p:sp>
        <p:nvSpPr>
          <p:cNvPr id="7" name="Bouton d'action : Retour 6">
            <a:hlinkClick r:id="rId2"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21" name="Titre 2">
            <a:extLst>
              <a:ext uri="{FF2B5EF4-FFF2-40B4-BE49-F238E27FC236}">
                <a16:creationId xmlns:a16="http://schemas.microsoft.com/office/drawing/2014/main" id="{5A1CFF1E-0284-CCE1-9841-AAA4A1B9A083}"/>
              </a:ext>
            </a:extLst>
          </p:cNvPr>
          <p:cNvSpPr txBox="1">
            <a:spLocks/>
          </p:cNvSpPr>
          <p:nvPr/>
        </p:nvSpPr>
        <p:spPr>
          <a:xfrm>
            <a:off x="5096770" y="543600"/>
            <a:ext cx="2986642" cy="347846"/>
          </a:xfrm>
          <a:prstGeom prst="rect">
            <a:avLst/>
          </a:prstGeom>
          <a:solidFill>
            <a:schemeClr val="bg1"/>
          </a:solidFill>
        </p:spPr>
        <p:txBody>
          <a:bodyPr vert="horz" wrap="square" anchor="t" anchorCtr="0">
            <a:noAutofit/>
          </a:bodyPr>
          <a:lstStyle>
            <a:lvl1pPr algn="l" rtl="0" eaLnBrk="1" fontAlgn="base" hangingPunct="1">
              <a:spcBef>
                <a:spcPct val="0"/>
              </a:spcBef>
              <a:spcAft>
                <a:spcPct val="0"/>
              </a:spcAft>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r" defTabSz="914400" rtl="0" eaLnBrk="1" fontAlgn="base" latinLnBrk="0" hangingPunct="1">
              <a:lnSpc>
                <a:spcPct val="100000"/>
              </a:lnSpc>
              <a:spcBef>
                <a:spcPts val="300"/>
              </a:spcBef>
              <a:spcAft>
                <a:spcPts val="300"/>
              </a:spcAft>
              <a:buClr>
                <a:srgbClr val="3F3E3E"/>
              </a:buClr>
              <a:buSzTx/>
              <a:buFont typeface="Open Sans" panose="020B0606030504020204" pitchFamily="34" charset="0"/>
              <a:buNone/>
              <a:tabLst/>
              <a:defRPr/>
            </a:pPr>
            <a:r>
              <a:rPr kumimoji="0" lang="fr-FR" sz="1400" b="0" i="0" u="none" strike="noStrike" kern="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de nouveaux établissements</a:t>
            </a:r>
          </a:p>
        </p:txBody>
      </p:sp>
      <p:grpSp>
        <p:nvGrpSpPr>
          <p:cNvPr id="10" name="Groupe 9">
            <a:extLst>
              <a:ext uri="{FF2B5EF4-FFF2-40B4-BE49-F238E27FC236}">
                <a16:creationId xmlns:a16="http://schemas.microsoft.com/office/drawing/2014/main" id="{D6C385D5-DB9A-1657-ECF4-D95D977CEE19}"/>
              </a:ext>
            </a:extLst>
          </p:cNvPr>
          <p:cNvGrpSpPr/>
          <p:nvPr/>
        </p:nvGrpSpPr>
        <p:grpSpPr>
          <a:xfrm>
            <a:off x="323529" y="2347123"/>
            <a:ext cx="5950271" cy="3901064"/>
            <a:chOff x="476339" y="3937194"/>
            <a:chExt cx="5403031" cy="3132146"/>
          </a:xfrm>
        </p:grpSpPr>
        <p:graphicFrame>
          <p:nvGraphicFramePr>
            <p:cNvPr id="22" name="Graphique 21">
              <a:extLst>
                <a:ext uri="{FF2B5EF4-FFF2-40B4-BE49-F238E27FC236}">
                  <a16:creationId xmlns:a16="http://schemas.microsoft.com/office/drawing/2014/main" id="{E3F29328-3D64-1652-33E3-61090BF0731C}"/>
                </a:ext>
              </a:extLst>
            </p:cNvPr>
            <p:cNvGraphicFramePr>
              <a:graphicFrameLocks/>
            </p:cNvGraphicFramePr>
            <p:nvPr/>
          </p:nvGraphicFramePr>
          <p:xfrm>
            <a:off x="476339" y="3937194"/>
            <a:ext cx="4622890" cy="3132146"/>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Connecteur droit 22">
              <a:extLst>
                <a:ext uri="{FF2B5EF4-FFF2-40B4-BE49-F238E27FC236}">
                  <a16:creationId xmlns:a16="http://schemas.microsoft.com/office/drawing/2014/main" id="{B924740C-0434-BA5F-4B10-A3DC86BA4C12}"/>
                </a:ext>
              </a:extLst>
            </p:cNvPr>
            <p:cNvCxnSpPr>
              <a:cxnSpLocks/>
            </p:cNvCxnSpPr>
            <p:nvPr/>
          </p:nvCxnSpPr>
          <p:spPr>
            <a:xfrm>
              <a:off x="952873" y="5954350"/>
              <a:ext cx="4520830"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3C899219-924D-DD07-540E-ECE85D9CEC82}"/>
                </a:ext>
              </a:extLst>
            </p:cNvPr>
            <p:cNvCxnSpPr>
              <a:cxnSpLocks/>
            </p:cNvCxnSpPr>
            <p:nvPr/>
          </p:nvCxnSpPr>
          <p:spPr>
            <a:xfrm>
              <a:off x="946451" y="6116557"/>
              <a:ext cx="4527252" cy="0"/>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ZoneTexte 24">
              <a:extLst>
                <a:ext uri="{FF2B5EF4-FFF2-40B4-BE49-F238E27FC236}">
                  <a16:creationId xmlns:a16="http://schemas.microsoft.com/office/drawing/2014/main" id="{00C776BD-6BE5-0FB5-54F7-81778C79BA3A}"/>
                </a:ext>
              </a:extLst>
            </p:cNvPr>
            <p:cNvSpPr txBox="1"/>
            <p:nvPr/>
          </p:nvSpPr>
          <p:spPr>
            <a:xfrm>
              <a:off x="5026815" y="5560428"/>
              <a:ext cx="851312" cy="370669"/>
            </a:xfrm>
            <a:prstGeom prst="rect">
              <a:avLst/>
            </a:prstGeom>
            <a:solidFill>
              <a:srgbClr val="FFC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err="1">
                  <a:ln>
                    <a:noFill/>
                  </a:ln>
                  <a:solidFill>
                    <a:srgbClr val="222221"/>
                  </a:solidFill>
                  <a:effectLst/>
                  <a:uLnTx/>
                  <a:uFillTx/>
                  <a:latin typeface="Open Sans"/>
                  <a:ea typeface="ＭＳ Ｐゴシック" pitchFamily="34" charset="-128"/>
                  <a:cs typeface="+mn-cs"/>
                </a:rPr>
                <a:t>Moy</a:t>
              </a:r>
              <a:r>
                <a:rPr kumimoji="0" lang="fr-FR" sz="800" b="0" i="0" u="none" strike="noStrike" kern="1200" cap="none" spc="0" normalizeH="0" baseline="0" noProof="0">
                  <a:ln>
                    <a:noFill/>
                  </a:ln>
                  <a:solidFill>
                    <a:srgbClr val="222221"/>
                  </a:solidFill>
                  <a:effectLst/>
                  <a:uLnTx/>
                  <a:uFillTx/>
                  <a:latin typeface="Open Sans"/>
                  <a:ea typeface="ＭＳ Ｐゴシック" pitchFamily="34" charset="-128"/>
                  <a:cs typeface="+mn-cs"/>
                </a:rPr>
                <a:t> surfaces demandées</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800">
                  <a:solidFill>
                    <a:srgbClr val="222221"/>
                  </a:solidFill>
                  <a:latin typeface="Open Sans"/>
                  <a:ea typeface="ＭＳ Ｐゴシック" pitchFamily="34" charset="-128"/>
                </a:rPr>
                <a:t>16 500 m²</a:t>
              </a:r>
              <a:endParaRPr kumimoji="0" lang="fr-FR" sz="800" b="0" i="0" u="none" strike="noStrike" kern="1200" cap="none" spc="0" normalizeH="0" baseline="0" noProof="0">
                <a:ln>
                  <a:noFill/>
                </a:ln>
                <a:solidFill>
                  <a:srgbClr val="222221"/>
                </a:solidFill>
                <a:effectLst/>
                <a:uLnTx/>
                <a:uFillTx/>
                <a:latin typeface="Open Sans"/>
                <a:ea typeface="ＭＳ Ｐゴシック" pitchFamily="34" charset="-128"/>
                <a:cs typeface="+mn-cs"/>
              </a:endParaRPr>
            </a:p>
          </p:txBody>
        </p:sp>
        <p:sp>
          <p:nvSpPr>
            <p:cNvPr id="26" name="ZoneTexte 25">
              <a:extLst>
                <a:ext uri="{FF2B5EF4-FFF2-40B4-BE49-F238E27FC236}">
                  <a16:creationId xmlns:a16="http://schemas.microsoft.com/office/drawing/2014/main" id="{903E4E69-E2E2-5A50-F46E-8FB62F87B6C6}"/>
                </a:ext>
              </a:extLst>
            </p:cNvPr>
            <p:cNvSpPr txBox="1"/>
            <p:nvPr/>
          </p:nvSpPr>
          <p:spPr>
            <a:xfrm>
              <a:off x="5033377" y="6145889"/>
              <a:ext cx="845993" cy="370669"/>
            </a:xfrm>
            <a:prstGeom prst="rect">
              <a:avLst/>
            </a:prstGeom>
            <a:solidFill>
              <a:schemeClr val="accent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err="1">
                  <a:ln>
                    <a:noFill/>
                  </a:ln>
                  <a:solidFill>
                    <a:srgbClr val="222221"/>
                  </a:solidFill>
                  <a:effectLst/>
                  <a:uLnTx/>
                  <a:uFillTx/>
                  <a:latin typeface="Open Sans"/>
                  <a:ea typeface="ＭＳ Ｐゴシック" pitchFamily="34" charset="-128"/>
                  <a:cs typeface="+mn-cs"/>
                </a:rPr>
                <a:t>Moy</a:t>
              </a:r>
              <a:r>
                <a:rPr kumimoji="0" lang="fr-FR" sz="800" b="0" i="0" u="none" strike="noStrike" kern="1200" cap="none" spc="0" normalizeH="0" baseline="0" noProof="0">
                  <a:ln>
                    <a:noFill/>
                  </a:ln>
                  <a:solidFill>
                    <a:srgbClr val="222221"/>
                  </a:solidFill>
                  <a:effectLst/>
                  <a:uLnTx/>
                  <a:uFillTx/>
                  <a:latin typeface="Open Sans"/>
                  <a:ea typeface="ＭＳ Ｐゴシック" pitchFamily="34" charset="-128"/>
                  <a:cs typeface="+mn-cs"/>
                </a:rPr>
                <a:t> surfaces autorisées</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800">
                  <a:solidFill>
                    <a:srgbClr val="222221"/>
                  </a:solidFill>
                  <a:latin typeface="Open Sans"/>
                  <a:ea typeface="ＭＳ Ｐゴシック" pitchFamily="34" charset="-128"/>
                </a:rPr>
                <a:t>12 200 m²</a:t>
              </a:r>
              <a:endParaRPr kumimoji="0" lang="fr-FR" sz="800" b="0" i="0" u="none" strike="noStrike" kern="1200" cap="none" spc="0" normalizeH="0" baseline="0" noProof="0">
                <a:ln>
                  <a:noFill/>
                </a:ln>
                <a:solidFill>
                  <a:srgbClr val="222221"/>
                </a:solidFill>
                <a:effectLst/>
                <a:uLnTx/>
                <a:uFillTx/>
                <a:latin typeface="Open Sans"/>
                <a:ea typeface="ＭＳ Ｐゴシック" pitchFamily="34" charset="-128"/>
                <a:cs typeface="+mn-cs"/>
              </a:endParaRPr>
            </a:p>
          </p:txBody>
        </p:sp>
        <p:grpSp>
          <p:nvGrpSpPr>
            <p:cNvPr id="27" name="Groupe 26">
              <a:extLst>
                <a:ext uri="{FF2B5EF4-FFF2-40B4-BE49-F238E27FC236}">
                  <a16:creationId xmlns:a16="http://schemas.microsoft.com/office/drawing/2014/main" id="{1D87715E-74A8-5679-1D2D-1FFB4BBD4ABB}"/>
                </a:ext>
              </a:extLst>
            </p:cNvPr>
            <p:cNvGrpSpPr/>
            <p:nvPr/>
          </p:nvGrpSpPr>
          <p:grpSpPr>
            <a:xfrm>
              <a:off x="1540163" y="3991034"/>
              <a:ext cx="2849874" cy="1004663"/>
              <a:chOff x="-1249650" y="2350327"/>
              <a:chExt cx="2849874" cy="1004663"/>
            </a:xfrm>
          </p:grpSpPr>
          <p:sp>
            <p:nvSpPr>
              <p:cNvPr id="31" name="ZoneTexte 30">
                <a:extLst>
                  <a:ext uri="{FF2B5EF4-FFF2-40B4-BE49-F238E27FC236}">
                    <a16:creationId xmlns:a16="http://schemas.microsoft.com/office/drawing/2014/main" id="{C4A0AD5D-EADF-5B78-472C-0216E28D9624}"/>
                  </a:ext>
                </a:extLst>
              </p:cNvPr>
              <p:cNvSpPr txBox="1"/>
              <p:nvPr/>
            </p:nvSpPr>
            <p:spPr>
              <a:xfrm>
                <a:off x="-1152484" y="2350327"/>
                <a:ext cx="2752708" cy="407735"/>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mn-cs"/>
                  </a:rPr>
                  <a:t> 21 projets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mn-cs"/>
                  </a:rPr>
                  <a:t>dont *Leroy Merlin (13000 m²) – recours.</a:t>
                </a:r>
                <a:endPar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mn-cs"/>
                  </a:rPr>
                  <a:t>*Autorisation de Neyrpic en Conseil d'Etat (24 000 m²)</a:t>
                </a:r>
                <a:endPar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Calibri"/>
                </a:endParaRPr>
              </a:p>
            </p:txBody>
          </p:sp>
          <p:cxnSp>
            <p:nvCxnSpPr>
              <p:cNvPr id="32" name="Connecteur droit 31">
                <a:extLst>
                  <a:ext uri="{FF2B5EF4-FFF2-40B4-BE49-F238E27FC236}">
                    <a16:creationId xmlns:a16="http://schemas.microsoft.com/office/drawing/2014/main" id="{DC33ACB3-FDC9-0C30-4732-6B68D017C9A7}"/>
                  </a:ext>
                </a:extLst>
              </p:cNvPr>
              <p:cNvCxnSpPr>
                <a:cxnSpLocks/>
              </p:cNvCxnSpPr>
              <p:nvPr/>
            </p:nvCxnSpPr>
            <p:spPr>
              <a:xfrm flipH="1">
                <a:off x="-1249650" y="2774126"/>
                <a:ext cx="675417" cy="580864"/>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e 27">
              <a:extLst>
                <a:ext uri="{FF2B5EF4-FFF2-40B4-BE49-F238E27FC236}">
                  <a16:creationId xmlns:a16="http://schemas.microsoft.com/office/drawing/2014/main" id="{C34CB37C-DA2D-6652-79AF-84CCE9D072D4}"/>
                </a:ext>
              </a:extLst>
            </p:cNvPr>
            <p:cNvGrpSpPr/>
            <p:nvPr/>
          </p:nvGrpSpPr>
          <p:grpSpPr>
            <a:xfrm>
              <a:off x="2027549" y="4615920"/>
              <a:ext cx="2710990" cy="1015149"/>
              <a:chOff x="-628180" y="3320378"/>
              <a:chExt cx="2710990" cy="1015149"/>
            </a:xfrm>
          </p:grpSpPr>
          <p:sp>
            <p:nvSpPr>
              <p:cNvPr id="29" name="ZoneTexte 28">
                <a:extLst>
                  <a:ext uri="{FF2B5EF4-FFF2-40B4-BE49-F238E27FC236}">
                    <a16:creationId xmlns:a16="http://schemas.microsoft.com/office/drawing/2014/main" id="{11AE07E3-D29D-C283-DE38-19A0C90AA66A}"/>
                  </a:ext>
                </a:extLst>
              </p:cNvPr>
              <p:cNvSpPr txBox="1"/>
              <p:nvPr/>
            </p:nvSpPr>
            <p:spPr>
              <a:xfrm>
                <a:off x="214060" y="3320378"/>
                <a:ext cx="1868750" cy="407735"/>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mn-cs"/>
                  </a:rPr>
                  <a:t> 7 projets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mn-cs"/>
                  </a:rPr>
                  <a:t>Dont l'autorisation de Leroy Merlin </a:t>
                </a:r>
                <a:br>
                  <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mn-cs"/>
                  </a:rPr>
                </a:br>
                <a:r>
                  <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mn-cs"/>
                  </a:rPr>
                  <a:t>(13000 m²)</a:t>
                </a:r>
                <a:endParaRPr kumimoji="0" lang="fr-FR" sz="900" b="0" i="1" u="none" strike="noStrike" kern="1200" cap="none" spc="0" normalizeH="0" baseline="0" noProof="0">
                  <a:ln>
                    <a:noFill/>
                  </a:ln>
                  <a:solidFill>
                    <a:srgbClr val="222221"/>
                  </a:solidFill>
                  <a:effectLst/>
                  <a:uLnTx/>
                  <a:uFillTx/>
                  <a:latin typeface="Open Sans"/>
                  <a:ea typeface="ＭＳ Ｐゴシック" pitchFamily="34" charset="-128"/>
                  <a:cs typeface="Calibri"/>
                </a:endParaRPr>
              </a:p>
            </p:txBody>
          </p:sp>
          <p:cxnSp>
            <p:nvCxnSpPr>
              <p:cNvPr id="30" name="Connecteur droit 29">
                <a:extLst>
                  <a:ext uri="{FF2B5EF4-FFF2-40B4-BE49-F238E27FC236}">
                    <a16:creationId xmlns:a16="http://schemas.microsoft.com/office/drawing/2014/main" id="{16E35E21-D539-3DB8-AFEC-C49FF140CC16}"/>
                  </a:ext>
                </a:extLst>
              </p:cNvPr>
              <p:cNvCxnSpPr>
                <a:cxnSpLocks/>
              </p:cNvCxnSpPr>
              <p:nvPr/>
            </p:nvCxnSpPr>
            <p:spPr>
              <a:xfrm flipH="1">
                <a:off x="-628180" y="3586718"/>
                <a:ext cx="1409831" cy="74880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grpSp>
      <p:sp>
        <p:nvSpPr>
          <p:cNvPr id="33" name="ZoneTexte 32">
            <a:extLst>
              <a:ext uri="{FF2B5EF4-FFF2-40B4-BE49-F238E27FC236}">
                <a16:creationId xmlns:a16="http://schemas.microsoft.com/office/drawing/2014/main" id="{900ABF67-B295-DE73-4465-ED0758B48C11}"/>
              </a:ext>
            </a:extLst>
          </p:cNvPr>
          <p:cNvSpPr txBox="1"/>
          <p:nvPr/>
        </p:nvSpPr>
        <p:spPr>
          <a:xfrm>
            <a:off x="834880" y="1680532"/>
            <a:ext cx="4507242" cy="438582"/>
          </a:xfrm>
          <a:prstGeom prst="rect">
            <a:avLst/>
          </a:prstGeom>
          <a:noFill/>
          <a:ln w="6350">
            <a:noFill/>
            <a:prstDash val="dash"/>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Evolution des surfaces demandées/autorisées en CDAC</a:t>
            </a:r>
            <a:br>
              <a:rPr kumimoji="0" lang="fr-FR" sz="12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r-FR" sz="1050" b="0" i="1" u="none" strike="noStrike" kern="1200" cap="none" spc="0" normalizeH="0" baseline="0" noProof="0">
                <a:ln>
                  <a:noFill/>
                </a:ln>
                <a:solidFill>
                  <a:srgbClr val="3F3E3E">
                    <a:lumMod val="40000"/>
                    <a:lumOff val="60000"/>
                  </a:srgbClr>
                </a:solidFill>
                <a:effectLst/>
                <a:uLnTx/>
                <a:uFillTx/>
                <a:latin typeface="Open Sans" panose="020B0606030504020204" pitchFamily="34" charset="0"/>
                <a:ea typeface="Open Sans" panose="020B0606030504020204" pitchFamily="34" charset="0"/>
                <a:cs typeface="Open Sans" panose="020B0606030504020204" pitchFamily="34" charset="0"/>
              </a:rPr>
              <a:t>Sources : EP SCoT, DDT38</a:t>
            </a:r>
            <a:endParaRPr kumimoji="0" lang="fr-FR" sz="1100" b="0" i="1" u="none" strike="noStrike" kern="1200" cap="none" spc="0" normalizeH="0" baseline="0" noProof="0">
              <a:ln>
                <a:noFill/>
              </a:ln>
              <a:solidFill>
                <a:srgbClr val="3F3E3E">
                  <a:lumMod val="40000"/>
                  <a:lumOff val="6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Espace réservé du contenu 2">
            <a:extLst>
              <a:ext uri="{FF2B5EF4-FFF2-40B4-BE49-F238E27FC236}">
                <a16:creationId xmlns:a16="http://schemas.microsoft.com/office/drawing/2014/main" id="{9470A5AD-0AFB-4D2A-891D-BDFB8D6B0B75}"/>
              </a:ext>
            </a:extLst>
          </p:cNvPr>
          <p:cNvSpPr txBox="1">
            <a:spLocks/>
          </p:cNvSpPr>
          <p:nvPr/>
        </p:nvSpPr>
        <p:spPr>
          <a:xfrm>
            <a:off x="6341777" y="1431095"/>
            <a:ext cx="2594295" cy="4611380"/>
          </a:xfrm>
          <a:prstGeom prst="rect">
            <a:avLst/>
          </a:prstGeom>
        </p:spPr>
        <p:txBody>
          <a:bodyPr vert="horz" lIns="104287" tIns="52144" rIns="104287" bIns="52144" rtlCol="0" anchor="t">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just" defTabSz="446035" rtl="0" eaLnBrk="1" fontAlgn="base" latinLnBrk="0" hangingPunct="1">
              <a:lnSpc>
                <a:spcPct val="120000"/>
              </a:lnSpc>
              <a:spcBef>
                <a:spcPct val="20000"/>
              </a:spcBef>
              <a:spcAft>
                <a:spcPct val="0"/>
              </a:spcAft>
              <a:buClr>
                <a:srgbClr val="961B2E"/>
              </a:buClr>
              <a:buSzTx/>
              <a:buFontTx/>
              <a:buNone/>
              <a:tabLst/>
              <a:defRPr/>
            </a:pP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Sur 10 ans, la moyenne annuelle des surfaces autorisées est d’environ 12000m². En dehors du pic observé en 2014 et 2015, elle est de </a:t>
            </a:r>
            <a:r>
              <a:rPr kumimoji="0" lang="fr-FR" sz="105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6800 m² </a:t>
            </a: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environ (6 projets autorisés par an en moyenne) niveau qui a été </a:t>
            </a:r>
            <a:r>
              <a:rPr kumimoji="0" lang="fr-FR" sz="105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atteint ou dépassé à trois reprises : en 2016, 2018 et 2023</a:t>
            </a: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521373" rtl="0" eaLnBrk="1" fontAlgn="base" latinLnBrk="0" hangingPunct="1">
              <a:lnSpc>
                <a:spcPct val="120000"/>
              </a:lnSpc>
              <a:spcBef>
                <a:spcPct val="20000"/>
              </a:spcBef>
              <a:spcAft>
                <a:spcPct val="0"/>
              </a:spcAft>
              <a:buClr>
                <a:srgbClr val="961B2E"/>
              </a:buClr>
              <a:buSzTx/>
              <a:buFontTx/>
              <a:buNone/>
              <a:tabLst/>
              <a:defRPr/>
            </a:pPr>
            <a:endParaRPr kumimoji="0" lang="fr-FR" sz="1050" b="0" i="0" u="none" strike="noStrike" kern="0" cap="none" spc="0" normalizeH="0" baseline="0" noProof="0">
              <a:ln>
                <a:noFill/>
              </a:ln>
              <a:solidFill>
                <a:srgbClr val="222221"/>
              </a:solidFill>
              <a:effectLst/>
              <a:uLnTx/>
              <a:uFillTx/>
              <a:latin typeface="Open Sans"/>
              <a:ea typeface="+mn-ea"/>
              <a:cs typeface="Helvetica"/>
            </a:endParaRPr>
          </a:p>
          <a:p>
            <a:pPr marL="0" marR="0" lvl="0" indent="0" algn="just" defTabSz="914400" rtl="0" eaLnBrk="1" fontAlgn="base" latinLnBrk="0" hangingPunct="1">
              <a:lnSpc>
                <a:spcPct val="120000"/>
              </a:lnSpc>
              <a:spcBef>
                <a:spcPct val="20000"/>
              </a:spcBef>
              <a:spcAft>
                <a:spcPct val="0"/>
              </a:spcAft>
              <a:buClr>
                <a:srgbClr val="961B2E"/>
              </a:buClr>
              <a:buSzTx/>
              <a:buFontTx/>
              <a:buNone/>
              <a:tabLst/>
              <a:defRPr/>
            </a:pP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 part des projets autorisés, par rapport aux projets déposés est, elle aussi, variable dans le temps.</a:t>
            </a:r>
          </a:p>
        </p:txBody>
      </p:sp>
    </p:spTree>
    <p:extLst>
      <p:ext uri="{BB962C8B-B14F-4D97-AF65-F5344CB8AC3E}">
        <p14:creationId xmlns:p14="http://schemas.microsoft.com/office/powerpoint/2010/main" val="244041910"/>
      </p:ext>
    </p:extLst>
  </p:cSld>
  <p:clrMapOvr>
    <a:masterClrMapping/>
  </p:clrMapOvr>
</p:sld>
</file>

<file path=ppt/theme/theme1.xml><?xml version="1.0" encoding="utf-8"?>
<a:theme xmlns:a="http://schemas.openxmlformats.org/drawingml/2006/main" name="Thème_SC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8_Element-pour-BS-17novembre" id="{1A9F9DAE-9864-4A6A-9087-8BB5CD5A2AE9}" vid="{A2DD7318-C1AC-4A32-9087-BA1F7BDB573A}"/>
    </a:ext>
  </a:extLst>
</a:theme>
</file>

<file path=ppt/theme/theme10.xml><?xml version="1.0" encoding="utf-8"?>
<a:theme xmlns:a="http://schemas.openxmlformats.org/drawingml/2006/main" name="3_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11.xml><?xml version="1.0" encoding="utf-8"?>
<a:theme xmlns:a="http://schemas.openxmlformats.org/drawingml/2006/main" name="2_Intercalaire parti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_4-3.pptx" id="{7A5D9053-E4E4-4936-B6A0-26039F6D0A28}" vid="{4BE91E41-12EF-4EAD-956F-ED59B58330C6}"/>
    </a:ext>
  </a:extLst>
</a:theme>
</file>

<file path=ppt/theme/theme12.xml><?xml version="1.0" encoding="utf-8"?>
<a:theme xmlns:a="http://schemas.openxmlformats.org/drawingml/2006/main" name="4_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13.xml><?xml version="1.0" encoding="utf-8"?>
<a:theme xmlns:a="http://schemas.openxmlformats.org/drawingml/2006/main" name="3_Intercalaire parti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_4-3.pptx" id="{7A5D9053-E4E4-4936-B6A0-26039F6D0A28}" vid="{4BE91E41-12EF-4EAD-956F-ED59B58330C6}"/>
    </a:ext>
  </a:extLst>
</a:theme>
</file>

<file path=ppt/theme/theme14.xml><?xml version="1.0" encoding="utf-8"?>
<a:theme xmlns:a="http://schemas.openxmlformats.org/drawingml/2006/main" name="3_Thème_SC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quette_SCoT.potx" id="{96BFC717-3510-42DF-98D7-1F95D746BF0D}" vid="{09581EC0-B861-4ED0-8397-FD0E830B0EA4}"/>
    </a:ext>
  </a:ext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e-présentation-Agenc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pwp_4-3.pptx" id="{7A5D9053-E4E4-4936-B6A0-26039F6D0A28}" vid="{C51C817D-DEBB-42E7-8EF4-CA0D16EE1038}"/>
    </a:ext>
  </a:extLst>
</a:theme>
</file>

<file path=ppt/theme/theme3.xml><?xml version="1.0" encoding="utf-8"?>
<a:theme xmlns:a="http://schemas.openxmlformats.org/drawingml/2006/main" name="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4.xml><?xml version="1.0" encoding="utf-8"?>
<a:theme xmlns:a="http://schemas.openxmlformats.org/drawingml/2006/main" name="Intercalaire parti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_4-3.pptx" id="{7A5D9053-E4E4-4936-B6A0-26039F6D0A28}" vid="{4BE91E41-12EF-4EAD-956F-ED59B58330C6}"/>
    </a:ext>
  </a:extLst>
</a:theme>
</file>

<file path=ppt/theme/theme5.xml><?xml version="1.0" encoding="utf-8"?>
<a:theme xmlns:a="http://schemas.openxmlformats.org/drawingml/2006/main" name="1_Modele-présentation-Agence">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pwp" id="{73C3E4E2-1E5C-4DAE-B922-CBAA5514B330}" vid="{C9DDD246-9F7F-4D7F-8A04-7048C2138A5A}"/>
    </a:ext>
  </a:extLst>
</a:theme>
</file>

<file path=ppt/theme/theme6.xml><?xml version="1.0" encoding="utf-8"?>
<a:theme xmlns:a="http://schemas.openxmlformats.org/drawingml/2006/main" name="1_Pages courantes">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 id="{73C3E4E2-1E5C-4DAE-B922-CBAA5514B330}" vid="{4299C10E-EFB1-45B6-8CEE-A546D76EBE8B}"/>
    </a:ext>
  </a:extLst>
</a:theme>
</file>

<file path=ppt/theme/theme7.xml><?xml version="1.0" encoding="utf-8"?>
<a:theme xmlns:a="http://schemas.openxmlformats.org/drawingml/2006/main" name="1_Intercalaire partie">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 id="{73C3E4E2-1E5C-4DAE-B922-CBAA5514B330}" vid="{DD07333F-3D0F-464F-9AA4-DE1E066B9B98}"/>
    </a:ext>
  </a:extLst>
</a:theme>
</file>

<file path=ppt/theme/theme8.xml><?xml version="1.0" encoding="utf-8"?>
<a:theme xmlns:a="http://schemas.openxmlformats.org/drawingml/2006/main" name="Dernière page">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pwp" id="{73C3E4E2-1E5C-4DAE-B922-CBAA5514B330}" vid="{2D67E3DD-F899-499D-A801-90759EA50D6F}"/>
    </a:ext>
  </a:extLst>
</a:theme>
</file>

<file path=ppt/theme/theme9.xml><?xml version="1.0" encoding="utf-8"?>
<a:theme xmlns:a="http://schemas.openxmlformats.org/drawingml/2006/main" name="2_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Override1.xml><?xml version="1.0" encoding="utf-8"?>
<a:themeOverride xmlns:a="http://schemas.openxmlformats.org/drawingml/2006/main">
  <a:clrScheme name="Charte Agence">
    <a:dk1>
      <a:srgbClr val="000000"/>
    </a:dk1>
    <a:lt1>
      <a:sysClr val="window" lastClr="FFFFFF"/>
    </a:lt1>
    <a:dk2>
      <a:srgbClr val="5E5E5E"/>
    </a:dk2>
    <a:lt2>
      <a:srgbClr val="DDDDDD"/>
    </a:lt2>
    <a:accent1>
      <a:srgbClr val="007996"/>
    </a:accent1>
    <a:accent2>
      <a:srgbClr val="EC6608"/>
    </a:accent2>
    <a:accent3>
      <a:srgbClr val="DBCB1F"/>
    </a:accent3>
    <a:accent4>
      <a:srgbClr val="DC477C"/>
    </a:accent4>
    <a:accent5>
      <a:srgbClr val="6AB647"/>
    </a:accent5>
    <a:accent6>
      <a:srgbClr val="765D4B"/>
    </a:accent6>
    <a:hlink>
      <a:srgbClr val="007996"/>
    </a:hlink>
    <a:folHlink>
      <a:srgbClr val="EC66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harte Agence">
    <a:dk1>
      <a:srgbClr val="000000"/>
    </a:dk1>
    <a:lt1>
      <a:sysClr val="window" lastClr="FFFFFF"/>
    </a:lt1>
    <a:dk2>
      <a:srgbClr val="5E5E5E"/>
    </a:dk2>
    <a:lt2>
      <a:srgbClr val="DDDDDD"/>
    </a:lt2>
    <a:accent1>
      <a:srgbClr val="007996"/>
    </a:accent1>
    <a:accent2>
      <a:srgbClr val="EC6608"/>
    </a:accent2>
    <a:accent3>
      <a:srgbClr val="DBCB1F"/>
    </a:accent3>
    <a:accent4>
      <a:srgbClr val="DC477C"/>
    </a:accent4>
    <a:accent5>
      <a:srgbClr val="6AB647"/>
    </a:accent5>
    <a:accent6>
      <a:srgbClr val="765D4B"/>
    </a:accent6>
    <a:hlink>
      <a:srgbClr val="007996"/>
    </a:hlink>
    <a:folHlink>
      <a:srgbClr val="EC66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e620d1-be66-46c0-84cd-ffe28ed10830">
      <Terms xmlns="http://schemas.microsoft.com/office/infopath/2007/PartnerControls"/>
    </lcf76f155ced4ddcb4097134ff3c332f>
    <TaxCatchAll xmlns="12977207-2aaa-40f5-8978-f595b6f0ed5f" xsi:nil="true"/>
    <SharedWithUsers xmlns="12977207-2aaa-40f5-8978-f595b6f0ed5f">
      <UserInfo>
        <DisplayName>Benoit Parent</DisplayName>
        <AccountId>854</AccountId>
        <AccountType/>
      </UserInfo>
      <UserInfo>
        <DisplayName>Olivier Alexandre</DisplayName>
        <AccountId>14</AccountId>
        <AccountType/>
      </UserInfo>
      <UserInfo>
        <DisplayName>Mathieu PERRIN</DisplayName>
        <AccountId>1850</AccountId>
        <AccountType/>
      </UserInfo>
      <UserInfo>
        <DisplayName>Cécile Benech</DisplayName>
        <AccountId>15</AccountId>
        <AccountType/>
      </UserInfo>
    </SharedWithUsers>
    <Valid_x00e9_ xmlns="27e620d1-be66-46c0-84cd-ffe28ed10830">1</Valid_x00e9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606949ABE8534E91BDFD2CCBA9038D" ma:contentTypeVersion="19" ma:contentTypeDescription="Crée un document." ma:contentTypeScope="" ma:versionID="d378b84b2c623fc2f0c12d1c396318d7">
  <xsd:schema xmlns:xsd="http://www.w3.org/2001/XMLSchema" xmlns:xs="http://www.w3.org/2001/XMLSchema" xmlns:p="http://schemas.microsoft.com/office/2006/metadata/properties" xmlns:ns2="27e620d1-be66-46c0-84cd-ffe28ed10830" xmlns:ns3="12977207-2aaa-40f5-8978-f595b6f0ed5f" targetNamespace="http://schemas.microsoft.com/office/2006/metadata/properties" ma:root="true" ma:fieldsID="8fd1623607917de2290a9ef423f10684" ns2:_="" ns3:_="">
    <xsd:import namespace="27e620d1-be66-46c0-84cd-ffe28ed10830"/>
    <xsd:import namespace="12977207-2aaa-40f5-8978-f595b6f0ed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Valid_x00e9_"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620d1-be66-46c0-84cd-ffe28ed10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Valid_x00e9_" ma:index="17" nillable="true" ma:displayName="Statut" ma:default="1" ma:format="Dropdown" ma:internalName="Valid_x00e9_">
      <xsd:simpleType>
        <xsd:restriction base="dms:Text">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c9c85d75-9522-41cf-90da-547c6e4d60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977207-2aaa-40f5-8978-f595b6f0ed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92ab9ceb-3991-4a57-be82-35445d54f194}" ma:internalName="TaxCatchAll" ma:showField="CatchAllData" ma:web="12977207-2aaa-40f5-8978-f595b6f0ed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3EA092-4E9D-4F55-8D98-C9FC2933007F}">
  <ds:schemaRefs>
    <ds:schemaRef ds:uri="http://schemas.microsoft.com/sharepoint/v3/contenttype/forms"/>
  </ds:schemaRefs>
</ds:datastoreItem>
</file>

<file path=customXml/itemProps2.xml><?xml version="1.0" encoding="utf-8"?>
<ds:datastoreItem xmlns:ds="http://schemas.openxmlformats.org/officeDocument/2006/customXml" ds:itemID="{20817756-E1C3-4A4F-A37C-8BBC7310BBE6}">
  <ds:schemaRefs>
    <ds:schemaRef ds:uri="12977207-2aaa-40f5-8978-f595b6f0ed5f"/>
    <ds:schemaRef ds:uri="27e620d1-be66-46c0-84cd-ffe28ed108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D0BFFC-7F3A-48F2-B003-5982F5FDBC70}">
  <ds:schemaRefs>
    <ds:schemaRef ds:uri="12977207-2aaa-40f5-8978-f595b6f0ed5f"/>
    <ds:schemaRef ds:uri="27e620d1-be66-46c0-84cd-ffe28ed108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2020-11-08_Element-pour-BS-17novembre</Template>
  <TotalTime>3</TotalTime>
  <Words>2911</Words>
  <Application>Microsoft Office PowerPoint</Application>
  <PresentationFormat>Affichage à l'écran (4:3)</PresentationFormat>
  <Paragraphs>318</Paragraphs>
  <Slides>19</Slides>
  <Notes>3</Notes>
  <HiddenSlides>11</HiddenSlides>
  <MMClips>0</MMClips>
  <ScaleCrop>false</ScaleCrop>
  <HeadingPairs>
    <vt:vector size="6" baseType="variant">
      <vt:variant>
        <vt:lpstr>Polices utilisées</vt:lpstr>
      </vt:variant>
      <vt:variant>
        <vt:i4>9</vt:i4>
      </vt:variant>
      <vt:variant>
        <vt:lpstr>Thème</vt:lpstr>
      </vt:variant>
      <vt:variant>
        <vt:i4>14</vt:i4>
      </vt:variant>
      <vt:variant>
        <vt:lpstr>Titres des diapositives</vt:lpstr>
      </vt:variant>
      <vt:variant>
        <vt:i4>19</vt:i4>
      </vt:variant>
    </vt:vector>
  </HeadingPairs>
  <TitlesOfParts>
    <vt:vector size="42" baseType="lpstr">
      <vt:lpstr>Arial</vt:lpstr>
      <vt:lpstr>Calibri</vt:lpstr>
      <vt:lpstr>Calibri Light</vt:lpstr>
      <vt:lpstr>Courier New</vt:lpstr>
      <vt:lpstr>Eurostile</vt:lpstr>
      <vt:lpstr>Helvetica Neue</vt:lpstr>
      <vt:lpstr>Monda</vt:lpstr>
      <vt:lpstr>Open Sans</vt:lpstr>
      <vt:lpstr>Wingdings</vt:lpstr>
      <vt:lpstr>Thème_SCoT</vt:lpstr>
      <vt:lpstr>Modele-présentation-Agence</vt:lpstr>
      <vt:lpstr>Pages courantes</vt:lpstr>
      <vt:lpstr>Intercalaire partie</vt:lpstr>
      <vt:lpstr>1_Modele-présentation-Agence</vt:lpstr>
      <vt:lpstr>1_Pages courantes</vt:lpstr>
      <vt:lpstr>1_Intercalaire partie</vt:lpstr>
      <vt:lpstr>Dernière page</vt:lpstr>
      <vt:lpstr>2_Pages courantes</vt:lpstr>
      <vt:lpstr>3_Pages courantes</vt:lpstr>
      <vt:lpstr>2_Intercalaire partie</vt:lpstr>
      <vt:lpstr>4_Pages courantes</vt:lpstr>
      <vt:lpstr>3_Intercalaire partie</vt:lpstr>
      <vt:lpstr>3_Thème_SCoT</vt:lpstr>
      <vt:lpstr>Bilan du SCoT</vt:lpstr>
      <vt:lpstr>« Commerce » : contenus  du SCoT et du DAC de la Greg </vt:lpstr>
      <vt:lpstr>Distinguer le commerce de proximité et de non proximité</vt:lpstr>
      <vt:lpstr>Des surfaces de ventes maximales par établissement adaptées à l’importance des pôles</vt:lpstr>
      <vt:lpstr>Délimitation des zones d’aménagement commercial (ZACOM)</vt:lpstr>
      <vt:lpstr>Question évaluative n°2 : s’oriente-t-on vers un rééquilibrage de l’activité et de l’habitat ? Eléments saillants du bilan de 2018</vt:lpstr>
      <vt:lpstr>commerce Principaux enseignements du bilan 2023-2024</vt:lpstr>
      <vt:lpstr>Une dynamique de création de grandes et moyennes surfaces</vt:lpstr>
      <vt:lpstr>Un marché de moins en moins porteur pour la création</vt:lpstr>
      <vt:lpstr>Evolution des polarités commerciales</vt:lpstr>
      <vt:lpstr>COMMERCE Principaux enseignements du bilan 2023</vt:lpstr>
      <vt:lpstr>La dépendance commerciale des EPCI à la métropole s’est géographiquement</vt:lpstr>
      <vt:lpstr>Evolution des polarités commerciales</vt:lpstr>
      <vt:lpstr>COMMERCE Principaux enseignements du bilan 2023</vt:lpstr>
      <vt:lpstr>Répartition des projets commerciaux par type de ZACOM</vt:lpstr>
      <vt:lpstr>Mutation du secteur commercial : nouvelles tendances</vt:lpstr>
      <vt:lpstr>Mutation du secteur commercial : nouvelles tendances</vt:lpstr>
      <vt:lpstr>Commerces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Alexandre</dc:creator>
  <cp:lastModifiedBy>Nathalie Fumex</cp:lastModifiedBy>
  <cp:revision>3</cp:revision>
  <cp:lastPrinted>2024-03-06T10:44:06Z</cp:lastPrinted>
  <dcterms:created xsi:type="dcterms:W3CDTF">2021-11-15T09:39:57Z</dcterms:created>
  <dcterms:modified xsi:type="dcterms:W3CDTF">2025-02-10T14:57:54Z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alidé">
    <vt:lpwstr>1</vt:lpwstr>
  </property>
  <property fmtid="{D5CDD505-2E9C-101B-9397-08002B2CF9AE}" pid="3" name="CUSTOM_THEMES">
    <vt:lpwstr>15;#Agriculture / Alimentation|1b33464e-7991-4079-ad61-f89109f69873;#16;#Animation|a8078f8b-e54d-4822-8c22-cf0decae2cc1;#17;#Climat / Energie|a198546d-ad87-40c2-bbaf-43e02a488047;#18;#Commerces|6a98a671-3cb7-4007-9960-ebe5d376ae54;#19;#Communication|a7dcabce-e9e8-4061-a223-ab9b4ea7b4a4;#20;#Economie|5a113c23-13f7-41aa-997d-6da387060cda;#21;#Environnement / Biodiversité|6e3723bd-3cd3-4efc-ab94-73e492a632fc;#22;#Foncier|ebd6608e-8713-4509-9b74-debb7a8e6406;#23;#Habitat|c23ce33b-115a-4d85-afcb-cdca6952cf11;#24;#Mobilité|a892fc95-c240-466e-bdab-88d5594cbec5;#25;#Montagne|e4279b5b-079b-456b-b6a6-3aee1e5a2ac9;#26;#Observation|0e5ce8cc-6b1b-4a6b-bebe-35845bea6059;#27;#Patrimoine|460cb6e7-1b35-4ce7-ac3a-cad6163e03a8;#28;#Paysage|97afb5e7-fb8f-48e5-8c3d-a64e09d6ea87;#29;#Planification|4a83ec03-d4e2-423c-a978-b3efe6fca434;#30;#Prospective|66fcebc9-2625-4074-b3e9-543b844712b8;#62;#Cohésion sociale|d9bba894-25d1-4b81-b4cf-f6765c0044bd</vt:lpwstr>
  </property>
  <property fmtid="{D5CDD505-2E9C-101B-9397-08002B2CF9AE}" pid="4" name="CUSTOM_COMMANDITAIRES">
    <vt:lpwstr>14;#EP SCoT GReG|8744c20b-e038-4ec9-8294-34874f249e96</vt:lpwstr>
  </property>
  <property fmtid="{D5CDD505-2E9C-101B-9397-08002B2CF9AE}" pid="5" name="CUSTOM_ECHELLETERRITORIALE">
    <vt:lpwstr>32;#Inter EPCI|4f831d74-43b7-4647-b2ef-9a3d1c79752b</vt:lpwstr>
  </property>
  <property fmtid="{D5CDD505-2E9C-101B-9397-08002B2CF9AE}" pid="6" name="CUSTOM_MembresInformes">
    <vt:lpwstr>7;#CC Coeur de Chartreuse|e7505009-dbec-44ad-9f1d-a9c8fc44e38f;#8;#CCMV|f72d93b5-c2ca-423a-828f-f664997e8f1c;#9;#Communes|92d46c63-ccd6-4bc2-8fb2-d53ef9d2f692;#10;#ADEME|04da6847-de02-4523-aa5a-07f5a592caa6;#11;#Département de l'Isère|1f4e27d4-4fc1-45b7-a958-873ef1320c0f;#12;#EPFL D|9fb0fd5b-90d4-458d-9564-961f7e20508c;#13;#EPORA|e6afdeb6-eb5e-430e-8432-addc4fb07944;#46;#ARS|6fab2e84-e841-46f7-be86-1aeeb7a3a6fd;#86;#CC de la Matheysine|277a56ad-6cc2-4e10-816b-c47e1e5d5746</vt:lpwstr>
  </property>
  <property fmtid="{D5CDD505-2E9C-101B-9397-08002B2CF9AE}" pid="7" name="MediaServiceImageTags">
    <vt:lpwstr/>
  </property>
  <property fmtid="{D5CDD505-2E9C-101B-9397-08002B2CF9AE}" pid="8" name="CUSTOM_Livrable">
    <vt:lpwstr/>
  </property>
  <property fmtid="{D5CDD505-2E9C-101B-9397-08002B2CF9AE}" pid="9" name="CUSTOM_NUMAFFHISTO">
    <vt:lpwstr>31;#20043005|21d3f3ab-044b-4a88-bfd7-5229efa14ffc;#69;#22043006|f76b62e5-de5d-4f77-b07b-9d58e792c575;#52;#21043008|bfdfc1c3-ff41-4c23-aeee-03f0b9e7915c;#94;#23043005|8b770af3-1b4b-4c91-be9a-d4ef23e81b0d</vt:lpwstr>
  </property>
  <property fmtid="{D5CDD505-2E9C-101B-9397-08002B2CF9AE}" pid="10" name="ContentTypeId">
    <vt:lpwstr>0x0101005A606949ABE8534E91BDFD2CCBA9038D</vt:lpwstr>
  </property>
  <property fmtid="{D5CDD505-2E9C-101B-9397-08002B2CF9AE}" pid="11" name="CUSTOM_NumAffaire">
    <vt:lpwstr>98;#24043002|92447f15-8122-4694-b4ca-e99fbc83db8f</vt:lpwstr>
  </property>
  <property fmtid="{D5CDD505-2E9C-101B-9397-08002B2CF9AE}" pid="12" name="CUSTOM_AUTRESPARTENAIRESINTERESS">
    <vt:lpwstr>3;#Bièvre Isère Communauté|0ebc01fe-12b3-4368-8332-2eec92628c4e;#2;#CAPV|5b2fe059-728e-4361-ba4a-798c519d24e1;#1;#CC Bièvre Est|27aa4db3-25df-4c17-9976-fdf0bbd19c1e;#11;#Département de l'Isère|1f4e27d4-4fc1-45b7-a958-873ef1320c0f;#12;#EPFL D|9fb0fd5b-90d4-458d-9564-961f7e20508c;#13;#EPORA|e6afdeb6-eb5e-430e-8432-addc4fb07944;#4;#Etat / DDT|43cce202-3bde-480e-bc7b-5120ddfc7feb;#5;#Grenoble Alpes Métropole|1e5bbf92-20c8-4d64-8020-36607b767579;#58;#SMVIC|3b8baf41-4a82-4f35-aa61-4fe0a76d6686;#6;#Le Grésivaudan|50cad8f5-0cea-441e-b278-200860a74492</vt:lpwstr>
  </property>
</Properties>
</file>